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3" r:id="rId2"/>
    <p:sldId id="291" r:id="rId3"/>
    <p:sldId id="257" r:id="rId4"/>
    <p:sldId id="297" r:id="rId5"/>
    <p:sldId id="282" r:id="rId6"/>
    <p:sldId id="298" r:id="rId7"/>
    <p:sldId id="266" r:id="rId8"/>
    <p:sldId id="283" r:id="rId9"/>
    <p:sldId id="294" r:id="rId10"/>
    <p:sldId id="289" r:id="rId11"/>
    <p:sldId id="292" r:id="rId12"/>
    <p:sldId id="295" r:id="rId13"/>
    <p:sldId id="29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594" y="3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kcr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Právo VIII.</a:t>
                      </a: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– Notářská komora ČR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říjen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OPVK_1.5_DUM_III/2_OBN_K0040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040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Seznámení se základní strukturou Notářské komory ČR a vybranými notářskými službami.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Notářská komora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Struktura Notářské komory ČR, </a:t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příklady notářských služeb: převody nemovitostí, notářské úschovy,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notářský zápis jako podklad </a:t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 exekuci, závěti, vydědění, dědictví, ověřování a osvědčování, obchodní společnosti, výpisy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Notářská komora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Notářská komora České republiky je právnická osoba se sídlem v Praze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tvořena osmi regionálními notářskými komorami, např. Notářskou komorou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Českých Budějovicích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každý notář je členem regionální notářské komory</a:t>
            </a:r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notář se stává členem notářské komory dnem  jmenování a členství v notářské komoře zaniká odvoláním nebo smrtí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příjmy notářské komory tvoří členské příspěvky, dary a jiné příjmy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členské příspěvky jsou notáři povinni platit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výši stanovené kolegiem příslušné komory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Notářské služby: 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Převody nemovitostí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4785395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dům, byt nebo pozemek se nejčastěji převádí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kupní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nebo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darovací smlouvou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notář smlouvu o převodu nemovitostí sepíše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formě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notářského zápisu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který je veřejnou listinou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případě sporu může být u soudu použit stejnopis notářského zápisu jako jednoznačný důkaz potvrzující pravdivost údajů v něm uvedených</a:t>
            </a:r>
          </a:p>
          <a:p>
            <a:endParaRPr lang="cs-CZ" b="1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Notářské služby:</a:t>
            </a:r>
            <a:br>
              <a:rPr lang="cs-CZ" sz="4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Notářské úschovy</a:t>
            </a:r>
            <a:br>
              <a:rPr lang="cs-CZ" sz="40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případě koupě nebo prodeje nemovitosti sepíše notář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kupní smlouvu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notář může převzít kupní cenu do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notářské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úschovy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zajistit tak pro obě strany smlouvy bezpečný způsob její úhrady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Notářské služby: </a:t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Notářský zápis jako podklad pro exekuci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nejefektivnější způsob, jak zajistit vrácení půjčených peněz, je pro věřitele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notářský zápis,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kterém dá dlužník věřiteli svolení k přímé vykonatelnosti notářského zápisu neboli k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exekuci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obsahem notářského zápisu je závazek dlužníka, že ve stanovené lhůtě řádně splní své závazky vůči věřiteli pod pohrůžkou následné exekuce jeho majetku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Notářské služby: 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Závěti, vydědění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sepsáním </a:t>
            </a:r>
            <a:r>
              <a:rPr lang="cs-CZ" sz="5600" b="1" dirty="0" smtClean="0">
                <a:latin typeface="Times New Roman" pitchFamily="18" charset="0"/>
                <a:cs typeface="Times New Roman" pitchFamily="18" charset="0"/>
              </a:rPr>
              <a:t>závěti</a:t>
            </a: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 lze pro případ své smrti vyřešit své majetkové záležitosti a předejít tak následným majetkovým sporům mezi dědici</a:t>
            </a:r>
          </a:p>
          <a:p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 závěť sepíše notář formou notářského zápisu, </a:t>
            </a:r>
            <a:r>
              <a:rPr lang="cs-CZ" sz="5600" b="1" dirty="0" smtClean="0">
                <a:latin typeface="Times New Roman" pitchFamily="18" charset="0"/>
                <a:cs typeface="Times New Roman" pitchFamily="18" charset="0"/>
              </a:rPr>
              <a:t>originál </a:t>
            </a: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závěti zůstává bezpečně </a:t>
            </a:r>
            <a:r>
              <a:rPr lang="cs-CZ" sz="5600" b="1" dirty="0" smtClean="0">
                <a:latin typeface="Times New Roman" pitchFamily="18" charset="0"/>
                <a:cs typeface="Times New Roman" pitchFamily="18" charset="0"/>
              </a:rPr>
              <a:t>uložen u notáře</a:t>
            </a: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, dále je existence závěti </a:t>
            </a:r>
            <a:r>
              <a:rPr lang="cs-CZ" sz="5600" b="1" dirty="0" smtClean="0">
                <a:latin typeface="Times New Roman" pitchFamily="18" charset="0"/>
                <a:cs typeface="Times New Roman" pitchFamily="18" charset="0"/>
              </a:rPr>
              <a:t>elektronicky</a:t>
            </a: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 evidovaná v </a:t>
            </a:r>
            <a:r>
              <a:rPr lang="cs-CZ" sz="5600" b="1" dirty="0" smtClean="0">
                <a:latin typeface="Times New Roman" pitchFamily="18" charset="0"/>
                <a:cs typeface="Times New Roman" pitchFamily="18" charset="0"/>
              </a:rPr>
              <a:t>Centrální evidenci závětí </a:t>
            </a: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vedené Notářskou komorou České republiky</a:t>
            </a:r>
          </a:p>
          <a:p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při dědění má závětní dědic přednost před dědici ze zákona, jedinou výjimkou jsou potomci pořizovatele závěti, kteří mají nárok </a:t>
            </a:r>
            <a:br>
              <a:rPr lang="cs-CZ" sz="5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na zákonem stanovený díl z dědictví</a:t>
            </a:r>
          </a:p>
          <a:p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závěť lze kdykoliv </a:t>
            </a:r>
            <a:r>
              <a:rPr lang="cs-CZ" sz="5600" b="1" dirty="0" smtClean="0">
                <a:latin typeface="Times New Roman" pitchFamily="18" charset="0"/>
                <a:cs typeface="Times New Roman" pitchFamily="18" charset="0"/>
              </a:rPr>
              <a:t>změnit </a:t>
            </a: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5600" b="1" dirty="0" smtClean="0">
                <a:latin typeface="Times New Roman" pitchFamily="18" charset="0"/>
                <a:cs typeface="Times New Roman" pitchFamily="18" charset="0"/>
              </a:rPr>
              <a:t>odvolat</a:t>
            </a:r>
          </a:p>
          <a:p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notářem sepsaná </a:t>
            </a:r>
            <a:r>
              <a:rPr lang="cs-CZ" sz="5600" b="1" dirty="0" smtClean="0">
                <a:latin typeface="Times New Roman" pitchFamily="18" charset="0"/>
                <a:cs typeface="Times New Roman" pitchFamily="18" charset="0"/>
              </a:rPr>
              <a:t>listina o vydědění </a:t>
            </a: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je možná, pokud jsou pro to  zákonem stanovené důvody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Notářské služby: </a:t>
            </a:r>
            <a:br>
              <a:rPr lang="cs-CZ" sz="4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Dědictví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notář je ve funkci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soudního komisaře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pověřen soudem k vyřízení dědictví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notáři je vyřízení dědictví přiděleno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soudem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podle předem stanoveného rozvrhu, a to z důvodů nestrannosti a objektivity soudního rozhodování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řízení se zahajuje zpravidla bez návrhu na základě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úmrtního listu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který soudu zašle matrika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dědickém řízení notář jako první kontaktuje dědice, většinou to bývá osoba, která se postarala o pohřeb zůstavitele a sdělí, co bude třeba pro vyřízení dědictví učinit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pravidla dědění stanoví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Občanský zákoník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dědí se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ze zákona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podle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závěti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je možná kombinovat obojí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pokud nezanechal zemřelý závěť a nemá zákonné dědice,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připadá dědictví státu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Notářské služby: Ověřování a osvědčování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kterékoliv notářské kanceláři ověří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pravost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podpisu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(legalizace) nebo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shodu opisu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kopie listiny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jejím originálem (vidimace)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legalizaci je nutná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osobní přítomnost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osoby, jejíž podpis je ověřován, a její platný průkaz totožnosti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listinu k ověření shody s originálem může předložit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kdokoliv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určité listiny jsou zákonem z možnosti ověření vyloučeny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Notářské služby:</a:t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Obchodní společnosti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založení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společnosti s ručením omezeným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akciové společnosti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podle zákona nutné zakladatelské dokumenty sepsat ve formě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notářského zápisu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osvědčení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zásadních změn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týkajících se výše uvedených společností zákon rovněž vyžaduje vyhotovení notářských zápisů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 se zejména o osvědčování průběhu valných hromad společností s ručením omezeným (např. změna společenské smlouvy, udělení souhlasu s rozdělením a převodem obchodních podílů, zvyšování a snižování základního kapitálu)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Notářské služby: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Výpisy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Výpisy z katastru nemovitostí</a:t>
            </a: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7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Výpisy z obchodního rejstříku</a:t>
            </a: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7200" dirty="0" smtClean="0">
                <a:latin typeface="Times New Roman" pitchFamily="18" charset="0"/>
                <a:cs typeface="Times New Roman" pitchFamily="18" charset="0"/>
              </a:rPr>
            </a:br>
            <a:endParaRPr lang="cs-CZ" sz="7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Výpisy z evidence Rejstříku trestů</a:t>
            </a: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7200" dirty="0" smtClean="0">
                <a:latin typeface="Times New Roman" pitchFamily="18" charset="0"/>
                <a:cs typeface="Times New Roman" pitchFamily="18" charset="0"/>
              </a:rPr>
            </a:br>
            <a:endParaRPr lang="cs-CZ" sz="7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Výpisy ze živnostenského rejstříku</a:t>
            </a:r>
          </a:p>
          <a:p>
            <a:pPr>
              <a:buNone/>
            </a:pPr>
            <a:endParaRPr lang="cs-CZ" sz="7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Výpisy bodového hodnocení osoby z Centrálního registru řidičů</a:t>
            </a:r>
          </a:p>
          <a:p>
            <a:pPr>
              <a:buNone/>
            </a:pPr>
            <a:endParaRPr lang="cs-CZ" sz="7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Výpisy ze Seznamu kvalifikovaných dodavatelů z Informačního systému o veřejných zakázkách </a:t>
            </a:r>
          </a:p>
          <a:p>
            <a:pPr>
              <a:buNone/>
            </a:pPr>
            <a:endParaRPr lang="cs-CZ" sz="7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Výpisy z </a:t>
            </a:r>
            <a:r>
              <a:rPr lang="cs-CZ" sz="7200" b="1" dirty="0" err="1" smtClean="0">
                <a:latin typeface="Times New Roman" pitchFamily="18" charset="0"/>
                <a:cs typeface="Times New Roman" pitchFamily="18" charset="0"/>
              </a:rPr>
              <a:t>insolvenčního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rejstříku </a:t>
            </a: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7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7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7200" dirty="0" smtClean="0">
                <a:latin typeface="Times New Roman" pitchFamily="18" charset="0"/>
                <a:cs typeface="Times New Roman" pitchFamily="18" charset="0"/>
              </a:rPr>
            </a:b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nkcr.cz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1282</TotalTime>
  <Words>488</Words>
  <Application>Microsoft Office PowerPoint</Application>
  <PresentationFormat>Předvádění na obrazovce (4:3)</PresentationFormat>
  <Paragraphs>82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Digitální učební materiál</vt:lpstr>
      <vt:lpstr>Notářská komora</vt:lpstr>
      <vt:lpstr>Notářská komora</vt:lpstr>
      <vt:lpstr>Snímek 4</vt:lpstr>
      <vt:lpstr> Notářské služby:  Převody nemovitostí </vt:lpstr>
      <vt:lpstr>  Notářské služby:   Notářské úschovy </vt:lpstr>
      <vt:lpstr>  Notářské služby:  Notářský zápis jako podklad pro exekuci </vt:lpstr>
      <vt:lpstr>  Notářské služby:  Závěti, vydědění  </vt:lpstr>
      <vt:lpstr> Notářské služby:  Dědictví </vt:lpstr>
      <vt:lpstr>  Notářské služby: Ověřování a osvědčování </vt:lpstr>
      <vt:lpstr> Notářské služby: Obchodní společnosti </vt:lpstr>
      <vt:lpstr>Notářské služby:  Výpisy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59</cp:revision>
  <dcterms:created xsi:type="dcterms:W3CDTF">2013-01-10T15:51:42Z</dcterms:created>
  <dcterms:modified xsi:type="dcterms:W3CDTF">2013-10-25T07:04:29Z</dcterms:modified>
</cp:coreProperties>
</file>