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70" r:id="rId4"/>
    <p:sldId id="271" r:id="rId5"/>
    <p:sldId id="272" r:id="rId6"/>
    <p:sldId id="264" r:id="rId7"/>
    <p:sldId id="267" r:id="rId8"/>
    <p:sldId id="263" r:id="rId9"/>
    <p:sldId id="265" r:id="rId10"/>
    <p:sldId id="274" r:id="rId11"/>
    <p:sldId id="261" r:id="rId12"/>
    <p:sldId id="262" r:id="rId13"/>
    <p:sldId id="27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7E9BD-21E0-412C-8E43-A8273F4574BC}" type="datetimeFigureOut">
              <a:rPr lang="cs-CZ" smtClean="0"/>
              <a:t>25.10.2013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F3D2F32-2926-4E0D-BE52-41FBE80E43CE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647E9BD-21E0-412C-8E43-A8273F4574BC}" type="datetimeFigureOut">
              <a:rPr lang="cs-CZ" smtClean="0"/>
              <a:t>25.10.2013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CF3D2F32-2926-4E0D-BE52-41FBE80E43CE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7E9BD-21E0-412C-8E43-A8273F4574BC}" type="datetimeFigureOut">
              <a:rPr lang="cs-CZ" smtClean="0"/>
              <a:t>25.10.2013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D2F32-2926-4E0D-BE52-41FBE80E43C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7E9BD-21E0-412C-8E43-A8273F4574BC}" type="datetimeFigureOut">
              <a:rPr lang="cs-CZ" smtClean="0"/>
              <a:t>25.10.2013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D2F32-2926-4E0D-BE52-41FBE80E43C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D2F32-2926-4E0D-BE52-41FBE80E43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7E9BD-21E0-412C-8E43-A8273F4574BC}" type="datetimeFigureOut">
              <a:rPr lang="cs-CZ" smtClean="0"/>
              <a:t>25.10.2013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7E9BD-21E0-412C-8E43-A8273F4574BC}" type="datetimeFigureOut">
              <a:rPr lang="cs-CZ" smtClean="0"/>
              <a:t>25.10.2013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D2F32-2926-4E0D-BE52-41FBE80E43C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7E9BD-21E0-412C-8E43-A8273F4574BC}" type="datetimeFigureOut">
              <a:rPr lang="cs-CZ" smtClean="0"/>
              <a:t>25.10.2013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D2F32-2926-4E0D-BE52-41FBE80E43C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647E9BD-21E0-412C-8E43-A8273F4574BC}" type="datetimeFigureOut">
              <a:rPr lang="cs-CZ" smtClean="0"/>
              <a:t>25.10.2013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F3D2F32-2926-4E0D-BE52-41FBE80E43C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7E9BD-21E0-412C-8E43-A8273F4574BC}" type="datetimeFigureOut">
              <a:rPr lang="cs-CZ" smtClean="0"/>
              <a:t>25.10.2013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F3D2F32-2926-4E0D-BE52-41FBE80E43C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7E9BD-21E0-412C-8E43-A8273F4574BC}" type="datetimeFigureOut">
              <a:rPr lang="cs-CZ" smtClean="0"/>
              <a:t>25.10.2013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D2F32-2926-4E0D-BE52-41FBE80E43C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7E9BD-21E0-412C-8E43-A8273F4574BC}" type="datetimeFigureOut">
              <a:rPr lang="cs-CZ" smtClean="0"/>
              <a:t>25.10.2013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D2F32-2926-4E0D-BE52-41FBE80E43C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647E9BD-21E0-412C-8E43-A8273F4574BC}" type="datetimeFigureOut">
              <a:rPr lang="cs-CZ" smtClean="0"/>
              <a:t>25.10.2013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CF3D2F32-2926-4E0D-BE52-41FBE80E43CE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ww.rozhlas.cz/ctenarskydenik/dila/_zprava/pravy-vylet-pana-broucka-do-mesice--607527" TargetMode="Externa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95536" y="1484784"/>
            <a:ext cx="8568952" cy="523220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cs-CZ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sz="2000" b="1" dirty="0" smtClean="0"/>
              <a:t>PŘEDMĚT: JAZYK ČESKÝ</a:t>
            </a:r>
          </a:p>
          <a:p>
            <a:r>
              <a:rPr lang="cs-CZ" sz="2000" b="1" dirty="0" smtClean="0"/>
              <a:t>ROČNÍK: IX.</a:t>
            </a:r>
          </a:p>
          <a:p>
            <a:r>
              <a:rPr lang="cs-CZ" sz="2000" b="1" dirty="0" smtClean="0"/>
              <a:t>TÉMA: RUCHOVCI – SVATOPLUK ČECH</a:t>
            </a:r>
          </a:p>
          <a:p>
            <a:r>
              <a:rPr lang="cs-CZ" sz="2000" b="1" dirty="0" smtClean="0"/>
              <a:t>AUTOR: MGR. HANA GINTEROVÁ</a:t>
            </a:r>
          </a:p>
          <a:p>
            <a:r>
              <a:rPr lang="cs-CZ" sz="2000" b="1" dirty="0" smtClean="0"/>
              <a:t>DATUM VYTVOŘENÍ: 27. 10. 2011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 </a:t>
            </a:r>
            <a:r>
              <a:rPr lang="cs-CZ" sz="3200" b="1" dirty="0" smtClean="0">
                <a:solidFill>
                  <a:srgbClr val="FF0000"/>
                </a:solidFill>
              </a:rPr>
              <a:t>VY_32_INOVACE_30_HG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6216" y="4104186"/>
            <a:ext cx="1439541" cy="178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0405" y="332656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481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48072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cs-CZ" sz="4400" b="1" dirty="0" smtClean="0"/>
              <a:t>ANOTACE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980728"/>
            <a:ext cx="8784976" cy="5688632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000" b="1" dirty="0" smtClean="0"/>
              <a:t>PREZENTACA BYLA VYTVOŘENA JAKO DOPLNĚNÍ K OPAKOVACÍMU UČIVU 9. ROČNÍKU RUCHOVCI – SPISOVATEL SVATOPLUK ČECH</a:t>
            </a:r>
          </a:p>
          <a:p>
            <a:r>
              <a:rPr lang="cs-CZ" sz="2000" b="1" dirty="0" smtClean="0"/>
              <a:t>V RÁMCI PREZENTACE MAJÍ ŽÁCI MOŽNOST</a:t>
            </a:r>
          </a:p>
          <a:p>
            <a:pPr marL="514350" indent="-514350">
              <a:buClr>
                <a:schemeClr val="tx1"/>
              </a:buClr>
              <a:buFont typeface="+mj-lt"/>
              <a:buAutoNum type="arabicPeriod"/>
            </a:pPr>
            <a:r>
              <a:rPr lang="cs-CZ" sz="2000" b="1" dirty="0" smtClean="0"/>
              <a:t>PRACOVAT S LITERÁRNÍMI TERMÍNY</a:t>
            </a:r>
          </a:p>
          <a:p>
            <a:pPr marL="514350" indent="-514350">
              <a:buClr>
                <a:schemeClr val="tx1"/>
              </a:buClr>
              <a:buFont typeface="+mj-lt"/>
              <a:buAutoNum type="arabicPeriod"/>
            </a:pPr>
            <a:r>
              <a:rPr lang="cs-CZ" sz="2000" b="1" dirty="0" smtClean="0"/>
              <a:t>SEZNÁMIT SE S OSOBNOSTÍ A DÍLEM SPISOVATELE</a:t>
            </a:r>
          </a:p>
          <a:p>
            <a:pPr marL="514350" indent="-514350">
              <a:buClr>
                <a:schemeClr val="tx1"/>
              </a:buClr>
              <a:buFont typeface="+mj-lt"/>
              <a:buAutoNum type="arabicPeriod"/>
            </a:pPr>
            <a:r>
              <a:rPr lang="cs-CZ" sz="2000" b="1" dirty="0" smtClean="0"/>
              <a:t>SEZNÁMIT SE S DALŠÍMI PŘEDSTAVITELI GENERACE RUCHOVCŮ</a:t>
            </a:r>
          </a:p>
          <a:p>
            <a:pPr marL="0" indent="0" algn="ctr">
              <a:buNone/>
            </a:pPr>
            <a:r>
              <a:rPr lang="cs-CZ" sz="2000" b="1" dirty="0" smtClean="0"/>
              <a:t>DO PREZENTACE JSOU VLOŽENY HYPERTEXTOVÉ ODKAZY</a:t>
            </a:r>
          </a:p>
          <a:p>
            <a:pPr marL="0" indent="0">
              <a:buNone/>
            </a:pPr>
            <a:r>
              <a:rPr lang="cs-CZ" sz="2400" b="1" dirty="0" smtClean="0"/>
              <a:t>Pilotáž: Prezentace pilotována ve třídách 9. ročníku, ale je možné ji využít k doplnění učiva literární výchovy ve všech třídách II. stupně ZŠ a víceletá gymnázia. Doporučuji využít hypertextový odkaz, který vás zavede na stránky Čtenářského deníku Českého rozhlasu k ukázce  z knihy Nový epochální výlet pana Broučka do Měsíce. Informace v prezentaci využijte k procvičení literárních termínů v </a:t>
            </a:r>
            <a:r>
              <a:rPr lang="cs-CZ" sz="2400" b="1" smtClean="0"/>
              <a:t>oblasti prózy.  </a:t>
            </a:r>
            <a:endParaRPr lang="cs-CZ" sz="2400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979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073352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r>
              <a:rPr lang="cs-CZ" dirty="0" smtClean="0"/>
              <a:t>CELEBRITA</a:t>
            </a:r>
          </a:p>
          <a:p>
            <a:r>
              <a:rPr lang="cs-CZ" dirty="0" smtClean="0"/>
              <a:t>LITERÁRNÍ GENERACE</a:t>
            </a:r>
          </a:p>
          <a:p>
            <a:r>
              <a:rPr lang="cs-CZ" dirty="0" smtClean="0"/>
              <a:t>RUCHOVCI</a:t>
            </a:r>
          </a:p>
          <a:p>
            <a:r>
              <a:rPr lang="cs-CZ" dirty="0" smtClean="0"/>
              <a:t>VIRTUÓZ</a:t>
            </a:r>
          </a:p>
          <a:p>
            <a:r>
              <a:rPr lang="cs-CZ" dirty="0" smtClean="0"/>
              <a:t>EPIKA</a:t>
            </a:r>
          </a:p>
          <a:p>
            <a:r>
              <a:rPr lang="cs-CZ" dirty="0" smtClean="0"/>
              <a:t>LYRIKA</a:t>
            </a:r>
          </a:p>
          <a:p>
            <a:r>
              <a:rPr lang="cs-CZ" dirty="0" smtClean="0"/>
              <a:t>POEZIE</a:t>
            </a:r>
          </a:p>
          <a:p>
            <a:r>
              <a:rPr lang="cs-CZ" dirty="0" smtClean="0"/>
              <a:t>PRÓZA</a:t>
            </a:r>
          </a:p>
          <a:p>
            <a:r>
              <a:rPr lang="cs-CZ" dirty="0" smtClean="0"/>
              <a:t>SATIRA</a:t>
            </a:r>
          </a:p>
          <a:p>
            <a:r>
              <a:rPr lang="cs-CZ" dirty="0" smtClean="0"/>
              <a:t>POLITICKÁ A SOCIÁLNÍ LYRIKA</a:t>
            </a:r>
          </a:p>
          <a:p>
            <a:r>
              <a:rPr lang="cs-CZ" dirty="0" smtClean="0"/>
              <a:t>HUMORESKY</a:t>
            </a:r>
          </a:p>
          <a:p>
            <a:r>
              <a:rPr lang="cs-CZ" dirty="0" smtClean="0"/>
              <a:t>ARABESKY</a:t>
            </a:r>
          </a:p>
          <a:p>
            <a:r>
              <a:rPr lang="cs-CZ" dirty="0" smtClean="0"/>
              <a:t>POVÍDKY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4800" b="1" dirty="0" smtClean="0"/>
              <a:t>KLÍČOVÁ SLOVA</a:t>
            </a:r>
            <a:endParaRPr lang="cs-CZ" sz="48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0542" y="2132856"/>
            <a:ext cx="2412231" cy="3606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090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1412776"/>
            <a:ext cx="5544616" cy="310854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cs-CZ" sz="2800" b="1" dirty="0" smtClean="0">
                <a:solidFill>
                  <a:prstClr val="white"/>
                </a:solidFill>
              </a:rPr>
              <a:t>Literární </a:t>
            </a:r>
            <a:r>
              <a:rPr lang="cs-CZ" sz="2800" b="1" u="sng" dirty="0" smtClean="0">
                <a:solidFill>
                  <a:prstClr val="white"/>
                </a:solidFill>
              </a:rPr>
              <a:t>celebrita </a:t>
            </a:r>
            <a:r>
              <a:rPr lang="cs-CZ" sz="2800" b="1" dirty="0" smtClean="0">
                <a:solidFill>
                  <a:prstClr val="white"/>
                </a:solidFill>
              </a:rPr>
              <a:t>své doby. 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b="1" dirty="0" smtClean="0">
                <a:solidFill>
                  <a:prstClr val="white"/>
                </a:solidFill>
              </a:rPr>
              <a:t>Hvězda </a:t>
            </a:r>
            <a:r>
              <a:rPr lang="cs-CZ" sz="2800" b="1" u="sng" dirty="0" smtClean="0">
                <a:solidFill>
                  <a:prstClr val="white"/>
                </a:solidFill>
              </a:rPr>
              <a:t>generace</a:t>
            </a:r>
            <a:r>
              <a:rPr lang="cs-CZ" sz="2800" b="1" dirty="0" smtClean="0">
                <a:solidFill>
                  <a:prstClr val="white"/>
                </a:solidFill>
              </a:rPr>
              <a:t> ruchovců. 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b="1" dirty="0" smtClean="0">
                <a:solidFill>
                  <a:prstClr val="white"/>
                </a:solidFill>
              </a:rPr>
              <a:t>Básnický </a:t>
            </a:r>
            <a:r>
              <a:rPr lang="cs-CZ" sz="2800" b="1" u="sng" dirty="0" smtClean="0">
                <a:solidFill>
                  <a:prstClr val="white"/>
                </a:solidFill>
              </a:rPr>
              <a:t>virtuóz</a:t>
            </a:r>
            <a:r>
              <a:rPr lang="cs-CZ" sz="2800" b="1" dirty="0" smtClean="0">
                <a:solidFill>
                  <a:prstClr val="white"/>
                </a:solidFill>
              </a:rPr>
              <a:t> v </a:t>
            </a:r>
            <a:r>
              <a:rPr lang="cs-CZ" sz="2800" b="1" u="sng" dirty="0" smtClean="0">
                <a:solidFill>
                  <a:prstClr val="white"/>
                </a:solidFill>
              </a:rPr>
              <a:t>epice i lyrice. 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b="1" dirty="0" smtClean="0">
                <a:solidFill>
                  <a:prstClr val="white"/>
                </a:solidFill>
              </a:rPr>
              <a:t>Mistr </a:t>
            </a:r>
            <a:r>
              <a:rPr lang="cs-CZ" sz="2800" b="1" u="sng" dirty="0" smtClean="0">
                <a:solidFill>
                  <a:prstClr val="white"/>
                </a:solidFill>
              </a:rPr>
              <a:t>satiry</a:t>
            </a:r>
            <a:r>
              <a:rPr lang="cs-CZ" sz="2800" b="1" dirty="0" smtClean="0">
                <a:solidFill>
                  <a:prstClr val="white"/>
                </a:solidFill>
              </a:rPr>
              <a:t> veršem i </a:t>
            </a:r>
            <a:r>
              <a:rPr lang="cs-CZ" sz="2800" b="1" u="sng" dirty="0" smtClean="0">
                <a:solidFill>
                  <a:prstClr val="white"/>
                </a:solidFill>
              </a:rPr>
              <a:t>prózou</a:t>
            </a:r>
            <a:r>
              <a:rPr lang="cs-CZ" sz="2800" b="1" dirty="0" smtClean="0">
                <a:solidFill>
                  <a:prstClr val="white"/>
                </a:solidFill>
              </a:rPr>
              <a:t>. 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b="1" dirty="0" smtClean="0">
                <a:solidFill>
                  <a:prstClr val="white"/>
                </a:solidFill>
              </a:rPr>
              <a:t>Stvořitel nesmrtelného pana Broučka.</a:t>
            </a:r>
            <a:endParaRPr lang="cs-CZ" sz="2800" b="1" dirty="0">
              <a:solidFill>
                <a:prstClr val="white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52028" y="188640"/>
            <a:ext cx="8229600" cy="936104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cs-CZ" sz="4000" b="1" dirty="0" smtClean="0"/>
              <a:t/>
            </a:r>
            <a:br>
              <a:rPr lang="cs-CZ" sz="4000" b="1" dirty="0" smtClean="0"/>
            </a:br>
            <a:r>
              <a:rPr lang="cs-CZ" sz="4000" b="1" dirty="0"/>
              <a:t/>
            </a:r>
            <a:br>
              <a:rPr lang="cs-CZ" sz="4000" b="1" dirty="0"/>
            </a:br>
            <a:r>
              <a:rPr lang="cs-CZ" sz="4000" b="1" dirty="0" smtClean="0"/>
              <a:t/>
            </a:r>
            <a:br>
              <a:rPr lang="cs-CZ" sz="4000" b="1" dirty="0" smtClean="0"/>
            </a:br>
            <a:r>
              <a:rPr lang="cs-CZ" sz="4000" b="1" dirty="0"/>
              <a:t/>
            </a:r>
            <a:br>
              <a:rPr lang="cs-CZ" sz="4000" b="1" dirty="0"/>
            </a:br>
            <a:r>
              <a:rPr lang="cs-CZ" sz="4000" b="1" dirty="0" smtClean="0"/>
              <a:t/>
            </a:r>
            <a:br>
              <a:rPr lang="cs-CZ" sz="4000" b="1" dirty="0" smtClean="0"/>
            </a:br>
            <a:r>
              <a:rPr lang="cs-CZ" sz="4000" b="1" dirty="0"/>
              <a:t/>
            </a:r>
            <a:br>
              <a:rPr lang="cs-CZ" sz="4000" b="1" dirty="0"/>
            </a:br>
            <a:r>
              <a:rPr lang="cs-CZ" sz="4000" b="1" dirty="0" smtClean="0"/>
              <a:t/>
            </a:r>
            <a:br>
              <a:rPr lang="cs-CZ" sz="4000" b="1" dirty="0" smtClean="0"/>
            </a:br>
            <a:r>
              <a:rPr lang="cs-CZ" sz="4000" b="1" dirty="0"/>
              <a:t/>
            </a:r>
            <a:br>
              <a:rPr lang="cs-CZ" sz="4000" b="1" dirty="0"/>
            </a:br>
            <a:r>
              <a:rPr lang="cs-CZ" sz="4000" b="1" dirty="0" smtClean="0"/>
              <a:t/>
            </a:r>
            <a:br>
              <a:rPr lang="cs-CZ" sz="4000" b="1" dirty="0" smtClean="0"/>
            </a:br>
            <a:r>
              <a:rPr lang="cs-CZ" sz="4000" b="1" dirty="0"/>
              <a:t/>
            </a:r>
            <a:br>
              <a:rPr lang="cs-CZ" sz="4000" b="1" dirty="0"/>
            </a:br>
            <a:r>
              <a:rPr lang="cs-CZ" sz="4000" b="1" dirty="0" smtClean="0"/>
              <a:t/>
            </a:r>
            <a:br>
              <a:rPr lang="cs-CZ" sz="4000" b="1" dirty="0" smtClean="0"/>
            </a:br>
            <a:r>
              <a:rPr lang="cs-CZ" sz="4400" b="1" dirty="0" smtClean="0"/>
              <a:t>SVATOPLUK ČECH</a:t>
            </a:r>
            <a:endParaRPr lang="cs-CZ" sz="4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79494" y="5949280"/>
            <a:ext cx="4828809" cy="58477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200" b="1" i="1" dirty="0" smtClean="0">
                <a:solidFill>
                  <a:prstClr val="white"/>
                </a:solidFill>
              </a:rPr>
              <a:t>„Láska je poezií života.“ </a:t>
            </a:r>
            <a:endParaRPr lang="cs-CZ" sz="3200" b="1" dirty="0">
              <a:solidFill>
                <a:prstClr val="white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544" y="4797152"/>
            <a:ext cx="4176464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C00000"/>
                </a:solidFill>
              </a:rPr>
              <a:t>ZOPAKUJTE SI POTRŽENÉ LITERÁRNÍ TERMÍNY</a:t>
            </a:r>
            <a:endParaRPr lang="cs-CZ" sz="2400" b="1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7244" y="1999268"/>
            <a:ext cx="2595041" cy="3213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0171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99267"/>
            <a:ext cx="5302963" cy="5688632"/>
          </a:xfrm>
          <a:prstGeom prst="rect">
            <a:avLst/>
          </a:prstGeom>
          <a:ln/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80964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1051" y="188640"/>
            <a:ext cx="3898776" cy="894928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4800" b="1" dirty="0" smtClean="0"/>
              <a:t>RUCHOVCI</a:t>
            </a:r>
            <a:endParaRPr lang="cs-CZ" sz="4800" b="1" dirty="0"/>
          </a:p>
        </p:txBody>
      </p:sp>
      <p:sp>
        <p:nvSpPr>
          <p:cNvPr id="3" name="Obdélník 2"/>
          <p:cNvSpPr/>
          <p:nvPr/>
        </p:nvSpPr>
        <p:spPr>
          <a:xfrm>
            <a:off x="575556" y="1388969"/>
            <a:ext cx="8280920" cy="156966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/>
            <a:r>
              <a:rPr lang="cs-CZ" sz="2400" b="1" i="1" dirty="0">
                <a:solidFill>
                  <a:prstClr val="white"/>
                </a:solidFill>
              </a:rPr>
              <a:t>Čech patřil mezi představitele literární skupiny ruchovců. </a:t>
            </a:r>
            <a:endParaRPr lang="cs-CZ" sz="2400" b="1" i="1" dirty="0" smtClean="0">
              <a:solidFill>
                <a:prstClr val="white"/>
              </a:solidFill>
            </a:endParaRPr>
          </a:p>
          <a:p>
            <a:pPr lvl="0"/>
            <a:r>
              <a:rPr lang="cs-CZ" sz="2400" b="1" i="1" dirty="0" smtClean="0">
                <a:solidFill>
                  <a:prstClr val="white"/>
                </a:solidFill>
              </a:rPr>
              <a:t>Snažil </a:t>
            </a:r>
            <a:r>
              <a:rPr lang="cs-CZ" sz="2400" b="1" i="1" dirty="0">
                <a:solidFill>
                  <a:prstClr val="white"/>
                </a:solidFill>
              </a:rPr>
              <a:t>se prosazovat vlasteneckou tvorbu, která navazovala na ideály národního obrození.</a:t>
            </a:r>
            <a:endParaRPr lang="cs-CZ" sz="2400" b="1" dirty="0">
              <a:solidFill>
                <a:prstClr val="white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220072" y="188640"/>
            <a:ext cx="3240360" cy="10156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ČÍM BYLI CHARAKTERISTIČTÍ RUCHOVCI?</a:t>
            </a:r>
            <a:endParaRPr lang="cs-CZ" sz="2000" b="1" dirty="0">
              <a:solidFill>
                <a:srgbClr val="C00000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37"/>
          <a:stretch/>
        </p:blipFill>
        <p:spPr bwMode="auto">
          <a:xfrm>
            <a:off x="427418" y="3640981"/>
            <a:ext cx="1655218" cy="206723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29"/>
          <a:stretch/>
        </p:blipFill>
        <p:spPr bwMode="auto">
          <a:xfrm>
            <a:off x="2699792" y="3667503"/>
            <a:ext cx="1523327" cy="1929733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667503"/>
            <a:ext cx="1484111" cy="1929733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5" name="TextovéPole 4"/>
          <p:cNvSpPr txBox="1"/>
          <p:nvPr/>
        </p:nvSpPr>
        <p:spPr>
          <a:xfrm>
            <a:off x="395536" y="6003683"/>
            <a:ext cx="1368152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LADISLAV </a:t>
            </a:r>
          </a:p>
          <a:p>
            <a:r>
              <a:rPr lang="cs-CZ" dirty="0" smtClean="0"/>
              <a:t>QUIS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41775" y="5894157"/>
            <a:ext cx="2118657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ELIŠKA KRÁSNOHORSKÁ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164431" y="5894158"/>
            <a:ext cx="1512168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SVATOPLUK </a:t>
            </a:r>
          </a:p>
          <a:p>
            <a:r>
              <a:rPr lang="cs-CZ" dirty="0" smtClean="0"/>
              <a:t>ČECH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381335" y="5826592"/>
            <a:ext cx="1080120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JOSEF VÁCLAV SLÁDEK</a:t>
            </a:r>
            <a:endParaRPr lang="cs-CZ" dirty="0"/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0311" y="3674252"/>
            <a:ext cx="1572649" cy="203395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9" name="TextovéPole 8"/>
          <p:cNvSpPr txBox="1"/>
          <p:nvPr/>
        </p:nvSpPr>
        <p:spPr>
          <a:xfrm>
            <a:off x="2287216" y="3173735"/>
            <a:ext cx="3912911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PŘIRAĎTE JMÉNA K PORTRÉTŮM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9919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1051" y="188640"/>
            <a:ext cx="3898776" cy="894928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4800" b="1" dirty="0" smtClean="0"/>
              <a:t>RUCHOVCI</a:t>
            </a:r>
            <a:endParaRPr lang="cs-CZ" sz="4800" b="1" dirty="0"/>
          </a:p>
        </p:txBody>
      </p:sp>
      <p:sp>
        <p:nvSpPr>
          <p:cNvPr id="3" name="Obdélník 2"/>
          <p:cNvSpPr/>
          <p:nvPr/>
        </p:nvSpPr>
        <p:spPr>
          <a:xfrm>
            <a:off x="575556" y="1388969"/>
            <a:ext cx="8280920" cy="156966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cs-CZ" sz="2400" b="1" i="1" dirty="0">
                <a:solidFill>
                  <a:prstClr val="white"/>
                </a:solidFill>
              </a:rPr>
              <a:t>Čech patřil mezi představitele literární skupiny ruchovců. </a:t>
            </a:r>
          </a:p>
          <a:p>
            <a:r>
              <a:rPr lang="cs-CZ" sz="2400" b="1" i="1" dirty="0">
                <a:solidFill>
                  <a:prstClr val="white"/>
                </a:solidFill>
              </a:rPr>
              <a:t>Snažil se prosazovat vlasteneckou tvorbu, která navazovala na ideály národního obrození.</a:t>
            </a:r>
            <a:endParaRPr lang="cs-CZ" sz="2400" b="1" dirty="0">
              <a:solidFill>
                <a:prstClr val="white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220072" y="188640"/>
            <a:ext cx="3240360" cy="10156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>
                <a:solidFill>
                  <a:srgbClr val="C00000"/>
                </a:solidFill>
              </a:rPr>
              <a:t>ČÍM BYLI CHARAKTERISTIČTÍ RUCHOVCI?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667503"/>
            <a:ext cx="1584176" cy="211687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667503"/>
            <a:ext cx="1523327" cy="2091366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667503"/>
            <a:ext cx="1484111" cy="2085151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5" name="TextovéPole 4"/>
          <p:cNvSpPr txBox="1"/>
          <p:nvPr/>
        </p:nvSpPr>
        <p:spPr>
          <a:xfrm>
            <a:off x="4773995" y="5641926"/>
            <a:ext cx="1368152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white"/>
                </a:solidFill>
              </a:rPr>
              <a:t>LADISLAV </a:t>
            </a:r>
          </a:p>
          <a:p>
            <a:r>
              <a:rPr lang="cs-CZ" dirty="0">
                <a:solidFill>
                  <a:prstClr val="white"/>
                </a:solidFill>
              </a:rPr>
              <a:t>QUIS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216308" y="5676127"/>
            <a:ext cx="2118657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white"/>
                </a:solidFill>
              </a:rPr>
              <a:t>ELIŠKA KRÁSNOHORSKÁ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23528" y="5702371"/>
            <a:ext cx="1512168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white"/>
                </a:solidFill>
              </a:rPr>
              <a:t>SVATOPLUK </a:t>
            </a:r>
          </a:p>
          <a:p>
            <a:r>
              <a:rPr lang="cs-CZ" dirty="0">
                <a:solidFill>
                  <a:prstClr val="white"/>
                </a:solidFill>
              </a:rPr>
              <a:t>ČECH</a:t>
            </a: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8823" y="3692655"/>
            <a:ext cx="1572649" cy="203395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9" name="TextovéPole 8"/>
          <p:cNvSpPr txBox="1"/>
          <p:nvPr/>
        </p:nvSpPr>
        <p:spPr>
          <a:xfrm>
            <a:off x="2287216" y="3173735"/>
            <a:ext cx="3912911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white"/>
                </a:solidFill>
              </a:rPr>
              <a:t>PŘIRAĎTE JMÉNA K PORTRÉTŮM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865087" y="5570992"/>
            <a:ext cx="1080120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white"/>
                </a:solidFill>
              </a:rPr>
              <a:t>JOSEF VÁCLAV SLÁDEK</a:t>
            </a:r>
          </a:p>
        </p:txBody>
      </p:sp>
    </p:spTree>
    <p:extLst>
      <p:ext uri="{BB962C8B-B14F-4D97-AF65-F5344CB8AC3E}">
        <p14:creationId xmlns:p14="http://schemas.microsoft.com/office/powerpoint/2010/main" val="1344325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894928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b="1" dirty="0" smtClean="0"/>
              <a:t>SPISOVATELSKÁ JMENOVKA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6093296"/>
            <a:ext cx="7488832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hlinkClick r:id="rId2"/>
              </a:rPr>
              <a:t>UKÁZKA</a:t>
            </a:r>
            <a:r>
              <a:rPr lang="cs-CZ" dirty="0" smtClean="0"/>
              <a:t> K POSLECHU – PRAVÝ VÝLET PANA BROUČKA DO MĚSÍCE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942" y="1268760"/>
            <a:ext cx="1994843" cy="2986053"/>
          </a:xfrm>
          <a:prstGeom prst="rect">
            <a:avLst/>
          </a:prstGeom>
          <a:ln/>
          <a:effectLst>
            <a:reflection blurRad="6350" stA="50000" endA="295" endPos="92000" dist="101600" dir="5400000" sy="-100000" algn="bl" rotWithShape="0"/>
          </a:effectLst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2" name="TextovéPole 1"/>
          <p:cNvSpPr txBox="1"/>
          <p:nvPr/>
        </p:nvSpPr>
        <p:spPr>
          <a:xfrm>
            <a:off x="539552" y="1404065"/>
            <a:ext cx="6120680" cy="440120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4000" b="1" dirty="0" smtClean="0"/>
              <a:t>Svatopluk Čech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3200" b="1" dirty="0" smtClean="0"/>
              <a:t>19. – počátek 20. století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3200" b="1" dirty="0" smtClean="0"/>
              <a:t>básník – vlastenecké básně</a:t>
            </a:r>
          </a:p>
          <a:p>
            <a:r>
              <a:rPr lang="cs-CZ" sz="3200" b="1" dirty="0"/>
              <a:t> </a:t>
            </a:r>
            <a:r>
              <a:rPr lang="cs-CZ" sz="3200" b="1" dirty="0" smtClean="0"/>
              <a:t>       sbírka – Písně otroka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3200" b="1" dirty="0" smtClean="0"/>
              <a:t>prozaik - satira</a:t>
            </a:r>
          </a:p>
          <a:p>
            <a:r>
              <a:rPr lang="cs-CZ" sz="2800" b="1" dirty="0" smtClean="0"/>
              <a:t>Pravý výlet pana Broučka do Měsíce </a:t>
            </a:r>
          </a:p>
          <a:p>
            <a:endParaRPr lang="cs-CZ" sz="2800" b="1" dirty="0" smtClean="0"/>
          </a:p>
          <a:p>
            <a:r>
              <a:rPr lang="cs-CZ" sz="2800" b="1" dirty="0" smtClean="0"/>
              <a:t>Nový epochální výlet pana Broučka, tentokrát do XIV. století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7110358" y="4604941"/>
            <a:ext cx="1644497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C00000"/>
                </a:solidFill>
              </a:rPr>
              <a:t>ZAPIŠTE SI DO SEŠITU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33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28432" y="1700808"/>
            <a:ext cx="6491839" cy="280076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cs-CZ" sz="2800" dirty="0" smtClean="0"/>
              <a:t>Svatopluk Čech psal </a:t>
            </a:r>
            <a:r>
              <a:rPr lang="cs-CZ" sz="3200" b="1" dirty="0" smtClean="0"/>
              <a:t>POEZII</a:t>
            </a:r>
          </a:p>
          <a:p>
            <a:r>
              <a:rPr lang="cs-CZ" sz="2800" dirty="0" smtClean="0"/>
              <a:t>sbírky </a:t>
            </a:r>
            <a:r>
              <a:rPr lang="cs-CZ" sz="2800" u="sng" dirty="0" smtClean="0"/>
              <a:t>politické a sociální lyriky</a:t>
            </a:r>
            <a:r>
              <a:rPr lang="cs-CZ" sz="2800" dirty="0" smtClean="0"/>
              <a:t>. </a:t>
            </a:r>
          </a:p>
          <a:p>
            <a:endParaRPr lang="cs-CZ" sz="2800" dirty="0"/>
          </a:p>
          <a:p>
            <a:r>
              <a:rPr lang="cs-CZ" sz="2800" dirty="0" smtClean="0"/>
              <a:t>Čechovu </a:t>
            </a:r>
            <a:r>
              <a:rPr lang="cs-CZ" sz="3200" b="1" dirty="0" smtClean="0"/>
              <a:t>PRÓZU</a:t>
            </a:r>
            <a:r>
              <a:rPr lang="cs-CZ" sz="2800" dirty="0" smtClean="0"/>
              <a:t> tvoří především </a:t>
            </a:r>
            <a:r>
              <a:rPr lang="cs-CZ" sz="2800" u="sng" dirty="0" smtClean="0"/>
              <a:t>povídky, humoresky, arabesky </a:t>
            </a:r>
            <a:r>
              <a:rPr lang="cs-CZ" sz="2800" dirty="0" smtClean="0"/>
              <a:t>a zřídka </a:t>
            </a:r>
            <a:r>
              <a:rPr lang="cs-CZ" sz="2800" u="sng" dirty="0" smtClean="0"/>
              <a:t>romány.</a:t>
            </a:r>
            <a:endParaRPr lang="cs-CZ" sz="2800" u="sng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966936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4800" b="1" dirty="0" smtClean="0"/>
              <a:t>LITERÁRNÍ TVORBA</a:t>
            </a:r>
            <a:endParaRPr lang="cs-CZ" sz="4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4975364"/>
            <a:ext cx="3753577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POKUS SE VYSVĚTLIT PODTRŽENÉ TERMÍNY</a:t>
            </a:r>
            <a:endParaRPr lang="cs-CZ" sz="2400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EU12\AppData\Local\Microsoft\Windows\Temporary Internet Files\Content.IE5\M1TMZU76\MC900412398[1].wmf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2901" y="4725144"/>
            <a:ext cx="2421802" cy="1623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6954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571500"/>
            <a:ext cx="4286250" cy="5715000"/>
          </a:xfrm>
          <a:prstGeom prst="rect">
            <a:avLst/>
          </a:prstGeom>
          <a:ln/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90297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073352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r>
              <a:rPr lang="cs-CZ" dirty="0" smtClean="0"/>
              <a:t>CELEBRITA</a:t>
            </a:r>
          </a:p>
          <a:p>
            <a:r>
              <a:rPr lang="cs-CZ" dirty="0" smtClean="0"/>
              <a:t>LITERÁRNÍ GENERACE</a:t>
            </a:r>
          </a:p>
          <a:p>
            <a:r>
              <a:rPr lang="cs-CZ" dirty="0" smtClean="0"/>
              <a:t>RUCHOVCI</a:t>
            </a:r>
          </a:p>
          <a:p>
            <a:r>
              <a:rPr lang="cs-CZ" dirty="0" smtClean="0"/>
              <a:t>VIRTUÓZ</a:t>
            </a:r>
          </a:p>
          <a:p>
            <a:r>
              <a:rPr lang="cs-CZ" dirty="0" smtClean="0"/>
              <a:t>EPIKA</a:t>
            </a:r>
          </a:p>
          <a:p>
            <a:r>
              <a:rPr lang="cs-CZ" dirty="0" smtClean="0"/>
              <a:t>LYRIKA</a:t>
            </a:r>
          </a:p>
          <a:p>
            <a:r>
              <a:rPr lang="cs-CZ" dirty="0" smtClean="0"/>
              <a:t>POEZIE</a:t>
            </a:r>
          </a:p>
          <a:p>
            <a:r>
              <a:rPr lang="cs-CZ" dirty="0" smtClean="0"/>
              <a:t>PRÓZA</a:t>
            </a:r>
          </a:p>
          <a:p>
            <a:r>
              <a:rPr lang="cs-CZ" dirty="0" smtClean="0"/>
              <a:t>SATIRA</a:t>
            </a:r>
          </a:p>
          <a:p>
            <a:r>
              <a:rPr lang="cs-CZ" dirty="0" smtClean="0"/>
              <a:t>POLITICKÁ A SOCIÁLNÍ LYRIKA</a:t>
            </a:r>
          </a:p>
          <a:p>
            <a:r>
              <a:rPr lang="cs-CZ" dirty="0" smtClean="0"/>
              <a:t>HUMORESKY</a:t>
            </a:r>
          </a:p>
          <a:p>
            <a:r>
              <a:rPr lang="cs-CZ" dirty="0" smtClean="0"/>
              <a:t>ARABESKY</a:t>
            </a:r>
          </a:p>
          <a:p>
            <a:r>
              <a:rPr lang="cs-CZ" dirty="0" smtClean="0"/>
              <a:t>POVÍDKY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4800" b="1" dirty="0" smtClean="0"/>
              <a:t>LITERÁRNÍ TERMÍNY</a:t>
            </a:r>
            <a:endParaRPr lang="cs-CZ" sz="48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676" y="2132856"/>
            <a:ext cx="2408237" cy="360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3115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69829" y="836712"/>
            <a:ext cx="8856984" cy="590465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ClrTx/>
              <a:buFont typeface="Wingdings" pitchFamily="2" charset="2"/>
              <a:buChar char="q"/>
            </a:pPr>
            <a:r>
              <a:rPr lang="cs-CZ" sz="2400" dirty="0">
                <a:solidFill>
                  <a:schemeClr val="bg1"/>
                </a:solidFill>
              </a:rPr>
              <a:t>VILÍMEK, Jan, vložil uživatel  </a:t>
            </a:r>
            <a:r>
              <a:rPr lang="cs-CZ" sz="2400" dirty="0" err="1">
                <a:solidFill>
                  <a:schemeClr val="bg1"/>
                </a:solidFill>
              </a:rPr>
              <a:t>Jedudedek</a:t>
            </a:r>
            <a:r>
              <a:rPr lang="cs-CZ" sz="2400" dirty="0">
                <a:solidFill>
                  <a:schemeClr val="bg1"/>
                </a:solidFill>
              </a:rPr>
              <a:t>. Http://cz.wikipedia.org [online]. 15. 1. 2009, 12:20. [2011-10-27] </a:t>
            </a:r>
            <a:r>
              <a:rPr lang="cs-CZ" sz="2400" dirty="0" err="1">
                <a:solidFill>
                  <a:schemeClr val="bg1"/>
                </a:solidFill>
              </a:rPr>
              <a:t>Soubor:Jan</a:t>
            </a:r>
            <a:r>
              <a:rPr lang="cs-CZ" sz="2400" dirty="0">
                <a:solidFill>
                  <a:schemeClr val="bg1"/>
                </a:solidFill>
              </a:rPr>
              <a:t> Vilímek - Svatopluk Čech.jpg. </a:t>
            </a:r>
            <a:r>
              <a:rPr lang="cs-CZ" sz="2400" dirty="0" err="1">
                <a:solidFill>
                  <a:schemeClr val="bg1"/>
                </a:solidFill>
              </a:rPr>
              <a:t>From</a:t>
            </a:r>
            <a:r>
              <a:rPr lang="cs-CZ" sz="2400" dirty="0">
                <a:solidFill>
                  <a:schemeClr val="bg1"/>
                </a:solidFill>
              </a:rPr>
              <a:t> </a:t>
            </a:r>
            <a:r>
              <a:rPr lang="cs-CZ" sz="2400" dirty="0" err="1">
                <a:solidFill>
                  <a:schemeClr val="bg1"/>
                </a:solidFill>
              </a:rPr>
              <a:t>Wikipedia</a:t>
            </a:r>
            <a:r>
              <a:rPr lang="cs-CZ" sz="2400" dirty="0">
                <a:solidFill>
                  <a:schemeClr val="bg1"/>
                </a:solidFill>
              </a:rPr>
              <a:t>, </a:t>
            </a:r>
            <a:r>
              <a:rPr lang="cs-CZ" sz="2400" dirty="0" err="1">
                <a:solidFill>
                  <a:schemeClr val="bg1"/>
                </a:solidFill>
              </a:rPr>
              <a:t>the</a:t>
            </a:r>
            <a:r>
              <a:rPr lang="cs-CZ" sz="2400" dirty="0">
                <a:solidFill>
                  <a:schemeClr val="bg1"/>
                </a:solidFill>
              </a:rPr>
              <a:t> free </a:t>
            </a:r>
            <a:r>
              <a:rPr lang="cs-CZ" sz="2400" dirty="0" err="1">
                <a:solidFill>
                  <a:schemeClr val="bg1"/>
                </a:solidFill>
              </a:rPr>
              <a:t>encyclopedia</a:t>
            </a:r>
            <a:r>
              <a:rPr lang="cs-CZ" sz="2400" dirty="0">
                <a:solidFill>
                  <a:schemeClr val="bg1"/>
                </a:solidFill>
              </a:rPr>
              <a:t>. Dostupné z WWW: </a:t>
            </a:r>
            <a:r>
              <a:rPr lang="cs-CZ" sz="2400" dirty="0" smtClean="0">
                <a:solidFill>
                  <a:schemeClr val="bg1"/>
                </a:solidFill>
              </a:rPr>
              <a:t>&lt;http</a:t>
            </a:r>
            <a:r>
              <a:rPr lang="cs-CZ" sz="2400" dirty="0">
                <a:solidFill>
                  <a:schemeClr val="bg1"/>
                </a:solidFill>
              </a:rPr>
              <a:t>://cs.wikipedia.org/wiki/Soubor:Jan_Vil%C3%ADmek_-_Svatopluk_%</a:t>
            </a:r>
            <a:r>
              <a:rPr lang="cs-CZ" sz="2400" dirty="0" smtClean="0">
                <a:solidFill>
                  <a:schemeClr val="bg1"/>
                </a:solidFill>
              </a:rPr>
              <a:t>C4%8Cech.jpg&gt;</a:t>
            </a:r>
          </a:p>
          <a:p>
            <a:pPr>
              <a:buClrTx/>
              <a:buFont typeface="Wingdings" pitchFamily="2" charset="2"/>
              <a:buChar char="q"/>
            </a:pPr>
            <a:r>
              <a:rPr lang="cs-CZ" sz="2400" dirty="0" smtClean="0">
                <a:solidFill>
                  <a:schemeClr val="bg1"/>
                </a:solidFill>
              </a:rPr>
              <a:t>Vložil </a:t>
            </a:r>
            <a:r>
              <a:rPr lang="cs-CZ" sz="2400" dirty="0">
                <a:solidFill>
                  <a:schemeClr val="bg1"/>
                </a:solidFill>
              </a:rPr>
              <a:t>uživatel  </a:t>
            </a:r>
            <a:r>
              <a:rPr lang="cs-CZ" sz="2400" dirty="0" err="1" smtClean="0">
                <a:solidFill>
                  <a:schemeClr val="bg1"/>
                </a:solidFill>
              </a:rPr>
              <a:t>Ludek</a:t>
            </a:r>
            <a:r>
              <a:rPr lang="cs-CZ" sz="2400" dirty="0" smtClean="0">
                <a:solidFill>
                  <a:schemeClr val="bg1"/>
                </a:solidFill>
              </a:rPr>
              <a:t>. </a:t>
            </a:r>
            <a:r>
              <a:rPr lang="cs-CZ" sz="2400" dirty="0">
                <a:solidFill>
                  <a:schemeClr val="bg1"/>
                </a:solidFill>
              </a:rPr>
              <a:t>Http://cz.wikipedia.org [online]. 10. 6. 2006, </a:t>
            </a:r>
            <a:r>
              <a:rPr lang="cs-CZ" sz="2400" dirty="0" smtClean="0">
                <a:solidFill>
                  <a:schemeClr val="bg1"/>
                </a:solidFill>
              </a:rPr>
              <a:t>07:26. </a:t>
            </a:r>
            <a:r>
              <a:rPr lang="cs-CZ" sz="2400" dirty="0">
                <a:solidFill>
                  <a:schemeClr val="bg1"/>
                </a:solidFill>
              </a:rPr>
              <a:t>[2011-10-27] </a:t>
            </a:r>
            <a:r>
              <a:rPr lang="cs-CZ" sz="2400" dirty="0" err="1">
                <a:solidFill>
                  <a:schemeClr val="bg1"/>
                </a:solidFill>
              </a:rPr>
              <a:t>Soubor:Vysehrad</a:t>
            </a:r>
            <a:r>
              <a:rPr lang="cs-CZ" sz="2400" dirty="0">
                <a:solidFill>
                  <a:schemeClr val="bg1"/>
                </a:solidFill>
              </a:rPr>
              <a:t> Svatopluk Cech.jpg. </a:t>
            </a:r>
            <a:r>
              <a:rPr lang="cs-CZ" sz="2400" dirty="0" err="1">
                <a:solidFill>
                  <a:schemeClr val="bg1"/>
                </a:solidFill>
              </a:rPr>
              <a:t>From</a:t>
            </a:r>
            <a:r>
              <a:rPr lang="cs-CZ" sz="2400" dirty="0">
                <a:solidFill>
                  <a:schemeClr val="bg1"/>
                </a:solidFill>
              </a:rPr>
              <a:t> </a:t>
            </a:r>
            <a:r>
              <a:rPr lang="cs-CZ" sz="2400" dirty="0" err="1">
                <a:solidFill>
                  <a:schemeClr val="bg1"/>
                </a:solidFill>
              </a:rPr>
              <a:t>Wikipedia</a:t>
            </a:r>
            <a:r>
              <a:rPr lang="cs-CZ" sz="2400" dirty="0">
                <a:solidFill>
                  <a:schemeClr val="bg1"/>
                </a:solidFill>
              </a:rPr>
              <a:t>, </a:t>
            </a:r>
            <a:r>
              <a:rPr lang="cs-CZ" sz="2400" dirty="0" err="1">
                <a:solidFill>
                  <a:schemeClr val="bg1"/>
                </a:solidFill>
              </a:rPr>
              <a:t>the</a:t>
            </a:r>
            <a:r>
              <a:rPr lang="cs-CZ" sz="2400" dirty="0">
                <a:solidFill>
                  <a:schemeClr val="bg1"/>
                </a:solidFill>
              </a:rPr>
              <a:t> free </a:t>
            </a:r>
            <a:r>
              <a:rPr lang="cs-CZ" sz="2400" dirty="0" err="1">
                <a:solidFill>
                  <a:schemeClr val="bg1"/>
                </a:solidFill>
              </a:rPr>
              <a:t>encyclopedia</a:t>
            </a:r>
            <a:r>
              <a:rPr lang="cs-CZ" sz="2400" dirty="0">
                <a:solidFill>
                  <a:schemeClr val="bg1"/>
                </a:solidFill>
              </a:rPr>
              <a:t>. Dostupné z WWW: &lt;http://cs.wikipedia.org/wiki/</a:t>
            </a:r>
            <a:r>
              <a:rPr lang="cs-CZ" sz="2400" dirty="0" err="1">
                <a:solidFill>
                  <a:schemeClr val="bg1"/>
                </a:solidFill>
              </a:rPr>
              <a:t>Soubor:Vysehrad_Svatopluk_Cech.jpg</a:t>
            </a:r>
            <a:r>
              <a:rPr lang="cs-CZ" sz="2400" dirty="0">
                <a:solidFill>
                  <a:schemeClr val="bg1"/>
                </a:solidFill>
              </a:rPr>
              <a:t>&gt;</a:t>
            </a:r>
          </a:p>
          <a:p>
            <a:pPr>
              <a:buClrTx/>
              <a:buFont typeface="Wingdings" pitchFamily="2" charset="2"/>
              <a:buChar char="q"/>
            </a:pPr>
            <a:r>
              <a:rPr lang="cs-CZ" sz="2400" dirty="0" smtClean="0">
                <a:solidFill>
                  <a:schemeClr val="bg1"/>
                </a:solidFill>
              </a:rPr>
              <a:t>Vložil uživatel  </a:t>
            </a:r>
            <a:r>
              <a:rPr lang="cs-CZ" sz="2400" dirty="0" err="1" smtClean="0"/>
              <a:t>JohansenJan</a:t>
            </a:r>
            <a:r>
              <a:rPr lang="cs-CZ" sz="2400" dirty="0" smtClean="0"/>
              <a:t>. </a:t>
            </a:r>
            <a:r>
              <a:rPr lang="cs-CZ" sz="2400" dirty="0" smtClean="0">
                <a:solidFill>
                  <a:schemeClr val="bg1"/>
                </a:solidFill>
              </a:rPr>
              <a:t>Http</a:t>
            </a:r>
            <a:r>
              <a:rPr lang="cs-CZ" sz="2400" dirty="0">
                <a:solidFill>
                  <a:schemeClr val="bg1"/>
                </a:solidFill>
              </a:rPr>
              <a:t>://cz.wikipedia.org [online]. 127. 7. 2008, 19:19. [2011-10-27] </a:t>
            </a:r>
            <a:r>
              <a:rPr lang="cs-CZ" sz="2400" dirty="0" err="1">
                <a:solidFill>
                  <a:schemeClr val="bg1"/>
                </a:solidFill>
              </a:rPr>
              <a:t>Soubor:Svatopluk</a:t>
            </a:r>
            <a:r>
              <a:rPr lang="cs-CZ" sz="2400" dirty="0">
                <a:solidFill>
                  <a:schemeClr val="bg1"/>
                </a:solidFill>
              </a:rPr>
              <a:t> Cech.JPG. </a:t>
            </a:r>
            <a:r>
              <a:rPr lang="cs-CZ" sz="2400" dirty="0" err="1">
                <a:solidFill>
                  <a:schemeClr val="bg1"/>
                </a:solidFill>
              </a:rPr>
              <a:t>From</a:t>
            </a:r>
            <a:r>
              <a:rPr lang="cs-CZ" sz="2400" dirty="0">
                <a:solidFill>
                  <a:schemeClr val="bg1"/>
                </a:solidFill>
              </a:rPr>
              <a:t> </a:t>
            </a:r>
            <a:r>
              <a:rPr lang="cs-CZ" sz="2400" dirty="0" err="1">
                <a:solidFill>
                  <a:schemeClr val="bg1"/>
                </a:solidFill>
              </a:rPr>
              <a:t>Wikipedia</a:t>
            </a:r>
            <a:r>
              <a:rPr lang="cs-CZ" sz="2400" dirty="0">
                <a:solidFill>
                  <a:schemeClr val="bg1"/>
                </a:solidFill>
              </a:rPr>
              <a:t>, </a:t>
            </a:r>
            <a:r>
              <a:rPr lang="cs-CZ" sz="2400" dirty="0" err="1">
                <a:solidFill>
                  <a:schemeClr val="bg1"/>
                </a:solidFill>
              </a:rPr>
              <a:t>the</a:t>
            </a:r>
            <a:r>
              <a:rPr lang="cs-CZ" sz="2400" dirty="0">
                <a:solidFill>
                  <a:schemeClr val="bg1"/>
                </a:solidFill>
              </a:rPr>
              <a:t> free </a:t>
            </a:r>
            <a:r>
              <a:rPr lang="cs-CZ" sz="2400" dirty="0" err="1">
                <a:solidFill>
                  <a:schemeClr val="bg1"/>
                </a:solidFill>
              </a:rPr>
              <a:t>encyclopedia</a:t>
            </a:r>
            <a:r>
              <a:rPr lang="cs-CZ" sz="2400" dirty="0">
                <a:solidFill>
                  <a:schemeClr val="bg1"/>
                </a:solidFill>
              </a:rPr>
              <a:t>. Dostupné z WWW: &lt;http://cs.wikipedia.org/wiki/</a:t>
            </a:r>
            <a:r>
              <a:rPr lang="cs-CZ" sz="2400" dirty="0" err="1">
                <a:solidFill>
                  <a:schemeClr val="bg1"/>
                </a:solidFill>
              </a:rPr>
              <a:t>Soubor:Svatopluk_Cech.JPG</a:t>
            </a:r>
            <a:r>
              <a:rPr lang="cs-CZ" sz="2400" dirty="0">
                <a:solidFill>
                  <a:schemeClr val="bg1"/>
                </a:solidFill>
              </a:rPr>
              <a:t>&gt;</a:t>
            </a:r>
            <a:endParaRPr lang="cs-CZ" sz="2400" dirty="0" smtClean="0">
              <a:solidFill>
                <a:schemeClr val="bg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40296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CITACE: OBRÁZKY, FOTOGRAFIE, KRESBY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65228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69829" y="836712"/>
            <a:ext cx="8856984" cy="590465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ClrTx/>
              <a:buFont typeface="Wingdings" pitchFamily="2" charset="2"/>
              <a:buChar char="q"/>
            </a:pPr>
            <a:r>
              <a:rPr lang="cs-CZ" sz="2000" dirty="0" smtClean="0">
                <a:solidFill>
                  <a:schemeClr val="bg1"/>
                </a:solidFill>
              </a:rPr>
              <a:t>VILÍMEK</a:t>
            </a:r>
            <a:r>
              <a:rPr lang="cs-CZ" sz="2000" dirty="0">
                <a:solidFill>
                  <a:schemeClr val="bg1"/>
                </a:solidFill>
              </a:rPr>
              <a:t>, Jan, vložil uživatel  </a:t>
            </a:r>
            <a:r>
              <a:rPr lang="cs-CZ" sz="2000" dirty="0" err="1">
                <a:solidFill>
                  <a:schemeClr val="bg1"/>
                </a:solidFill>
              </a:rPr>
              <a:t>Jedudedek</a:t>
            </a:r>
            <a:r>
              <a:rPr lang="cs-CZ" sz="2000" dirty="0">
                <a:solidFill>
                  <a:schemeClr val="bg1"/>
                </a:solidFill>
              </a:rPr>
              <a:t>. Http://cz.wikipedia.org [online]. 14. 1. 2009, 15:02. [2011-10-27] </a:t>
            </a:r>
            <a:r>
              <a:rPr lang="cs-CZ" sz="2000" dirty="0" err="1">
                <a:solidFill>
                  <a:schemeClr val="bg1"/>
                </a:solidFill>
              </a:rPr>
              <a:t>Soubor:Jan</a:t>
            </a:r>
            <a:r>
              <a:rPr lang="cs-CZ" sz="2000" dirty="0">
                <a:solidFill>
                  <a:schemeClr val="bg1"/>
                </a:solidFill>
              </a:rPr>
              <a:t> Vilímek - Eliška </a:t>
            </a:r>
            <a:r>
              <a:rPr lang="cs-CZ" sz="2000" dirty="0" smtClean="0">
                <a:solidFill>
                  <a:schemeClr val="bg1"/>
                </a:solidFill>
              </a:rPr>
              <a:t>Krásnohorská.jpg. </a:t>
            </a:r>
            <a:r>
              <a:rPr lang="cs-CZ" sz="2000" dirty="0" err="1" smtClean="0">
                <a:solidFill>
                  <a:schemeClr val="bg1"/>
                </a:solidFill>
              </a:rPr>
              <a:t>From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>
                <a:solidFill>
                  <a:schemeClr val="bg1"/>
                </a:solidFill>
              </a:rPr>
              <a:t>Wikipedia</a:t>
            </a:r>
            <a:r>
              <a:rPr lang="cs-CZ" sz="2000" dirty="0">
                <a:solidFill>
                  <a:schemeClr val="bg1"/>
                </a:solidFill>
              </a:rPr>
              <a:t>, </a:t>
            </a:r>
            <a:r>
              <a:rPr lang="cs-CZ" sz="2000" dirty="0" err="1">
                <a:solidFill>
                  <a:schemeClr val="bg1"/>
                </a:solidFill>
              </a:rPr>
              <a:t>the</a:t>
            </a:r>
            <a:r>
              <a:rPr lang="cs-CZ" sz="2000" dirty="0">
                <a:solidFill>
                  <a:schemeClr val="bg1"/>
                </a:solidFill>
              </a:rPr>
              <a:t> free </a:t>
            </a:r>
            <a:r>
              <a:rPr lang="cs-CZ" sz="2000" dirty="0" err="1">
                <a:solidFill>
                  <a:schemeClr val="bg1"/>
                </a:solidFill>
              </a:rPr>
              <a:t>encyclopedia</a:t>
            </a:r>
            <a:r>
              <a:rPr lang="cs-CZ" sz="2000" dirty="0">
                <a:solidFill>
                  <a:schemeClr val="bg1"/>
                </a:solidFill>
              </a:rPr>
              <a:t>. Dostupné z WWW: &lt;http://cs.wikipedia.org/wiki/Soubor:Jan_Vil%C3%ADmek_-_Eli%C5%A1ka_Kr%C3%A1snohorsk%C3%A1.jpg&gt;</a:t>
            </a:r>
          </a:p>
          <a:p>
            <a:pPr>
              <a:buClrTx/>
              <a:buFont typeface="Wingdings" pitchFamily="2" charset="2"/>
              <a:buChar char="q"/>
            </a:pPr>
            <a:r>
              <a:rPr lang="cs-CZ" sz="2000" dirty="0">
                <a:solidFill>
                  <a:schemeClr val="bg1"/>
                </a:solidFill>
              </a:rPr>
              <a:t>VILÍMEK, Jan, vložil uživatel  </a:t>
            </a:r>
            <a:r>
              <a:rPr lang="cs-CZ" sz="2000" dirty="0" err="1" smtClean="0">
                <a:solidFill>
                  <a:schemeClr val="bg1"/>
                </a:solidFill>
              </a:rPr>
              <a:t>Sapfan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>
                <a:solidFill>
                  <a:schemeClr val="bg1"/>
                </a:solidFill>
              </a:rPr>
              <a:t>Http://cz.wikipedia.org [online]. 3. 1. 2009, 14:02. [2011-10-27] </a:t>
            </a:r>
            <a:r>
              <a:rPr lang="cs-CZ" sz="2000" dirty="0" err="1">
                <a:solidFill>
                  <a:schemeClr val="bg1"/>
                </a:solidFill>
              </a:rPr>
              <a:t>Soubor:Ladislav</a:t>
            </a:r>
            <a:r>
              <a:rPr lang="cs-CZ" sz="2000" dirty="0">
                <a:solidFill>
                  <a:schemeClr val="bg1"/>
                </a:solidFill>
              </a:rPr>
              <a:t> </a:t>
            </a:r>
            <a:r>
              <a:rPr lang="cs-CZ" sz="2000" dirty="0" err="1">
                <a:solidFill>
                  <a:schemeClr val="bg1"/>
                </a:solidFill>
              </a:rPr>
              <a:t>Quis</a:t>
            </a:r>
            <a:r>
              <a:rPr lang="cs-CZ" sz="2000" dirty="0">
                <a:solidFill>
                  <a:schemeClr val="bg1"/>
                </a:solidFill>
              </a:rPr>
              <a:t> </a:t>
            </a:r>
            <a:r>
              <a:rPr lang="cs-CZ" sz="2000" dirty="0" smtClean="0">
                <a:solidFill>
                  <a:schemeClr val="bg1"/>
                </a:solidFill>
              </a:rPr>
              <a:t>Vilimek.jpg. </a:t>
            </a:r>
            <a:r>
              <a:rPr lang="cs-CZ" sz="2000" dirty="0" err="1" smtClean="0">
                <a:solidFill>
                  <a:schemeClr val="bg1"/>
                </a:solidFill>
              </a:rPr>
              <a:t>From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>
                <a:solidFill>
                  <a:schemeClr val="bg1"/>
                </a:solidFill>
              </a:rPr>
              <a:t>Wikipedia</a:t>
            </a:r>
            <a:r>
              <a:rPr lang="cs-CZ" sz="2000" dirty="0">
                <a:solidFill>
                  <a:schemeClr val="bg1"/>
                </a:solidFill>
              </a:rPr>
              <a:t>, </a:t>
            </a:r>
            <a:r>
              <a:rPr lang="cs-CZ" sz="2000" dirty="0" err="1">
                <a:solidFill>
                  <a:schemeClr val="bg1"/>
                </a:solidFill>
              </a:rPr>
              <a:t>the</a:t>
            </a:r>
            <a:r>
              <a:rPr lang="cs-CZ" sz="2000" dirty="0">
                <a:solidFill>
                  <a:schemeClr val="bg1"/>
                </a:solidFill>
              </a:rPr>
              <a:t> free </a:t>
            </a:r>
            <a:r>
              <a:rPr lang="cs-CZ" sz="2000" dirty="0" err="1">
                <a:solidFill>
                  <a:schemeClr val="bg1"/>
                </a:solidFill>
              </a:rPr>
              <a:t>encyclopedia</a:t>
            </a:r>
            <a:r>
              <a:rPr lang="cs-CZ" sz="2000" dirty="0">
                <a:solidFill>
                  <a:schemeClr val="bg1"/>
                </a:solidFill>
              </a:rPr>
              <a:t>. Dostupné z WWW: &lt;http://cs.wikipedia.org/wiki/</a:t>
            </a:r>
            <a:r>
              <a:rPr lang="cs-CZ" sz="2000" dirty="0" err="1">
                <a:solidFill>
                  <a:schemeClr val="bg1"/>
                </a:solidFill>
              </a:rPr>
              <a:t>Soubor:Ladislav_Quis_Vilimek.jpg</a:t>
            </a:r>
            <a:r>
              <a:rPr lang="cs-CZ" sz="2000" dirty="0">
                <a:solidFill>
                  <a:schemeClr val="bg1"/>
                </a:solidFill>
              </a:rPr>
              <a:t>&gt;</a:t>
            </a:r>
          </a:p>
          <a:p>
            <a:pPr>
              <a:buClrTx/>
              <a:buFont typeface="Wingdings" pitchFamily="2" charset="2"/>
              <a:buChar char="q"/>
            </a:pPr>
            <a:r>
              <a:rPr lang="cs-CZ" sz="2000" dirty="0">
                <a:solidFill>
                  <a:schemeClr val="bg1"/>
                </a:solidFill>
              </a:rPr>
              <a:t>VILÍMEK, Jan, vložil uživatel  </a:t>
            </a:r>
            <a:r>
              <a:rPr lang="cs-CZ" sz="2000" dirty="0" err="1">
                <a:solidFill>
                  <a:schemeClr val="bg1"/>
                </a:solidFill>
              </a:rPr>
              <a:t>Jedudedek</a:t>
            </a:r>
            <a:r>
              <a:rPr lang="cs-CZ" sz="2000" dirty="0">
                <a:solidFill>
                  <a:schemeClr val="bg1"/>
                </a:solidFill>
              </a:rPr>
              <a:t>. Http://cz.wikipedia.org [online]. 15. 1. 2009, 18:53. [2011-10-27] </a:t>
            </a:r>
            <a:r>
              <a:rPr lang="cs-CZ" sz="2000" dirty="0" err="1">
                <a:solidFill>
                  <a:schemeClr val="bg1"/>
                </a:solidFill>
              </a:rPr>
              <a:t>Soubor:Jan</a:t>
            </a:r>
            <a:r>
              <a:rPr lang="cs-CZ" sz="2000" dirty="0">
                <a:solidFill>
                  <a:schemeClr val="bg1"/>
                </a:solidFill>
              </a:rPr>
              <a:t> Vilímek - Josef Václav Sládek </a:t>
            </a:r>
            <a:r>
              <a:rPr lang="cs-CZ" sz="2000" dirty="0" smtClean="0">
                <a:solidFill>
                  <a:schemeClr val="bg1"/>
                </a:solidFill>
              </a:rPr>
              <a:t>HL.jpg. </a:t>
            </a:r>
            <a:r>
              <a:rPr lang="cs-CZ" sz="2000" dirty="0" err="1" smtClean="0">
                <a:solidFill>
                  <a:schemeClr val="bg1"/>
                </a:solidFill>
              </a:rPr>
              <a:t>From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>
                <a:solidFill>
                  <a:schemeClr val="bg1"/>
                </a:solidFill>
              </a:rPr>
              <a:t>Wikipedia</a:t>
            </a:r>
            <a:r>
              <a:rPr lang="cs-CZ" sz="2000" dirty="0">
                <a:solidFill>
                  <a:schemeClr val="bg1"/>
                </a:solidFill>
              </a:rPr>
              <a:t>, </a:t>
            </a:r>
            <a:r>
              <a:rPr lang="cs-CZ" sz="2000" dirty="0" err="1">
                <a:solidFill>
                  <a:schemeClr val="bg1"/>
                </a:solidFill>
              </a:rPr>
              <a:t>the</a:t>
            </a:r>
            <a:r>
              <a:rPr lang="cs-CZ" sz="2000" dirty="0">
                <a:solidFill>
                  <a:schemeClr val="bg1"/>
                </a:solidFill>
              </a:rPr>
              <a:t> free </a:t>
            </a:r>
            <a:r>
              <a:rPr lang="cs-CZ" sz="2000" dirty="0" err="1">
                <a:solidFill>
                  <a:schemeClr val="bg1"/>
                </a:solidFill>
              </a:rPr>
              <a:t>encyclopedia</a:t>
            </a:r>
            <a:r>
              <a:rPr lang="cs-CZ" sz="2000" dirty="0">
                <a:solidFill>
                  <a:schemeClr val="bg1"/>
                </a:solidFill>
              </a:rPr>
              <a:t>. Dostupné z WWW: &lt;http://cs.wikipedia.org/wiki/Soubor:Jan_Vil%C3%ADmek_-_Josef_V%C3%A1clav_Sl%C3%A1dek_HL.jpg&gt;</a:t>
            </a:r>
          </a:p>
          <a:p>
            <a:pPr>
              <a:buClrTx/>
              <a:buFont typeface="Wingdings" pitchFamily="2" charset="2"/>
              <a:buChar char="q"/>
            </a:pPr>
            <a:r>
              <a:rPr lang="cs-CZ" sz="1800" dirty="0" smtClean="0">
                <a:solidFill>
                  <a:schemeClr val="bg1"/>
                </a:solidFill>
              </a:rPr>
              <a:t>Ostatní </a:t>
            </a:r>
            <a:r>
              <a:rPr lang="cs-CZ" sz="1800" dirty="0">
                <a:solidFill>
                  <a:schemeClr val="bg1"/>
                </a:solidFill>
              </a:rPr>
              <a:t>obrázky a fotografie – kliparty </a:t>
            </a:r>
            <a:r>
              <a:rPr lang="cs-CZ" sz="1800" dirty="0" err="1">
                <a:solidFill>
                  <a:schemeClr val="bg1"/>
                </a:solidFill>
              </a:rPr>
              <a:t>office</a:t>
            </a:r>
            <a:r>
              <a:rPr lang="cs-CZ" sz="1800" dirty="0">
                <a:solidFill>
                  <a:schemeClr val="bg1"/>
                </a:solidFill>
              </a:rPr>
              <a:t>- www.office.com</a:t>
            </a:r>
          </a:p>
          <a:p>
            <a:pPr>
              <a:buClrTx/>
              <a:buFont typeface="Wingdings" pitchFamily="2" charset="2"/>
              <a:buChar char="q"/>
            </a:pPr>
            <a:r>
              <a:rPr lang="cs-CZ" sz="1800" dirty="0">
                <a:solidFill>
                  <a:schemeClr val="bg1"/>
                </a:solidFill>
              </a:rPr>
              <a:t>FOTOGRAFIE JSOU VKLÁDÁNY OPAKOVANĚ</a:t>
            </a:r>
          </a:p>
          <a:p>
            <a:pPr marL="0" indent="0">
              <a:buClrTx/>
              <a:buNone/>
            </a:pPr>
            <a:endParaRPr lang="cs-CZ" sz="1600" dirty="0">
              <a:solidFill>
                <a:schemeClr val="bg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40296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CITACE: OBRÁZKY, FOTOGRAFIE, KRESBY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379252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205</TotalTime>
  <Words>456</Words>
  <Application>Microsoft Office PowerPoint</Application>
  <PresentationFormat>Předvádění na obrazovce (4:3)</PresentationFormat>
  <Paragraphs>110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Papír</vt:lpstr>
      <vt:lpstr>Prezentace aplikace PowerPoint</vt:lpstr>
      <vt:lpstr>ANOTACE</vt:lpstr>
      <vt:lpstr>KLÍČOVÁ SLOVA</vt:lpstr>
      <vt:lpstr>           SVATOPLUK ČECH</vt:lpstr>
      <vt:lpstr>Prezentace aplikace PowerPoint</vt:lpstr>
      <vt:lpstr>RUCHOVCI</vt:lpstr>
      <vt:lpstr>RUCHOVCI</vt:lpstr>
      <vt:lpstr>SPISOVATELSKÁ JMENOVKA</vt:lpstr>
      <vt:lpstr>LITERÁRNÍ TVORBA</vt:lpstr>
      <vt:lpstr>Prezentace aplikace PowerPoint</vt:lpstr>
      <vt:lpstr>LITERÁRNÍ TERMÍNY</vt:lpstr>
      <vt:lpstr>CITACE: OBRÁZKY, FOTOGRAFIE, KRESBY</vt:lpstr>
      <vt:lpstr>CITACE: OBRÁZKY, FOTOGRAFIE, KRESBY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EU12</dc:creator>
  <cp:lastModifiedBy>H Koláčková</cp:lastModifiedBy>
  <cp:revision>22</cp:revision>
  <dcterms:created xsi:type="dcterms:W3CDTF">2011-10-27T20:16:08Z</dcterms:created>
  <dcterms:modified xsi:type="dcterms:W3CDTF">2013-10-25T07:11:39Z</dcterms:modified>
</cp:coreProperties>
</file>