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84" r:id="rId4"/>
    <p:sldId id="257" r:id="rId5"/>
    <p:sldId id="275" r:id="rId6"/>
    <p:sldId id="271" r:id="rId7"/>
    <p:sldId id="282" r:id="rId8"/>
    <p:sldId id="270" r:id="rId9"/>
    <p:sldId id="278" r:id="rId10"/>
    <p:sldId id="259" r:id="rId11"/>
    <p:sldId id="277" r:id="rId12"/>
    <p:sldId id="281" r:id="rId13"/>
    <p:sldId id="283" r:id="rId14"/>
    <p:sldId id="265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99CCFF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2777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2836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8103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188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3646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472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4254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03791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2544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03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7995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061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midwarks.info/sirwalterscot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340768"/>
            <a:ext cx="878497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FA8D3D">
                  <a:lumMod val="75000"/>
                </a:srgbClr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PŘEDMĚT: JAZYK ČESKÝ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ROČNÍK: IX.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WALTER SCOTT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AUTOR: MGR. HANA GINTEROVÁ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4.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11. 2011</a:t>
            </a:r>
          </a:p>
          <a:p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VY_32_INOVACE_36_HG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1710" y="4149080"/>
            <a:ext cx="1371600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538051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1"/>
            <a:ext cx="8352928" cy="72008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ANOTACE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688631"/>
          </a:xfr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chemeClr val="tx1"/>
                </a:solidFill>
              </a:rPr>
              <a:t>PREZENTACE VYTVOŘENA JAKO DOPLNĚNÍ OPAKOVACÍHO UČIVA 9. ROČNÍKU SVĚTOVÁ LITERATURA 19. STOLETÍ – </a:t>
            </a:r>
            <a:r>
              <a:rPr lang="cs-CZ" sz="2000" dirty="0" smtClean="0">
                <a:solidFill>
                  <a:schemeClr val="tx1"/>
                </a:solidFill>
              </a:rPr>
              <a:t>WALTER SCOTT</a:t>
            </a:r>
            <a:endParaRPr lang="cs-CZ" sz="2000" dirty="0">
              <a:solidFill>
                <a:schemeClr val="tx1"/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chemeClr val="tx1"/>
                </a:solidFill>
              </a:rPr>
              <a:t>V RÁMCI PREZENTACE MAJÍ ŽÁCI MOŽNOST SEZNÁMIT SE </a:t>
            </a:r>
          </a:p>
          <a:p>
            <a:pPr marL="457200" indent="-457200">
              <a:buClr>
                <a:schemeClr val="accent1">
                  <a:lumMod val="50000"/>
                </a:schemeClr>
              </a:buClr>
              <a:buFont typeface="+mj-lt"/>
              <a:buAutoNum type="arabicPeriod"/>
            </a:pPr>
            <a:r>
              <a:rPr lang="cs-CZ" sz="2000" dirty="0">
                <a:solidFill>
                  <a:schemeClr val="tx1"/>
                </a:solidFill>
              </a:rPr>
              <a:t>S OSOBNOSTÍ, ŽIVOTEM A DÍLEM SPISOVATELE</a:t>
            </a:r>
          </a:p>
          <a:p>
            <a:pPr marL="457200" indent="-457200">
              <a:buClr>
                <a:schemeClr val="accent1">
                  <a:lumMod val="50000"/>
                </a:schemeClr>
              </a:buClr>
              <a:buFont typeface="+mj-lt"/>
              <a:buAutoNum type="arabicPeriod"/>
            </a:pPr>
            <a:r>
              <a:rPr lang="cs-CZ" sz="2000" dirty="0">
                <a:solidFill>
                  <a:schemeClr val="tx1"/>
                </a:solidFill>
              </a:rPr>
              <a:t>S </a:t>
            </a:r>
            <a:r>
              <a:rPr lang="cs-CZ" sz="2000" dirty="0" smtClean="0">
                <a:solidFill>
                  <a:schemeClr val="tx1"/>
                </a:solidFill>
              </a:rPr>
              <a:t>TERMÍNEM ROMANTICKÝ HRDINA</a:t>
            </a:r>
          </a:p>
          <a:p>
            <a:pPr marL="457200" indent="-457200">
              <a:buClr>
                <a:schemeClr val="accent1">
                  <a:lumMod val="50000"/>
                </a:schemeClr>
              </a:buClr>
              <a:buFont typeface="+mj-lt"/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S ROMÁNEM IVANHOE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Clr>
                <a:schemeClr val="accent1">
                  <a:lumMod val="50000"/>
                </a:schemeClr>
              </a:buCl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Pilotáž: Prezentace pilotována ve třídách 9. ročníku, ale je možné ji zařadit jako doplnění učiva literární výchovy ve všech třídách II. </a:t>
            </a:r>
            <a:r>
              <a:rPr lang="cs-CZ" sz="2000" dirty="0">
                <a:solidFill>
                  <a:schemeClr val="tx1"/>
                </a:solidFill>
              </a:rPr>
              <a:t>s</a:t>
            </a:r>
            <a:r>
              <a:rPr lang="cs-CZ" sz="2000" dirty="0" smtClean="0">
                <a:solidFill>
                  <a:schemeClr val="tx1"/>
                </a:solidFill>
              </a:rPr>
              <a:t>tupně ZŠ a odpovídající ročníky víceletých gymnázií. Walter </a:t>
            </a:r>
            <a:r>
              <a:rPr lang="cs-CZ" sz="2000" dirty="0" err="1" smtClean="0">
                <a:solidFill>
                  <a:schemeClr val="tx1"/>
                </a:solidFill>
              </a:rPr>
              <a:t>Scott</a:t>
            </a:r>
            <a:r>
              <a:rPr lang="cs-CZ" sz="2000" dirty="0" smtClean="0">
                <a:solidFill>
                  <a:schemeClr val="tx1"/>
                </a:solidFill>
              </a:rPr>
              <a:t> prožil zajímavý život, který žáky oslovuje. Na jeho příběhu opět můžete demonstrovat životní postoje romantického člověka. Prezentaci doporučuji doplnit ukázkou z knihy </a:t>
            </a:r>
            <a:r>
              <a:rPr lang="cs-CZ" sz="2000" dirty="0" err="1" smtClean="0">
                <a:solidFill>
                  <a:schemeClr val="tx1"/>
                </a:solidFill>
              </a:rPr>
              <a:t>Ivanhoe</a:t>
            </a:r>
            <a:r>
              <a:rPr lang="cs-CZ" sz="2000" dirty="0" smtClean="0">
                <a:solidFill>
                  <a:schemeClr val="tx1"/>
                </a:solidFill>
              </a:rPr>
              <a:t>, nebo využít některou z jeho knih k seznámení </a:t>
            </a:r>
            <a:r>
              <a:rPr lang="cs-CZ" sz="2000" smtClean="0">
                <a:solidFill>
                  <a:schemeClr val="tx1"/>
                </a:solidFill>
              </a:rPr>
              <a:t>s legendárními </a:t>
            </a:r>
            <a:r>
              <a:rPr lang="cs-CZ" sz="2000" dirty="0" smtClean="0">
                <a:solidFill>
                  <a:schemeClr val="tx1"/>
                </a:solidFill>
              </a:rPr>
              <a:t>skotskými pověstmi a jejich hlavními postavami.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Clr>
                <a:schemeClr val="accent1">
                  <a:lumMod val="50000"/>
                </a:schemeClr>
              </a:buClr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5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424936" cy="92447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</a:rPr>
              <a:t>KLÍČOVÁ SLOVA</a:t>
            </a:r>
            <a:endParaRPr lang="cs-CZ" sz="4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1"/>
            <a:ext cx="8568952" cy="5112568"/>
          </a:xfr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PROZAIK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DRAMATIK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ROMANOPISEC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BALADA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ROMANTISMUS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HISTORICKÝ ROMÁN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DĚJOVÁ LÍNIE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2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8002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Walter </a:t>
            </a:r>
            <a:r>
              <a:rPr lang="cs-CZ" sz="4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Scott</a:t>
            </a:r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sz="44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[</a:t>
            </a:r>
            <a:r>
              <a:rPr lang="cs-CZ" sz="4400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waltr</a:t>
            </a:r>
            <a:r>
              <a:rPr lang="cs-CZ" sz="44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skot]</a:t>
            </a:r>
            <a:endParaRPr lang="cs-CZ" sz="44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376755"/>
            <a:ext cx="3200400" cy="4010849"/>
          </a:xfr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75090"/>
            <a:ext cx="371316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9119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136904" cy="924475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u="sng" dirty="0"/>
              <a:t>Sir Walter </a:t>
            </a:r>
            <a:r>
              <a:rPr lang="cs-CZ" sz="4400" u="sng" dirty="0" err="1"/>
              <a:t>Scott</a:t>
            </a:r>
            <a:r>
              <a:rPr lang="cs-CZ" sz="4400" u="sng" dirty="0" smtClean="0"/>
              <a:t>, </a:t>
            </a:r>
            <a:r>
              <a:rPr lang="cs-CZ" sz="4400" u="sng" dirty="0"/>
              <a:t>baronet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1513171"/>
            <a:ext cx="842493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endParaRPr lang="cs-CZ" sz="2800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skotský </a:t>
            </a:r>
            <a:r>
              <a:rPr lang="cs-CZ" sz="2800" u="sng" dirty="0">
                <a:solidFill>
                  <a:schemeClr val="accent1">
                    <a:lumMod val="50000"/>
                  </a:schemeClr>
                </a:solidFill>
              </a:rPr>
              <a:t>básník, prozaik, romanopisec a sběratel skotských </a:t>
            </a:r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balad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představitel romantismu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u="sng" dirty="0">
                <a:solidFill>
                  <a:schemeClr val="accent1">
                    <a:lumMod val="50000"/>
                  </a:schemeClr>
                </a:solidFill>
              </a:rPr>
              <a:t>j</a:t>
            </a:r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e </a:t>
            </a:r>
            <a:r>
              <a:rPr lang="cs-CZ" sz="2800" u="sng" dirty="0">
                <a:solidFill>
                  <a:schemeClr val="accent1">
                    <a:lumMod val="50000"/>
                  </a:schemeClr>
                </a:solidFill>
              </a:rPr>
              <a:t>považován za zakladatele historického </a:t>
            </a:r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románu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43843"/>
            <a:ext cx="1966418" cy="1972270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5" name="TextovéPole 4"/>
          <p:cNvSpPr txBox="1"/>
          <p:nvPr/>
        </p:nvSpPr>
        <p:spPr>
          <a:xfrm>
            <a:off x="455649" y="4899842"/>
            <a:ext cx="2880320" cy="132343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ZAPIŠTE SI PODTRŽENÉ INFORMACE DO SEŠITU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20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06831"/>
            <a:ext cx="4269596" cy="540695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87964"/>
            <a:ext cx="4505325" cy="570706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44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1296144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800" dirty="0" smtClean="0"/>
              <a:t>CO OVLIVNILO TVORBU WALTERA SCOTTA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556792"/>
            <a:ext cx="8640960" cy="5112568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Walter </a:t>
            </a:r>
            <a:r>
              <a:rPr lang="cs-CZ" sz="1600" b="1" dirty="0" err="1" smtClean="0">
                <a:solidFill>
                  <a:schemeClr val="accent1">
                    <a:lumMod val="50000"/>
                  </a:schemeClr>
                </a:solidFill>
              </a:rPr>
              <a:t>Scott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 pocházel z významné rodiny </a:t>
            </a:r>
            <a: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právníka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V dětství onemocněl obrnou a </a:t>
            </a:r>
            <a: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ochrnul na jednu nohu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. Proto se věnoval více četbě, než dětským hrám.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Často pobýval u svého dědečka na </a:t>
            </a:r>
            <a:r>
              <a:rPr lang="cs-CZ" sz="1600" b="1" dirty="0" err="1" smtClean="0">
                <a:solidFill>
                  <a:schemeClr val="accent1">
                    <a:lumMod val="50000"/>
                  </a:schemeClr>
                </a:solidFill>
              </a:rPr>
              <a:t>anglo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 - skotském pomezí, kde si </a:t>
            </a:r>
            <a: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zamiloval lidové písně, pohádky, pověsti a příběhy z minulosti.</a:t>
            </a:r>
            <a:b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endParaRPr lang="cs-CZ" sz="1600" b="1" u="sng" dirty="0" smtClean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Walter </a:t>
            </a:r>
            <a:r>
              <a:rPr lang="cs-CZ" sz="1600" b="1" dirty="0" err="1" smtClean="0">
                <a:solidFill>
                  <a:schemeClr val="accent1">
                    <a:lumMod val="50000"/>
                  </a:schemeClr>
                </a:solidFill>
              </a:rPr>
              <a:t>Scott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vystudoval práva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, stal se advokátem, působil jako šerif </a:t>
            </a:r>
            <a:r>
              <a:rPr lang="cs-CZ" sz="1600" b="1" dirty="0" err="1" smtClean="0">
                <a:solidFill>
                  <a:schemeClr val="accent1">
                    <a:lumMod val="50000"/>
                  </a:schemeClr>
                </a:solidFill>
              </a:rPr>
              <a:t>selkirského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 hrabství, od roku 1806 byl úředníkem nejvyššího soudu v Edinburghu. </a:t>
            </a:r>
            <a:b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cs-CZ" sz="16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Walter </a:t>
            </a:r>
            <a:r>
              <a:rPr lang="cs-CZ" sz="1600" b="1" dirty="0" err="1" smtClean="0">
                <a:solidFill>
                  <a:schemeClr val="accent1">
                    <a:lumMod val="50000"/>
                  </a:schemeClr>
                </a:solidFill>
              </a:rPr>
              <a:t>Scott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 zprvu pobýval každoročně polovinu roku na venkově v pohraničí, později </a:t>
            </a:r>
            <a: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v </a:t>
            </a:r>
            <a:r>
              <a:rPr lang="cs-CZ" sz="1600" b="1" u="sng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Abbotsfordu</a:t>
            </a:r>
            <a: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, kde si nechal přestavět dům na pseudogotický zámeček.</a:t>
            </a:r>
            <a:b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Walter </a:t>
            </a:r>
            <a:r>
              <a:rPr lang="cs-CZ" sz="1600" b="1" dirty="0" err="1" smtClean="0">
                <a:solidFill>
                  <a:schemeClr val="accent1">
                    <a:lumMod val="50000"/>
                  </a:schemeClr>
                </a:solidFill>
              </a:rPr>
              <a:t>Scott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povýšen do šlechtického stavu.</a:t>
            </a:r>
            <a:b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endParaRPr lang="cs-CZ" sz="1600" b="1" u="sng" dirty="0" smtClean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Po bankrotu nakladatelské firmy, jejímž byl Walter </a:t>
            </a:r>
            <a:r>
              <a:rPr lang="cs-CZ" sz="1600" b="1" dirty="0" err="1" smtClean="0">
                <a:solidFill>
                  <a:schemeClr val="accent1">
                    <a:lumMod val="50000"/>
                  </a:schemeClr>
                </a:solidFill>
              </a:rPr>
              <a:t>Scott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 podílníkem, se rozhodl sám zaplatit všechny dluhy. Začal usilovně psát, ale úmorná práce </a:t>
            </a:r>
            <a:r>
              <a:rPr lang="cs-CZ" sz="1600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podlomila jeho zdraví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cs-CZ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835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3731"/>
            <a:ext cx="7620000" cy="5715000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611560" y="5658901"/>
            <a:ext cx="3810000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ABBOTSFORD 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DŮM WALTERA SCOTTA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85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9424" y="3255379"/>
            <a:ext cx="891716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Svůj první román psal anonymně,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bál se neúspěchu, ale román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Waverley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měl velký ohlas u kritiky i čtenářů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Jeho historické romány jsou považovány za jedny z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nejvýznamnějších.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Ovlivnily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tvorbu několika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generací.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Byly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velmi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populární.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Stal se zakladatelem historické prózy 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románu.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491880" y="1124744"/>
            <a:ext cx="2232248" cy="138499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VÝZNAM WALTERA SCOTTA</a:t>
            </a:r>
            <a:endParaRPr lang="cs-CZ" sz="2800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4664"/>
            <a:ext cx="1659632" cy="2472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1658937" cy="247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8795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2880320" cy="92447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6000" b="1" u="sng" dirty="0" smtClean="0">
                <a:latin typeface="English157 BT" pitchFamily="66" charset="0"/>
              </a:rPr>
              <a:t>Díla</a:t>
            </a:r>
            <a:r>
              <a:rPr lang="cs-CZ" sz="6000" b="1" dirty="0" smtClean="0">
                <a:latin typeface="English157 BT" pitchFamily="66" charset="0"/>
              </a:rPr>
              <a:t> </a:t>
            </a:r>
            <a:endParaRPr lang="cs-CZ" sz="6000" b="1" dirty="0">
              <a:latin typeface="English157 BT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7" y="1556792"/>
            <a:ext cx="3024336" cy="57626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u="sng" dirty="0" smtClean="0">
                <a:cs typeface="Aharoni" pitchFamily="2" charset="-79"/>
              </a:rPr>
              <a:t>Poezie</a:t>
            </a:r>
            <a:endParaRPr lang="cs-CZ" u="sng" dirty="0">
              <a:cs typeface="Aharoni" pitchFamily="2" charset="-79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2173289"/>
            <a:ext cx="3471277" cy="28398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u="sng" dirty="0">
                <a:solidFill>
                  <a:schemeClr val="accent5">
                    <a:lumMod val="75000"/>
                  </a:schemeClr>
                </a:solidFill>
              </a:rPr>
              <a:t>Jezerní panna </a:t>
            </a:r>
            <a:endParaRPr lang="cs-CZ" sz="2400" b="1" i="1" u="sng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600" b="1" i="1" dirty="0">
                <a:solidFill>
                  <a:schemeClr val="accent5">
                    <a:lumMod val="75000"/>
                  </a:schemeClr>
                </a:solidFill>
              </a:rPr>
              <a:t>Vrcholem jeho básnické tvorby je Jezerní panna (</a:t>
            </a:r>
            <a:r>
              <a:rPr lang="cs-CZ" sz="1600" b="1" i="1" dirty="0" err="1">
                <a:solidFill>
                  <a:schemeClr val="accent5">
                    <a:lumMod val="75000"/>
                  </a:schemeClr>
                </a:solidFill>
              </a:rPr>
              <a:t>The</a:t>
            </a:r>
            <a:r>
              <a:rPr lang="cs-CZ" sz="1600" b="1" i="1" dirty="0">
                <a:solidFill>
                  <a:schemeClr val="accent5">
                    <a:lumMod val="75000"/>
                  </a:schemeClr>
                </a:solidFill>
              </a:rPr>
              <a:t> Lady </a:t>
            </a:r>
            <a:r>
              <a:rPr lang="cs-CZ" sz="1600" b="1" i="1" dirty="0" err="1">
                <a:solidFill>
                  <a:schemeClr val="accent5">
                    <a:lumMod val="75000"/>
                  </a:schemeClr>
                </a:solidFill>
              </a:rPr>
              <a:t>of</a:t>
            </a:r>
            <a:r>
              <a:rPr lang="cs-CZ" sz="1600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1600" b="1" i="1" dirty="0" err="1">
                <a:solidFill>
                  <a:schemeClr val="accent5">
                    <a:lumMod val="75000"/>
                  </a:schemeClr>
                </a:solidFill>
              </a:rPr>
              <a:t>the</a:t>
            </a:r>
            <a:r>
              <a:rPr lang="cs-CZ" sz="1600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1600" b="1" i="1" dirty="0" err="1">
                <a:solidFill>
                  <a:schemeClr val="accent5">
                    <a:lumMod val="75000"/>
                  </a:schemeClr>
                </a:solidFill>
              </a:rPr>
              <a:t>Lake</a:t>
            </a:r>
            <a:r>
              <a:rPr lang="cs-CZ" sz="1600" b="1" i="1" dirty="0">
                <a:solidFill>
                  <a:schemeClr val="accent5">
                    <a:lumMod val="75000"/>
                  </a:schemeClr>
                </a:solidFill>
              </a:rPr>
              <a:t>)v níž se panovník zamiluje do skotské horalky.</a:t>
            </a:r>
            <a:endParaRPr lang="cs-CZ" sz="16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u="sng" dirty="0" smtClean="0"/>
          </a:p>
          <a:p>
            <a:pPr marL="0" indent="0">
              <a:buNone/>
            </a:pPr>
            <a:endParaRPr lang="cs-CZ" i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476672"/>
            <a:ext cx="3471275" cy="57626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u="sng" dirty="0" smtClean="0">
                <a:cs typeface="Aharoni" pitchFamily="2" charset="-79"/>
              </a:rPr>
              <a:t>Historické romány </a:t>
            </a:r>
            <a:endParaRPr lang="cs-CZ" u="sng" dirty="0">
              <a:cs typeface="Aharoni" pitchFamily="2" charset="-79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1124745"/>
            <a:ext cx="3562555" cy="36489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i="1" u="sng" dirty="0" err="1" smtClean="0">
                <a:solidFill>
                  <a:schemeClr val="accent5">
                    <a:lumMod val="75000"/>
                  </a:schemeClr>
                </a:solidFill>
              </a:rPr>
              <a:t>Waverley</a:t>
            </a:r>
            <a:r>
              <a:rPr lang="cs-CZ" sz="2400" b="1" i="1" u="sng" dirty="0" smtClean="0">
                <a:solidFill>
                  <a:schemeClr val="accent5">
                    <a:lumMod val="75000"/>
                  </a:schemeClr>
                </a:solidFill>
              </a:rPr>
              <a:t> [</a:t>
            </a:r>
            <a:r>
              <a:rPr lang="cs-CZ" sz="2400" b="1" i="1" u="sng" dirty="0" err="1" smtClean="0">
                <a:solidFill>
                  <a:schemeClr val="accent5">
                    <a:lumMod val="75000"/>
                  </a:schemeClr>
                </a:solidFill>
              </a:rPr>
              <a:t>vivrly</a:t>
            </a:r>
            <a:r>
              <a:rPr lang="cs-CZ" sz="2400" b="1" i="1" u="sng" dirty="0">
                <a:solidFill>
                  <a:schemeClr val="accent5">
                    <a:lumMod val="75000"/>
                  </a:schemeClr>
                </a:solidFill>
              </a:rPr>
              <a:t>]</a:t>
            </a:r>
            <a:endParaRPr lang="cs-CZ" sz="2400" b="1" i="1" u="sng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Černý trpaslík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Starožitník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Rob Boy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Opat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Klášter</a:t>
            </a:r>
          </a:p>
          <a:p>
            <a:pPr marL="0" indent="0">
              <a:buNone/>
            </a:pPr>
            <a:r>
              <a:rPr lang="cs-CZ" sz="2400" b="1" u="sng" dirty="0" err="1" smtClean="0">
                <a:solidFill>
                  <a:schemeClr val="accent5">
                    <a:lumMod val="75000"/>
                  </a:schemeClr>
                </a:solidFill>
              </a:rPr>
              <a:t>Ivanhoe</a:t>
            </a:r>
            <a:r>
              <a:rPr lang="cs-CZ" sz="2400" b="1" u="sng" dirty="0" smtClean="0">
                <a:solidFill>
                  <a:schemeClr val="accent5">
                    <a:lumMod val="75000"/>
                  </a:schemeClr>
                </a:solidFill>
              </a:rPr>
              <a:t> [</a:t>
            </a:r>
            <a:r>
              <a:rPr lang="cs-CZ" sz="2400" b="1" u="sng" dirty="0" err="1" smtClean="0">
                <a:solidFill>
                  <a:schemeClr val="accent5">
                    <a:lumMod val="75000"/>
                  </a:schemeClr>
                </a:solidFill>
              </a:rPr>
              <a:t>ajvnhou</a:t>
            </a:r>
            <a:r>
              <a:rPr lang="cs-CZ" sz="2400" b="1" u="sng" dirty="0" smtClean="0">
                <a:solidFill>
                  <a:schemeClr val="accent5">
                    <a:lumMod val="75000"/>
                  </a:schemeClr>
                </a:solidFill>
              </a:rPr>
              <a:t>]</a:t>
            </a:r>
            <a:endParaRPr lang="cs-CZ" sz="2400" b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5172389"/>
            <a:ext cx="1944216" cy="10156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ZAPIŠTE SI PODTRŽENÉ INFORMACE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5123" name="Picture 3" descr="C:\Users\EU12\AppData\Local\Microsoft\Windows\Temporary Internet Files\Content.IE5\HT4TS4KI\MP9004011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27476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U12\AppData\Local\Microsoft\Windows\Temporary Internet Files\Content.IE5\2Q3A7NWE\MP9001788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296" y="1916832"/>
            <a:ext cx="138519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EU12\AppData\Local\Microsoft\Windows\Temporary Internet Files\Content.IE5\RIWGY0QU\MC9004159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025" y="4627476"/>
            <a:ext cx="180022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79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5578781" cy="92447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Ivanhoe</a:t>
            </a:r>
            <a:r>
              <a:rPr lang="cs-CZ" sz="40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[</a:t>
            </a:r>
            <a:r>
              <a:rPr lang="cs-CZ" sz="40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ajvnhou</a:t>
            </a:r>
            <a:r>
              <a:rPr lang="cs-CZ" sz="40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]</a:t>
            </a:r>
            <a:endParaRPr lang="cs-CZ" sz="40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7323" y="1556792"/>
            <a:ext cx="4572000" cy="193899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nejznámější </a:t>
            </a:r>
            <a:r>
              <a:rPr lang="cs-CZ" sz="2000" dirty="0"/>
              <a:t>historický román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romantický </a:t>
            </a:r>
            <a:r>
              <a:rPr lang="cs-CZ" sz="2000" dirty="0"/>
              <a:t>příběh ze života statečného rytíře </a:t>
            </a:r>
            <a:r>
              <a:rPr lang="cs-CZ" sz="2000" dirty="0" err="1"/>
              <a:t>Wilfreda</a:t>
            </a:r>
            <a:r>
              <a:rPr lang="cs-CZ" sz="2000" dirty="0"/>
              <a:t> z </a:t>
            </a:r>
            <a:r>
              <a:rPr lang="cs-CZ" sz="2000" dirty="0" err="1"/>
              <a:t>Ivanhoe</a:t>
            </a:r>
            <a:r>
              <a:rPr lang="cs-CZ" sz="2000" dirty="0"/>
              <a:t> 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Odehrává se </a:t>
            </a:r>
            <a:r>
              <a:rPr lang="cs-CZ" sz="2000" dirty="0"/>
              <a:t>ve středověké Anglii na sklonku 12. </a:t>
            </a:r>
            <a:r>
              <a:rPr lang="cs-CZ" sz="2000" dirty="0" smtClean="0"/>
              <a:t>století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149080"/>
            <a:ext cx="8424936" cy="169277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HLAVNÍ POSTAVY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Wilfred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b="1" dirty="0">
                <a:solidFill>
                  <a:schemeClr val="bg2">
                    <a:lumMod val="75000"/>
                  </a:schemeClr>
                </a:solidFill>
              </a:rPr>
              <a:t>z </a:t>
            </a:r>
            <a:r>
              <a:rPr lang="cs-CZ" sz="2000" b="1" dirty="0" err="1">
                <a:solidFill>
                  <a:schemeClr val="bg2">
                    <a:lumMod val="75000"/>
                  </a:schemeClr>
                </a:solidFill>
              </a:rPr>
              <a:t>Ivanhoe</a:t>
            </a:r>
            <a:r>
              <a:rPr lang="cs-CZ" sz="2000" b="1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dirty="0"/>
              <a:t>- rytíř, přítel Richarda Lví Srdce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</a:rPr>
              <a:t>Richard Lví Srdce </a:t>
            </a:r>
            <a:r>
              <a:rPr lang="cs-CZ" sz="2000" dirty="0"/>
              <a:t>- anglický král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Rowena</a:t>
            </a:r>
            <a:r>
              <a:rPr lang="cs-CZ" sz="2000" dirty="0" smtClean="0"/>
              <a:t> </a:t>
            </a:r>
            <a:r>
              <a:rPr lang="cs-CZ" sz="2000" dirty="0"/>
              <a:t>- svěřenkyně Cedrika, zamilovaná do </a:t>
            </a:r>
            <a:r>
              <a:rPr lang="cs-CZ" sz="2000" dirty="0" err="1" smtClean="0"/>
              <a:t>Wilfreda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Rebeca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dirty="0" smtClean="0"/>
              <a:t>– židovská dívka, má léčitelské schopnosti</a:t>
            </a:r>
            <a:endParaRPr lang="cs-CZ" sz="2000" dirty="0"/>
          </a:p>
        </p:txBody>
      </p:sp>
      <p:pic>
        <p:nvPicPr>
          <p:cNvPr id="7170" name="Picture 2" descr="C:\Users\EU12\AppData\Local\Microsoft\Windows\Temporary Internet Files\Content.IE5\2Q3A7NWE\MC9000130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740279"/>
            <a:ext cx="2054190" cy="277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574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511299"/>
            <a:ext cx="8496944" cy="39703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 </a:t>
            </a:r>
            <a:r>
              <a:rPr lang="cs-CZ" dirty="0"/>
              <a:t>městě </a:t>
            </a:r>
            <a:r>
              <a:rPr lang="cs-CZ" dirty="0" err="1"/>
              <a:t>Ashby</a:t>
            </a:r>
            <a:r>
              <a:rPr lang="cs-CZ" dirty="0"/>
              <a:t> se odehrává významné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rytířské klání, </a:t>
            </a:r>
            <a:r>
              <a:rPr lang="cs-CZ" dirty="0"/>
              <a:t>kde se objevuje „Vyděděný rytíř“ - </a:t>
            </a:r>
            <a:r>
              <a:rPr lang="cs-CZ" dirty="0" err="1"/>
              <a:t>Ivanhoe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Vyhrává </a:t>
            </a:r>
            <a:r>
              <a:rPr lang="cs-CZ" dirty="0"/>
              <a:t>za pomoci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„Černého rytíře“ </a:t>
            </a:r>
            <a:r>
              <a:rPr lang="cs-CZ" dirty="0"/>
              <a:t>- Richarda Lví Srdce, který se vrací ze zajetí.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Ivanhoe</a:t>
            </a:r>
            <a:r>
              <a:rPr lang="cs-CZ" dirty="0" smtClean="0"/>
              <a:t> </a:t>
            </a:r>
            <a:r>
              <a:rPr lang="cs-CZ" dirty="0"/>
              <a:t>je zraněn a ujímá se ho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židovka Rebeka</a:t>
            </a:r>
            <a:r>
              <a:rPr lang="cs-CZ" dirty="0"/>
              <a:t>. Ta se svým otcem a </a:t>
            </a:r>
            <a:r>
              <a:rPr lang="cs-CZ" dirty="0" err="1"/>
              <a:t>Ivanhoem</a:t>
            </a:r>
            <a:r>
              <a:rPr lang="cs-CZ" dirty="0"/>
              <a:t> další den opouští dům a připojují se k průvodu </a:t>
            </a:r>
            <a:r>
              <a:rPr lang="cs-CZ" dirty="0" smtClean="0"/>
              <a:t>Cedrika, ale jsou </a:t>
            </a:r>
            <a:r>
              <a:rPr lang="cs-CZ" dirty="0"/>
              <a:t>v noci v lese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přepadeni a uvězněni</a:t>
            </a:r>
            <a:r>
              <a:rPr lang="cs-CZ" dirty="0"/>
              <a:t> na hradě </a:t>
            </a:r>
            <a:r>
              <a:rPr lang="cs-CZ" dirty="0" smtClean="0"/>
              <a:t>normandského </a:t>
            </a:r>
            <a:r>
              <a:rPr lang="cs-CZ" dirty="0"/>
              <a:t>pána.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Znovu </a:t>
            </a:r>
            <a:r>
              <a:rPr lang="cs-CZ" dirty="0"/>
              <a:t>se objevuje král Richard a za pomoci svých přátel osvobozuje vězněné na hradě a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opět se ujímá vlády</a:t>
            </a:r>
            <a:r>
              <a:rPr lang="cs-CZ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Rebeka </a:t>
            </a:r>
            <a:r>
              <a:rPr lang="cs-CZ" dirty="0"/>
              <a:t>je templáři označena za čarodějnici a o jejím osudu rozhodne souboj, kterého se jako její ochránce </a:t>
            </a:r>
            <a:r>
              <a:rPr lang="cs-CZ" dirty="0" smtClean="0"/>
              <a:t>zúčastní </a:t>
            </a:r>
            <a:r>
              <a:rPr lang="cs-CZ" dirty="0" err="1"/>
              <a:t>Ivanhoe</a:t>
            </a:r>
            <a:r>
              <a:rPr lang="cs-CZ" dirty="0"/>
              <a:t>. Souboj </a:t>
            </a:r>
            <a:r>
              <a:rPr lang="cs-CZ" b="1" u="sng" dirty="0" smtClean="0">
                <a:solidFill>
                  <a:schemeClr val="bg2">
                    <a:lumMod val="75000"/>
                  </a:schemeClr>
                </a:solidFill>
              </a:rPr>
              <a:t>vyhrává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a Rebeka </a:t>
            </a:r>
            <a:r>
              <a:rPr lang="cs-CZ" b="1" u="sng" dirty="0" smtClean="0">
                <a:solidFill>
                  <a:schemeClr val="bg2">
                    <a:lumMod val="75000"/>
                  </a:schemeClr>
                </a:solidFill>
              </a:rPr>
              <a:t>je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osvobozena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b="1" u="sng" dirty="0" err="1" smtClean="0">
                <a:solidFill>
                  <a:schemeClr val="bg2">
                    <a:lumMod val="75000"/>
                  </a:schemeClr>
                </a:solidFill>
              </a:rPr>
              <a:t>Ivanhoe</a:t>
            </a:r>
            <a:r>
              <a:rPr lang="cs-CZ" b="1" u="sng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je zamilován do </a:t>
            </a:r>
            <a:r>
              <a:rPr lang="cs-CZ" b="1" u="sng" dirty="0" err="1">
                <a:solidFill>
                  <a:schemeClr val="bg2">
                    <a:lumMod val="75000"/>
                  </a:schemeClr>
                </a:solidFill>
              </a:rPr>
              <a:t>Roweny</a:t>
            </a:r>
            <a:r>
              <a:rPr lang="cs-CZ" dirty="0"/>
              <a:t>, kterou si nakonec </a:t>
            </a:r>
            <a:r>
              <a:rPr lang="cs-CZ" dirty="0" smtClean="0"/>
              <a:t>vezme.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548680"/>
            <a:ext cx="3960440" cy="144655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</a:rPr>
              <a:t>DĚJOVÁ LÍNIE</a:t>
            </a:r>
            <a:endParaRPr lang="cs-CZ" sz="4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8194" name="Picture 2" descr="C:\Users\EU12\AppData\Local\Microsoft\Windows\Temporary Internet Files\Content.IE5\RIWGY0QU\MC90041308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0563"/>
            <a:ext cx="2443091" cy="202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05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26734" y="493220"/>
            <a:ext cx="4608512" cy="120032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67787B">
                    <a:lumMod val="20000"/>
                    <a:lumOff val="80000"/>
                  </a:srgbClr>
                </a:solidFill>
              </a:rPr>
              <a:t>PAMÁTNÍK </a:t>
            </a:r>
          </a:p>
          <a:p>
            <a:pPr algn="ctr"/>
            <a:r>
              <a:rPr lang="cs-CZ" sz="2400" dirty="0" smtClean="0">
                <a:solidFill>
                  <a:srgbClr val="67787B">
                    <a:lumMod val="20000"/>
                    <a:lumOff val="80000"/>
                  </a:srgbClr>
                </a:solidFill>
              </a:rPr>
              <a:t>SIRA WALTERA SCOTTA </a:t>
            </a:r>
          </a:p>
          <a:p>
            <a:pPr algn="ctr"/>
            <a:r>
              <a:rPr lang="cs-CZ" sz="2400" dirty="0" smtClean="0">
                <a:solidFill>
                  <a:srgbClr val="67787B">
                    <a:lumMod val="20000"/>
                    <a:lumOff val="80000"/>
                  </a:srgbClr>
                </a:solidFill>
              </a:rPr>
              <a:t>V EDINBURGHU</a:t>
            </a:r>
            <a:endParaRPr lang="cs-CZ" sz="2400" dirty="0">
              <a:solidFill>
                <a:srgbClr val="67787B">
                  <a:lumMod val="20000"/>
                  <a:lumOff val="80000"/>
                </a:srgb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3655293" cy="4873724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860" y="2060848"/>
            <a:ext cx="3396260" cy="4076873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290217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424936" cy="92447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</a:rPr>
              <a:t>LITERÁRNÍ TERMÍNY</a:t>
            </a:r>
            <a:endParaRPr lang="cs-CZ" sz="4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1"/>
            <a:ext cx="8568952" cy="5112568"/>
          </a:xfr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PROZAIK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DRAMATIK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ROMANOPISEC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BALADA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ROMANTISMUS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HISTORICKÝ ROMÁN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DĚJOVÁ LÍNIE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34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352928" cy="57606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2800" dirty="0"/>
              <a:t>CITACE: OBRÁZKY, FOTOGRAFIE, KRESBY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5904655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>
              <a:hlinkClick r:id="rId2"/>
            </a:endParaRPr>
          </a:p>
          <a:p>
            <a:r>
              <a:rPr lang="cs-CZ" sz="2500" dirty="0" smtClean="0">
                <a:solidFill>
                  <a:schemeClr val="tx1"/>
                </a:solidFill>
                <a:hlinkClick r:id="rId2"/>
              </a:rPr>
              <a:t>RAEBURN, Henry, </a:t>
            </a:r>
            <a:r>
              <a:rPr lang="cs-CZ" sz="2500" dirty="0">
                <a:solidFill>
                  <a:schemeClr val="tx1"/>
                </a:solidFill>
                <a:hlinkClick r:id="rId2"/>
              </a:rPr>
              <a:t>vložil uživatel </a:t>
            </a:r>
            <a:r>
              <a:rPr lang="cs-CZ" sz="2500" dirty="0" smtClean="0">
                <a:solidFill>
                  <a:schemeClr val="tx1"/>
                </a:solidFill>
                <a:hlinkClick r:id="rId2"/>
              </a:rPr>
              <a:t>Jan </a:t>
            </a:r>
            <a:r>
              <a:rPr lang="cs-CZ" sz="2500" dirty="0" err="1" smtClean="0">
                <a:solidFill>
                  <a:schemeClr val="tx1"/>
                </a:solidFill>
                <a:hlinkClick r:id="rId2"/>
              </a:rPr>
              <a:t>Akresteijn</a:t>
            </a:r>
            <a:r>
              <a:rPr lang="cs-CZ" sz="2500" dirty="0" smtClean="0">
                <a:solidFill>
                  <a:schemeClr val="tx1"/>
                </a:solidFill>
                <a:hlinkClick r:id="rId2"/>
              </a:rPr>
              <a:t>. </a:t>
            </a:r>
            <a:r>
              <a:rPr lang="cs-CZ" sz="2500" dirty="0">
                <a:solidFill>
                  <a:schemeClr val="tx1"/>
                </a:solidFill>
                <a:hlinkClick r:id="rId2"/>
              </a:rPr>
              <a:t>Http://en.wikipedia.org [online]. 10:12, 21 August 2011</a:t>
            </a:r>
            <a:r>
              <a:rPr lang="az-Cyrl-AZ" sz="2500" dirty="0" smtClean="0">
                <a:solidFill>
                  <a:schemeClr val="tx1"/>
                </a:solidFill>
                <a:hlinkClick r:id="rId2"/>
              </a:rPr>
              <a:t>. </a:t>
            </a:r>
            <a:r>
              <a:rPr lang="az-Cyrl-AZ" sz="2500" dirty="0">
                <a:solidFill>
                  <a:schemeClr val="tx1"/>
                </a:solidFill>
                <a:hlinkClick r:id="rId2"/>
              </a:rPr>
              <a:t>[2011-11-04</a:t>
            </a:r>
            <a:r>
              <a:rPr lang="az-Cyrl-AZ" sz="2500" dirty="0" smtClean="0">
                <a:solidFill>
                  <a:schemeClr val="tx1"/>
                </a:solidFill>
                <a:hlinkClick r:id="rId2"/>
              </a:rPr>
              <a:t>]</a:t>
            </a:r>
            <a:r>
              <a:rPr lang="cs-CZ" sz="2500" dirty="0">
                <a:solidFill>
                  <a:schemeClr val="tx1"/>
                </a:solidFill>
                <a:hlinkClick r:id="rId2"/>
              </a:rPr>
              <a:t> File:Sir Walter </a:t>
            </a:r>
            <a:r>
              <a:rPr lang="cs-CZ" sz="2500" dirty="0" err="1">
                <a:solidFill>
                  <a:schemeClr val="tx1"/>
                </a:solidFill>
                <a:hlinkClick r:id="rId2"/>
              </a:rPr>
              <a:t>Scott</a:t>
            </a:r>
            <a:r>
              <a:rPr lang="cs-CZ" sz="2500" dirty="0">
                <a:solidFill>
                  <a:schemeClr val="tx1"/>
                </a:solidFill>
                <a:hlinkClick r:id="rId2"/>
              </a:rPr>
              <a:t> - Raeburn.jpg. </a:t>
            </a:r>
            <a:r>
              <a:rPr lang="cs-CZ" sz="2500" dirty="0" err="1">
                <a:solidFill>
                  <a:schemeClr val="tx1"/>
                </a:solidFill>
                <a:hlinkClick r:id="rId2"/>
              </a:rPr>
              <a:t>From</a:t>
            </a:r>
            <a:r>
              <a:rPr lang="cs-CZ" sz="2500" dirty="0">
                <a:solidFill>
                  <a:schemeClr val="tx1"/>
                </a:solidFill>
                <a:hlinkClick r:id="rId2"/>
              </a:rPr>
              <a:t> </a:t>
            </a:r>
            <a:r>
              <a:rPr lang="cs-CZ" sz="2500" dirty="0" err="1">
                <a:solidFill>
                  <a:schemeClr val="tx1"/>
                </a:solidFill>
                <a:hlinkClick r:id="rId2"/>
              </a:rPr>
              <a:t>Wikipedia</a:t>
            </a:r>
            <a:r>
              <a:rPr lang="cs-CZ" sz="2500" dirty="0">
                <a:solidFill>
                  <a:schemeClr val="tx1"/>
                </a:solidFill>
                <a:hlinkClick r:id="rId2"/>
              </a:rPr>
              <a:t>, </a:t>
            </a:r>
            <a:r>
              <a:rPr lang="cs-CZ" sz="2500" dirty="0" err="1">
                <a:solidFill>
                  <a:schemeClr val="tx1"/>
                </a:solidFill>
                <a:hlinkClick r:id="rId2"/>
              </a:rPr>
              <a:t>the</a:t>
            </a:r>
            <a:r>
              <a:rPr lang="cs-CZ" sz="2500" dirty="0">
                <a:solidFill>
                  <a:schemeClr val="tx1"/>
                </a:solidFill>
                <a:hlinkClick r:id="rId2"/>
              </a:rPr>
              <a:t> free </a:t>
            </a:r>
            <a:r>
              <a:rPr lang="cs-CZ" sz="2500" dirty="0" err="1">
                <a:solidFill>
                  <a:schemeClr val="tx1"/>
                </a:solidFill>
                <a:hlinkClick r:id="rId2"/>
              </a:rPr>
              <a:t>encyclopedia</a:t>
            </a:r>
            <a:r>
              <a:rPr lang="cs-CZ" sz="2500" dirty="0">
                <a:solidFill>
                  <a:schemeClr val="tx1"/>
                </a:solidFill>
                <a:hlinkClick r:id="rId2"/>
              </a:rPr>
              <a:t>. Dostupné z WWW: &lt; http://en.wikipedia.org/wiki/File:Sir_Walter_</a:t>
            </a:r>
            <a:r>
              <a:rPr lang="cs-CZ" sz="2500" dirty="0" err="1">
                <a:solidFill>
                  <a:schemeClr val="tx1"/>
                </a:solidFill>
                <a:hlinkClick r:id="rId2"/>
              </a:rPr>
              <a:t>Scott</a:t>
            </a:r>
            <a:r>
              <a:rPr lang="cs-CZ" sz="2500" dirty="0">
                <a:solidFill>
                  <a:schemeClr val="tx1"/>
                </a:solidFill>
                <a:hlinkClick r:id="rId2"/>
              </a:rPr>
              <a:t>_-_Raeburn.jpg&gt;</a:t>
            </a:r>
            <a:endParaRPr lang="cs-CZ" sz="2500" dirty="0" smtClean="0">
              <a:solidFill>
                <a:schemeClr val="tx1"/>
              </a:solidFill>
              <a:hlinkClick r:id="rId2"/>
            </a:endParaRPr>
          </a:p>
          <a:p>
            <a:r>
              <a:rPr lang="cs-CZ" sz="2500" dirty="0" smtClean="0">
                <a:solidFill>
                  <a:schemeClr val="tx1"/>
                </a:solidFill>
              </a:rPr>
              <a:t>Autor neznámý, </a:t>
            </a:r>
            <a:r>
              <a:rPr lang="cs-CZ" sz="2500" dirty="0">
                <a:solidFill>
                  <a:schemeClr val="tx1"/>
                </a:solidFill>
              </a:rPr>
              <a:t>vložil </a:t>
            </a:r>
            <a:r>
              <a:rPr lang="cs-CZ" sz="2500" dirty="0" smtClean="0">
                <a:solidFill>
                  <a:schemeClr val="tx1"/>
                </a:solidFill>
              </a:rPr>
              <a:t>uživatel </a:t>
            </a:r>
            <a:r>
              <a:rPr lang="cs-CZ" sz="2500" dirty="0" err="1" smtClean="0">
                <a:solidFill>
                  <a:schemeClr val="tx1"/>
                </a:solidFill>
              </a:rPr>
              <a:t>Tagishsimon</a:t>
            </a:r>
            <a:r>
              <a:rPr lang="cs-CZ" sz="2500" dirty="0">
                <a:solidFill>
                  <a:schemeClr val="tx1"/>
                </a:solidFill>
              </a:rPr>
              <a:t>. Http://en.wikipedia.org [online]. 119:55, 13 July 2006</a:t>
            </a:r>
            <a:r>
              <a:rPr lang="az-Cyrl-AZ" sz="2500" dirty="0" smtClean="0">
                <a:solidFill>
                  <a:schemeClr val="tx1"/>
                </a:solidFill>
              </a:rPr>
              <a:t>. </a:t>
            </a:r>
            <a:r>
              <a:rPr lang="az-Cyrl-AZ" sz="2500" dirty="0">
                <a:solidFill>
                  <a:schemeClr val="tx1"/>
                </a:solidFill>
              </a:rPr>
              <a:t>[2011-11-04</a:t>
            </a:r>
            <a:r>
              <a:rPr lang="az-Cyrl-AZ" sz="2500" dirty="0" smtClean="0">
                <a:solidFill>
                  <a:schemeClr val="tx1"/>
                </a:solidFill>
              </a:rPr>
              <a:t>]</a:t>
            </a:r>
            <a:r>
              <a:rPr lang="de-DE" sz="2500" dirty="0">
                <a:solidFill>
                  <a:schemeClr val="tx1"/>
                </a:solidFill>
              </a:rPr>
              <a:t> File:Walter Scott - Project Gutenberg </a:t>
            </a:r>
            <a:r>
              <a:rPr lang="de-DE" sz="2500" dirty="0" err="1">
                <a:solidFill>
                  <a:schemeClr val="tx1"/>
                </a:solidFill>
              </a:rPr>
              <a:t>eText</a:t>
            </a:r>
            <a:r>
              <a:rPr lang="de-DE" sz="2500" dirty="0">
                <a:solidFill>
                  <a:schemeClr val="tx1"/>
                </a:solidFill>
              </a:rPr>
              <a:t> 18396.jpg</a:t>
            </a:r>
            <a:r>
              <a:rPr lang="cs-CZ" sz="2500" dirty="0" smtClean="0">
                <a:solidFill>
                  <a:schemeClr val="tx1"/>
                </a:solidFill>
              </a:rPr>
              <a:t>. </a:t>
            </a:r>
            <a:r>
              <a:rPr lang="cs-CZ" sz="2500" dirty="0" err="1">
                <a:solidFill>
                  <a:schemeClr val="tx1"/>
                </a:solidFill>
              </a:rPr>
              <a:t>From</a:t>
            </a:r>
            <a:r>
              <a:rPr lang="cs-CZ" sz="2500" dirty="0">
                <a:solidFill>
                  <a:schemeClr val="tx1"/>
                </a:solidFill>
              </a:rPr>
              <a:t> </a:t>
            </a:r>
            <a:r>
              <a:rPr lang="cs-CZ" sz="2500" dirty="0" err="1">
                <a:solidFill>
                  <a:schemeClr val="tx1"/>
                </a:solidFill>
              </a:rPr>
              <a:t>Wikipedia</a:t>
            </a:r>
            <a:r>
              <a:rPr lang="cs-CZ" sz="2500" dirty="0">
                <a:solidFill>
                  <a:schemeClr val="tx1"/>
                </a:solidFill>
              </a:rPr>
              <a:t>, </a:t>
            </a:r>
            <a:r>
              <a:rPr lang="cs-CZ" sz="2500" dirty="0" err="1">
                <a:solidFill>
                  <a:schemeClr val="tx1"/>
                </a:solidFill>
              </a:rPr>
              <a:t>the</a:t>
            </a:r>
            <a:r>
              <a:rPr lang="cs-CZ" sz="2500" dirty="0">
                <a:solidFill>
                  <a:schemeClr val="tx1"/>
                </a:solidFill>
              </a:rPr>
              <a:t> free </a:t>
            </a:r>
            <a:r>
              <a:rPr lang="cs-CZ" sz="2500" dirty="0" err="1">
                <a:solidFill>
                  <a:schemeClr val="tx1"/>
                </a:solidFill>
              </a:rPr>
              <a:t>encyclopedia</a:t>
            </a:r>
            <a:r>
              <a:rPr lang="cs-CZ" sz="2500" dirty="0">
                <a:solidFill>
                  <a:schemeClr val="tx1"/>
                </a:solidFill>
              </a:rPr>
              <a:t>. Dostupné z WWW: &lt; http://en.wikipedia.org/wiki/File:Walter_Scott_-_Project_Gutenberg_eText_18396.jpg &gt;</a:t>
            </a:r>
          </a:p>
          <a:p>
            <a:r>
              <a:rPr lang="cs-CZ" sz="2500" dirty="0" smtClean="0">
                <a:solidFill>
                  <a:schemeClr val="tx1"/>
                </a:solidFill>
              </a:rPr>
              <a:t>Autor neznámý, </a:t>
            </a:r>
            <a:r>
              <a:rPr lang="cs-CZ" sz="2500" dirty="0">
                <a:solidFill>
                  <a:schemeClr val="tx1"/>
                </a:solidFill>
              </a:rPr>
              <a:t>vložil </a:t>
            </a:r>
            <a:r>
              <a:rPr lang="cs-CZ" sz="2500" dirty="0" smtClean="0">
                <a:solidFill>
                  <a:schemeClr val="tx1"/>
                </a:solidFill>
              </a:rPr>
              <a:t>uživatel MSchnitzler2000</a:t>
            </a:r>
            <a:r>
              <a:rPr lang="cs-CZ" sz="2500" dirty="0">
                <a:solidFill>
                  <a:schemeClr val="tx1"/>
                </a:solidFill>
              </a:rPr>
              <a:t>. Http</a:t>
            </a:r>
            <a:r>
              <a:rPr lang="cs-CZ" sz="2500" dirty="0" smtClean="0">
                <a:solidFill>
                  <a:schemeClr val="tx1"/>
                </a:solidFill>
              </a:rPr>
              <a:t>://fr.wikipedia.org</a:t>
            </a:r>
            <a:r>
              <a:rPr lang="cs-CZ" sz="2500" dirty="0">
                <a:solidFill>
                  <a:schemeClr val="tx1"/>
                </a:solidFill>
              </a:rPr>
              <a:t> [online</a:t>
            </a:r>
            <a:r>
              <a:rPr lang="cs-CZ" sz="2500" dirty="0" smtClean="0">
                <a:solidFill>
                  <a:schemeClr val="tx1"/>
                </a:solidFill>
              </a:rPr>
              <a:t>].</a:t>
            </a:r>
            <a:r>
              <a:rPr lang="fr-FR" sz="2500" dirty="0">
                <a:solidFill>
                  <a:schemeClr val="tx1"/>
                </a:solidFill>
              </a:rPr>
              <a:t> 28 septembre 2005 à 01:26</a:t>
            </a:r>
            <a:r>
              <a:rPr lang="az-Cyrl-AZ" sz="2500" dirty="0" smtClean="0">
                <a:solidFill>
                  <a:schemeClr val="tx1"/>
                </a:solidFill>
              </a:rPr>
              <a:t>. </a:t>
            </a:r>
            <a:r>
              <a:rPr lang="az-Cyrl-AZ" sz="2500" dirty="0">
                <a:solidFill>
                  <a:schemeClr val="tx1"/>
                </a:solidFill>
              </a:rPr>
              <a:t>[2011-11-04</a:t>
            </a:r>
            <a:r>
              <a:rPr lang="az-Cyrl-AZ" sz="2500" dirty="0" smtClean="0">
                <a:solidFill>
                  <a:schemeClr val="tx1"/>
                </a:solidFill>
              </a:rPr>
              <a:t>]</a:t>
            </a:r>
            <a:r>
              <a:rPr lang="cs-CZ" sz="2500" dirty="0">
                <a:solidFill>
                  <a:schemeClr val="tx1"/>
                </a:solidFill>
              </a:rPr>
              <a:t> </a:t>
            </a:r>
            <a:r>
              <a:rPr lang="cs-CZ" sz="2500" dirty="0" err="1">
                <a:solidFill>
                  <a:schemeClr val="tx1"/>
                </a:solidFill>
              </a:rPr>
              <a:t>Fichier:Abbotsford</a:t>
            </a:r>
            <a:r>
              <a:rPr lang="cs-CZ" sz="2500" dirty="0">
                <a:solidFill>
                  <a:schemeClr val="tx1"/>
                </a:solidFill>
              </a:rPr>
              <a:t> House - </a:t>
            </a:r>
            <a:r>
              <a:rPr lang="cs-CZ" sz="2500" dirty="0" err="1">
                <a:solidFill>
                  <a:schemeClr val="tx1"/>
                </a:solidFill>
              </a:rPr>
              <a:t>north</a:t>
            </a:r>
            <a:r>
              <a:rPr lang="cs-CZ" sz="2500" dirty="0">
                <a:solidFill>
                  <a:schemeClr val="tx1"/>
                </a:solidFill>
              </a:rPr>
              <a:t> elevation.jpg. </a:t>
            </a:r>
            <a:r>
              <a:rPr lang="cs-CZ" sz="2500" dirty="0" err="1">
                <a:solidFill>
                  <a:schemeClr val="tx1"/>
                </a:solidFill>
              </a:rPr>
              <a:t>From</a:t>
            </a:r>
            <a:r>
              <a:rPr lang="cs-CZ" sz="2500" dirty="0">
                <a:solidFill>
                  <a:schemeClr val="tx1"/>
                </a:solidFill>
              </a:rPr>
              <a:t> </a:t>
            </a:r>
            <a:r>
              <a:rPr lang="cs-CZ" sz="2500" dirty="0" err="1">
                <a:solidFill>
                  <a:schemeClr val="tx1"/>
                </a:solidFill>
              </a:rPr>
              <a:t>Wikipedia</a:t>
            </a:r>
            <a:r>
              <a:rPr lang="cs-CZ" sz="2500" dirty="0">
                <a:solidFill>
                  <a:schemeClr val="tx1"/>
                </a:solidFill>
              </a:rPr>
              <a:t>, </a:t>
            </a:r>
            <a:r>
              <a:rPr lang="cs-CZ" sz="2500" dirty="0" err="1">
                <a:solidFill>
                  <a:schemeClr val="tx1"/>
                </a:solidFill>
              </a:rPr>
              <a:t>the</a:t>
            </a:r>
            <a:r>
              <a:rPr lang="cs-CZ" sz="2500" dirty="0">
                <a:solidFill>
                  <a:schemeClr val="tx1"/>
                </a:solidFill>
              </a:rPr>
              <a:t> free </a:t>
            </a:r>
            <a:r>
              <a:rPr lang="cs-CZ" sz="2500" dirty="0" err="1">
                <a:solidFill>
                  <a:schemeClr val="tx1"/>
                </a:solidFill>
              </a:rPr>
              <a:t>encyclopedia</a:t>
            </a:r>
            <a:r>
              <a:rPr lang="cs-CZ" sz="2500" dirty="0">
                <a:solidFill>
                  <a:schemeClr val="tx1"/>
                </a:solidFill>
              </a:rPr>
              <a:t>. Dostupné z WWW: &lt; http://fr.wikipedia.org/wiki/</a:t>
            </a:r>
            <a:r>
              <a:rPr lang="cs-CZ" sz="2500" dirty="0" err="1">
                <a:solidFill>
                  <a:schemeClr val="tx1"/>
                </a:solidFill>
              </a:rPr>
              <a:t>Fichier:Abbotsford_House_-_north_elevation.jpg</a:t>
            </a:r>
            <a:r>
              <a:rPr lang="cs-CZ" sz="2500" dirty="0">
                <a:solidFill>
                  <a:schemeClr val="tx1"/>
                </a:solidFill>
              </a:rPr>
              <a:t>&gt;</a:t>
            </a:r>
          </a:p>
          <a:p>
            <a:r>
              <a:rPr lang="cs-CZ" sz="2500" dirty="0">
                <a:solidFill>
                  <a:schemeClr val="tx1"/>
                </a:solidFill>
              </a:rPr>
              <a:t>V</a:t>
            </a:r>
            <a:r>
              <a:rPr lang="cs-CZ" sz="2500" dirty="0" smtClean="0">
                <a:solidFill>
                  <a:schemeClr val="tx1"/>
                </a:solidFill>
              </a:rPr>
              <a:t>ložil uživatel Mlm42</a:t>
            </a:r>
            <a:r>
              <a:rPr lang="cs-CZ" sz="2500" dirty="0">
                <a:solidFill>
                  <a:schemeClr val="tx1"/>
                </a:solidFill>
              </a:rPr>
              <a:t>. </a:t>
            </a:r>
            <a:r>
              <a:rPr lang="cs-CZ" sz="2500" dirty="0" smtClean="0">
                <a:solidFill>
                  <a:schemeClr val="tx1"/>
                </a:solidFill>
              </a:rPr>
              <a:t>Http://fr.wikipedia.org [online].</a:t>
            </a:r>
            <a:r>
              <a:rPr lang="fr-FR" sz="2500" dirty="0">
                <a:solidFill>
                  <a:schemeClr val="tx1"/>
                </a:solidFill>
              </a:rPr>
              <a:t> 18 juillet 2005 à 22:34</a:t>
            </a:r>
            <a:r>
              <a:rPr lang="az-Cyrl-AZ" sz="2500" dirty="0" smtClean="0">
                <a:solidFill>
                  <a:schemeClr val="tx1"/>
                </a:solidFill>
              </a:rPr>
              <a:t>. [2011-11-04]</a:t>
            </a:r>
            <a:r>
              <a:rPr lang="cs-CZ" sz="2500" dirty="0" err="1" smtClean="0">
                <a:solidFill>
                  <a:schemeClr val="tx1"/>
                </a:solidFill>
              </a:rPr>
              <a:t>Fichier:Scott</a:t>
            </a:r>
            <a:r>
              <a:rPr lang="cs-CZ" sz="2500" dirty="0" smtClean="0">
                <a:solidFill>
                  <a:schemeClr val="tx1"/>
                </a:solidFill>
              </a:rPr>
              <a:t> </a:t>
            </a:r>
            <a:r>
              <a:rPr lang="cs-CZ" sz="2500" dirty="0">
                <a:solidFill>
                  <a:schemeClr val="tx1"/>
                </a:solidFill>
              </a:rPr>
              <a:t>monument.jpg. </a:t>
            </a:r>
            <a:r>
              <a:rPr lang="cs-CZ" sz="2500" dirty="0" err="1">
                <a:solidFill>
                  <a:schemeClr val="tx1"/>
                </a:solidFill>
              </a:rPr>
              <a:t>From</a:t>
            </a:r>
            <a:r>
              <a:rPr lang="cs-CZ" sz="2500" dirty="0">
                <a:solidFill>
                  <a:schemeClr val="tx1"/>
                </a:solidFill>
              </a:rPr>
              <a:t> </a:t>
            </a:r>
            <a:r>
              <a:rPr lang="cs-CZ" sz="2500" dirty="0" err="1">
                <a:solidFill>
                  <a:schemeClr val="tx1"/>
                </a:solidFill>
              </a:rPr>
              <a:t>Wikipedia</a:t>
            </a:r>
            <a:r>
              <a:rPr lang="cs-CZ" sz="2500" dirty="0">
                <a:solidFill>
                  <a:schemeClr val="tx1"/>
                </a:solidFill>
              </a:rPr>
              <a:t>, </a:t>
            </a:r>
            <a:r>
              <a:rPr lang="cs-CZ" sz="2500" dirty="0" err="1">
                <a:solidFill>
                  <a:schemeClr val="tx1"/>
                </a:solidFill>
              </a:rPr>
              <a:t>the</a:t>
            </a:r>
            <a:r>
              <a:rPr lang="cs-CZ" sz="2500" dirty="0">
                <a:solidFill>
                  <a:schemeClr val="tx1"/>
                </a:solidFill>
              </a:rPr>
              <a:t> free </a:t>
            </a:r>
            <a:r>
              <a:rPr lang="cs-CZ" sz="2500" dirty="0" err="1">
                <a:solidFill>
                  <a:schemeClr val="tx1"/>
                </a:solidFill>
              </a:rPr>
              <a:t>encyclopedia</a:t>
            </a:r>
            <a:r>
              <a:rPr lang="cs-CZ" sz="2500" dirty="0">
                <a:solidFill>
                  <a:schemeClr val="tx1"/>
                </a:solidFill>
              </a:rPr>
              <a:t>. Dostupné z WWW: </a:t>
            </a:r>
            <a:r>
              <a:rPr lang="cs-CZ" sz="2500" dirty="0" smtClean="0">
                <a:solidFill>
                  <a:schemeClr val="tx1"/>
                </a:solidFill>
              </a:rPr>
              <a:t>&lt;http</a:t>
            </a:r>
            <a:r>
              <a:rPr lang="cs-CZ" sz="2500" dirty="0">
                <a:solidFill>
                  <a:schemeClr val="tx1"/>
                </a:solidFill>
              </a:rPr>
              <a:t>://</a:t>
            </a:r>
            <a:r>
              <a:rPr lang="cs-CZ" sz="2500" dirty="0" smtClean="0">
                <a:solidFill>
                  <a:schemeClr val="tx1"/>
                </a:solidFill>
              </a:rPr>
              <a:t>fr.wikipedia.org/wiki/</a:t>
            </a:r>
            <a:r>
              <a:rPr lang="cs-CZ" sz="2500" dirty="0" err="1" smtClean="0">
                <a:solidFill>
                  <a:schemeClr val="tx1"/>
                </a:solidFill>
              </a:rPr>
              <a:t>Fichier:Scott_monument.jpg</a:t>
            </a:r>
            <a:r>
              <a:rPr lang="cs-CZ" sz="2500" dirty="0" smtClean="0">
                <a:solidFill>
                  <a:schemeClr val="tx1"/>
                </a:solidFill>
              </a:rPr>
              <a:t>&gt;</a:t>
            </a:r>
          </a:p>
          <a:p>
            <a:r>
              <a:rPr lang="cs-CZ" sz="2500" dirty="0">
                <a:solidFill>
                  <a:schemeClr val="tx1"/>
                </a:solidFill>
              </a:rPr>
              <a:t>Vložil uživatel </a:t>
            </a:r>
            <a:r>
              <a:rPr lang="cs-CZ" sz="2500" dirty="0" err="1" smtClean="0">
                <a:solidFill>
                  <a:schemeClr val="tx1"/>
                </a:solidFill>
              </a:rPr>
              <a:t>David.Monniaux</a:t>
            </a:r>
            <a:r>
              <a:rPr lang="cs-CZ" sz="2500" dirty="0" smtClean="0">
                <a:solidFill>
                  <a:schemeClr val="tx1"/>
                </a:solidFill>
              </a:rPr>
              <a:t>. </a:t>
            </a:r>
            <a:r>
              <a:rPr lang="cs-CZ" sz="2500" dirty="0">
                <a:solidFill>
                  <a:schemeClr val="tx1"/>
                </a:solidFill>
              </a:rPr>
              <a:t>Http://fr.wikipedia.org [online</a:t>
            </a:r>
            <a:r>
              <a:rPr lang="cs-CZ" sz="2500" dirty="0" smtClean="0">
                <a:solidFill>
                  <a:schemeClr val="tx1"/>
                </a:solidFill>
              </a:rPr>
              <a:t>].</a:t>
            </a:r>
            <a:r>
              <a:rPr lang="fr-FR" sz="2500" dirty="0">
                <a:solidFill>
                  <a:schemeClr val="tx1"/>
                </a:solidFill>
              </a:rPr>
              <a:t> 18 juillet 2005 à 22:21</a:t>
            </a:r>
            <a:r>
              <a:rPr lang="az-Cyrl-AZ" sz="2500" dirty="0" smtClean="0">
                <a:solidFill>
                  <a:schemeClr val="tx1"/>
                </a:solidFill>
              </a:rPr>
              <a:t>. </a:t>
            </a:r>
            <a:r>
              <a:rPr lang="az-Cyrl-AZ" sz="2500" dirty="0">
                <a:solidFill>
                  <a:schemeClr val="tx1"/>
                </a:solidFill>
              </a:rPr>
              <a:t>[2011-11-04</a:t>
            </a:r>
            <a:r>
              <a:rPr lang="az-Cyrl-AZ" sz="2500" dirty="0" smtClean="0">
                <a:solidFill>
                  <a:schemeClr val="tx1"/>
                </a:solidFill>
              </a:rPr>
              <a:t>]</a:t>
            </a:r>
            <a:r>
              <a:rPr lang="cs-CZ" sz="2500" dirty="0">
                <a:solidFill>
                  <a:schemeClr val="tx1"/>
                </a:solidFill>
              </a:rPr>
              <a:t> </a:t>
            </a:r>
            <a:r>
              <a:rPr lang="cs-CZ" sz="2500" dirty="0" err="1">
                <a:solidFill>
                  <a:schemeClr val="tx1"/>
                </a:solidFill>
              </a:rPr>
              <a:t>Fichier:Edinburgh</a:t>
            </a:r>
            <a:r>
              <a:rPr lang="cs-CZ" sz="2500" dirty="0">
                <a:solidFill>
                  <a:schemeClr val="tx1"/>
                </a:solidFill>
              </a:rPr>
              <a:t> Walter </a:t>
            </a:r>
            <a:r>
              <a:rPr lang="cs-CZ" sz="2500" dirty="0" err="1">
                <a:solidFill>
                  <a:schemeClr val="tx1"/>
                </a:solidFill>
              </a:rPr>
              <a:t>Scott</a:t>
            </a:r>
            <a:r>
              <a:rPr lang="cs-CZ" sz="2500" dirty="0">
                <a:solidFill>
                  <a:schemeClr val="tx1"/>
                </a:solidFill>
              </a:rPr>
              <a:t> monument </a:t>
            </a:r>
            <a:r>
              <a:rPr lang="cs-CZ" sz="2500" dirty="0" err="1">
                <a:solidFill>
                  <a:schemeClr val="tx1"/>
                </a:solidFill>
              </a:rPr>
              <a:t>cropped</a:t>
            </a:r>
            <a:r>
              <a:rPr lang="cs-CZ" sz="2500" dirty="0">
                <a:solidFill>
                  <a:schemeClr val="tx1"/>
                </a:solidFill>
              </a:rPr>
              <a:t> dsc06347.jpg. </a:t>
            </a:r>
            <a:r>
              <a:rPr lang="cs-CZ" sz="2500" dirty="0" err="1">
                <a:solidFill>
                  <a:schemeClr val="tx1"/>
                </a:solidFill>
              </a:rPr>
              <a:t>From</a:t>
            </a:r>
            <a:r>
              <a:rPr lang="cs-CZ" sz="2500" dirty="0">
                <a:solidFill>
                  <a:schemeClr val="tx1"/>
                </a:solidFill>
              </a:rPr>
              <a:t> </a:t>
            </a:r>
            <a:r>
              <a:rPr lang="cs-CZ" sz="2500" dirty="0" err="1">
                <a:solidFill>
                  <a:schemeClr val="tx1"/>
                </a:solidFill>
              </a:rPr>
              <a:t>Wikipedia</a:t>
            </a:r>
            <a:r>
              <a:rPr lang="cs-CZ" sz="2500" dirty="0">
                <a:solidFill>
                  <a:schemeClr val="tx1"/>
                </a:solidFill>
              </a:rPr>
              <a:t>, </a:t>
            </a:r>
            <a:r>
              <a:rPr lang="cs-CZ" sz="2500" dirty="0" err="1">
                <a:solidFill>
                  <a:schemeClr val="tx1"/>
                </a:solidFill>
              </a:rPr>
              <a:t>the</a:t>
            </a:r>
            <a:r>
              <a:rPr lang="cs-CZ" sz="2500" dirty="0">
                <a:solidFill>
                  <a:schemeClr val="tx1"/>
                </a:solidFill>
              </a:rPr>
              <a:t> free </a:t>
            </a:r>
            <a:r>
              <a:rPr lang="cs-CZ" sz="2500" dirty="0" err="1">
                <a:solidFill>
                  <a:schemeClr val="tx1"/>
                </a:solidFill>
              </a:rPr>
              <a:t>encyclopedia</a:t>
            </a:r>
            <a:r>
              <a:rPr lang="cs-CZ" sz="2500" dirty="0">
                <a:solidFill>
                  <a:schemeClr val="tx1"/>
                </a:solidFill>
              </a:rPr>
              <a:t>. Dostupné z WWW: &lt;http://fr.wikipedia.org/wiki/Fichier:Edinburgh_Walter_Scott_monument_cropped_dsc06347.jpg</a:t>
            </a:r>
            <a:r>
              <a:rPr lang="cs-CZ" sz="2500" dirty="0" smtClean="0">
                <a:solidFill>
                  <a:schemeClr val="tx1"/>
                </a:solidFill>
              </a:rPr>
              <a:t>&gt;</a:t>
            </a:r>
            <a:endParaRPr lang="cs-CZ" sz="2500" dirty="0">
              <a:solidFill>
                <a:schemeClr val="tx1"/>
              </a:solidFill>
            </a:endParaRPr>
          </a:p>
          <a:p>
            <a:r>
              <a:rPr lang="cs-CZ" sz="2500" dirty="0">
                <a:solidFill>
                  <a:schemeClr val="tx1"/>
                </a:solidFill>
              </a:rPr>
              <a:t>Ostatní obrázky a fotografie – kliparty </a:t>
            </a:r>
            <a:r>
              <a:rPr lang="cs-CZ" sz="2500" dirty="0" err="1">
                <a:solidFill>
                  <a:schemeClr val="tx1"/>
                </a:solidFill>
              </a:rPr>
              <a:t>office</a:t>
            </a:r>
            <a:r>
              <a:rPr lang="cs-CZ" sz="2500" dirty="0">
                <a:solidFill>
                  <a:schemeClr val="tx1"/>
                </a:solidFill>
              </a:rPr>
              <a:t>- www.office.com</a:t>
            </a:r>
          </a:p>
          <a:p>
            <a:r>
              <a:rPr lang="cs-CZ" sz="2500" dirty="0">
                <a:solidFill>
                  <a:schemeClr val="tx1"/>
                </a:solidFill>
              </a:rPr>
              <a:t>FOTOGRAFIE JSOU VKLÁDÁNY </a:t>
            </a:r>
            <a:r>
              <a:rPr lang="cs-CZ" sz="2500" dirty="0" smtClean="0">
                <a:solidFill>
                  <a:schemeClr val="tx1"/>
                </a:solidFill>
              </a:rPr>
              <a:t>OPAKOVANĚ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4174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387</TotalTime>
  <Words>617</Words>
  <Application>Microsoft Office PowerPoint</Application>
  <PresentationFormat>Předvádění na obrazovce (4:3)</PresentationFormat>
  <Paragraphs>113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Prezentace aplikace PowerPoint</vt:lpstr>
      <vt:lpstr>ANOTACE</vt:lpstr>
      <vt:lpstr>KLÍČOVÁ SLOVA</vt:lpstr>
      <vt:lpstr>Walter Scott [waltr skot]</vt:lpstr>
      <vt:lpstr>Sir Walter Scott, baronet</vt:lpstr>
      <vt:lpstr>Prezentace aplikace PowerPoint</vt:lpstr>
      <vt:lpstr>CO OVLIVNILO TVORBU WALTERA SCOTTA</vt:lpstr>
      <vt:lpstr>Prezentace aplikace PowerPoint</vt:lpstr>
      <vt:lpstr>Prezentace aplikace PowerPoint</vt:lpstr>
      <vt:lpstr>Díla </vt:lpstr>
      <vt:lpstr>Ivanhoe [ajvnhou]</vt:lpstr>
      <vt:lpstr>Prezentace aplikace PowerPoint</vt:lpstr>
      <vt:lpstr>Prezentace aplikace PowerPoint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Walter Scott [:Walt Skot:]</dc:title>
  <dc:creator>EU12</dc:creator>
  <cp:lastModifiedBy>H Koláčková</cp:lastModifiedBy>
  <cp:revision>39</cp:revision>
  <dcterms:created xsi:type="dcterms:W3CDTF">2011-04-15T08:45:03Z</dcterms:created>
  <dcterms:modified xsi:type="dcterms:W3CDTF">2013-10-25T07:12:17Z</dcterms:modified>
</cp:coreProperties>
</file>