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37" autoAdjust="0"/>
    <p:restoredTop sz="86424" autoAdjust="0"/>
  </p:normalViewPr>
  <p:slideViewPr>
    <p:cSldViewPr>
      <p:cViewPr varScale="1">
        <p:scale>
          <a:sx n="102" d="100"/>
          <a:sy n="102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38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651652-5483-44E4-902A-18CD203DA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694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B2D2F16-D95C-4760-953B-B100FC3F8578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C4203F7-1F43-41E5-96A6-C79846944E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047118221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VY_32_INOVACE_26-12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ahoma"/>
                          <a:ea typeface="Times New Roman"/>
                        </a:rPr>
                        <a:t>Mgr. Miroslav Crha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ahoma"/>
                          <a:ea typeface="Times New Roman"/>
                        </a:rPr>
                        <a:t>Český jazyk a literatura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ahoma"/>
                          <a:ea typeface="Times New Roman"/>
                        </a:rPr>
                        <a:t>3.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ahoma"/>
                          <a:ea typeface="Times New Roman"/>
                        </a:rPr>
                        <a:t>25. 10. 2013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ahoma"/>
                          <a:ea typeface="Times New Roman"/>
                        </a:rPr>
                        <a:t>Test na literární téma „anarchističtí buřiči v české literatuře“ ve formě prezentace. 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ahoma"/>
                          <a:ea typeface="Times New Roman"/>
                        </a:rPr>
                        <a:t>Lze využít k opakování látky – promítnout přes projektor nebo interaktivní tabuli. Na konci připojen doporučený (zjednodušený) klíč.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9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Generace „anarchistických buřičů“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Závěrečný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78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Kteří básníci z této skupiny byli také významnými dramatiky?</a:t>
            </a:r>
          </a:p>
          <a:p>
            <a:pPr lvl="1"/>
            <a:r>
              <a:rPr lang="cs-CZ" smtClean="0"/>
              <a:t>Vyberte </a:t>
            </a:r>
            <a:r>
              <a:rPr lang="cs-CZ" dirty="0" smtClean="0"/>
              <a:t>dvě osobnosti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S. K. Neumann</a:t>
            </a:r>
          </a:p>
          <a:p>
            <a:r>
              <a:rPr lang="cs-CZ" dirty="0" smtClean="0"/>
              <a:t>V. Dyk</a:t>
            </a:r>
          </a:p>
          <a:p>
            <a:r>
              <a:rPr lang="cs-CZ" dirty="0" smtClean="0"/>
              <a:t>F. Šrámek</a:t>
            </a:r>
          </a:p>
          <a:p>
            <a:r>
              <a:rPr lang="cs-CZ" dirty="0" smtClean="0"/>
              <a:t>P. Bezruč</a:t>
            </a:r>
          </a:p>
          <a:p>
            <a:r>
              <a:rPr lang="cs-CZ" dirty="0" smtClean="0"/>
              <a:t>F. </a:t>
            </a:r>
            <a:r>
              <a:rPr lang="cs-CZ" dirty="0" err="1" smtClean="0"/>
              <a:t>Gellner</a:t>
            </a:r>
            <a:endParaRPr lang="cs-CZ" dirty="0" smtClean="0"/>
          </a:p>
          <a:p>
            <a:r>
              <a:rPr lang="cs-CZ" dirty="0" smtClean="0"/>
              <a:t>K. Toman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709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Kdo jsou autoři následujících textů?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Krysař</a:t>
            </a:r>
          </a:p>
          <a:p>
            <a:r>
              <a:rPr lang="cs-CZ" dirty="0" smtClean="0"/>
              <a:t>Stužkonoska modrá</a:t>
            </a:r>
          </a:p>
          <a:p>
            <a:r>
              <a:rPr lang="cs-CZ" dirty="0" smtClean="0"/>
              <a:t>Modrý a rudý</a:t>
            </a:r>
          </a:p>
          <a:p>
            <a:r>
              <a:rPr lang="cs-CZ" dirty="0" smtClean="0"/>
              <a:t>Rudé zpěvy</a:t>
            </a:r>
          </a:p>
          <a:p>
            <a:r>
              <a:rPr lang="cs-CZ" dirty="0" smtClean="0"/>
              <a:t>Torzo života</a:t>
            </a:r>
          </a:p>
          <a:p>
            <a:r>
              <a:rPr lang="cs-CZ" dirty="0" smtClean="0"/>
              <a:t>Radosti života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S. K. Neumann</a:t>
            </a:r>
          </a:p>
          <a:p>
            <a:r>
              <a:rPr lang="cs-CZ" dirty="0"/>
              <a:t>P. Bezruč</a:t>
            </a:r>
          </a:p>
          <a:p>
            <a:r>
              <a:rPr lang="cs-CZ" dirty="0" smtClean="0"/>
              <a:t>V</a:t>
            </a:r>
            <a:r>
              <a:rPr lang="cs-CZ" dirty="0"/>
              <a:t>. Dyk</a:t>
            </a:r>
          </a:p>
          <a:p>
            <a:r>
              <a:rPr lang="cs-CZ" dirty="0"/>
              <a:t>F. Šrámek</a:t>
            </a:r>
          </a:p>
          <a:p>
            <a:r>
              <a:rPr lang="cs-CZ" dirty="0" smtClean="0"/>
              <a:t>F</a:t>
            </a:r>
            <a:r>
              <a:rPr lang="cs-CZ" dirty="0"/>
              <a:t>. </a:t>
            </a:r>
            <a:r>
              <a:rPr lang="cs-CZ" dirty="0" err="1"/>
              <a:t>Gellner</a:t>
            </a:r>
            <a:endParaRPr lang="cs-CZ" dirty="0"/>
          </a:p>
          <a:p>
            <a:r>
              <a:rPr lang="cs-CZ" dirty="0"/>
              <a:t>K. Toman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47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44624"/>
            <a:ext cx="7239000" cy="1584176"/>
          </a:xfrm>
        </p:spPr>
        <p:txBody>
          <a:bodyPr>
            <a:normAutofit/>
          </a:bodyPr>
          <a:lstStyle/>
          <a:p>
            <a:r>
              <a:rPr lang="cs-CZ" dirty="0" smtClean="0"/>
              <a:t>3. Určete autora a knihu, ze které pochází ukázka.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7239000" cy="4483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Šel starý </a:t>
            </a:r>
            <a:r>
              <a:rPr lang="cs-CZ" dirty="0" err="1"/>
              <a:t>Magdon</a:t>
            </a:r>
            <a:r>
              <a:rPr lang="cs-CZ" dirty="0"/>
              <a:t> z ... domů,</a:t>
            </a:r>
          </a:p>
          <a:p>
            <a:pPr marL="0" indent="0">
              <a:buNone/>
            </a:pPr>
            <a:r>
              <a:rPr lang="cs-CZ" dirty="0"/>
              <a:t>v </a:t>
            </a:r>
            <a:r>
              <a:rPr lang="cs-CZ" dirty="0" err="1"/>
              <a:t>bartovské</a:t>
            </a:r>
            <a:r>
              <a:rPr lang="cs-CZ" dirty="0"/>
              <a:t> </a:t>
            </a:r>
            <a:r>
              <a:rPr lang="cs-CZ" dirty="0" err="1"/>
              <a:t>harendě</a:t>
            </a:r>
            <a:r>
              <a:rPr lang="cs-CZ" dirty="0"/>
              <a:t> večer se stavil,</a:t>
            </a:r>
          </a:p>
          <a:p>
            <a:pPr marL="0" indent="0">
              <a:buNone/>
            </a:pPr>
            <a:r>
              <a:rPr lang="cs-CZ" dirty="0"/>
              <a:t>s rozbitou lebkou do příkopy </a:t>
            </a:r>
            <a:r>
              <a:rPr lang="cs-CZ" dirty="0" err="1"/>
              <a:t>pad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Plakala Maryčka </a:t>
            </a:r>
            <a:r>
              <a:rPr lang="cs-CZ" dirty="0" err="1"/>
              <a:t>Magdonova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Vůz plný uhlí se v koleje zvrátil.</a:t>
            </a:r>
          </a:p>
          <a:p>
            <a:pPr marL="0" indent="0">
              <a:buNone/>
            </a:pPr>
            <a:r>
              <a:rPr lang="cs-CZ" dirty="0"/>
              <a:t>Pod vozem zhasla </a:t>
            </a:r>
            <a:r>
              <a:rPr lang="cs-CZ" dirty="0" err="1"/>
              <a:t>Magdonova</a:t>
            </a:r>
            <a:r>
              <a:rPr lang="cs-CZ" dirty="0"/>
              <a:t> vdova.</a:t>
            </a:r>
          </a:p>
          <a:p>
            <a:pPr marL="0" indent="0">
              <a:buNone/>
            </a:pPr>
            <a:r>
              <a:rPr lang="cs-CZ" dirty="0"/>
              <a:t>Na Starých Hamrech pět vzlykalo sirot,</a:t>
            </a:r>
          </a:p>
          <a:p>
            <a:pPr marL="0" indent="0">
              <a:buNone/>
            </a:pPr>
            <a:r>
              <a:rPr lang="cs-CZ" dirty="0"/>
              <a:t>nejstarší Maryčka </a:t>
            </a:r>
            <a:r>
              <a:rPr lang="cs-CZ" dirty="0" err="1"/>
              <a:t>Magdonova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2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2656"/>
            <a:ext cx="7416824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4. Doplňte slovo místo „ … 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6275040" cy="2476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Šel starý </a:t>
            </a:r>
            <a:r>
              <a:rPr lang="cs-CZ" dirty="0" err="1"/>
              <a:t>Magdon</a:t>
            </a:r>
            <a:r>
              <a:rPr lang="cs-CZ" dirty="0"/>
              <a:t> z </a:t>
            </a:r>
            <a:r>
              <a:rPr lang="cs-CZ" dirty="0">
                <a:solidFill>
                  <a:srgbClr val="FF0000"/>
                </a:solidFill>
              </a:rPr>
              <a:t>...</a:t>
            </a:r>
            <a:r>
              <a:rPr lang="cs-CZ" dirty="0"/>
              <a:t> domů,</a:t>
            </a:r>
          </a:p>
          <a:p>
            <a:pPr marL="0" indent="0">
              <a:buNone/>
            </a:pPr>
            <a:r>
              <a:rPr lang="cs-CZ" dirty="0"/>
              <a:t>v </a:t>
            </a:r>
            <a:r>
              <a:rPr lang="cs-CZ" dirty="0" err="1"/>
              <a:t>bartovské</a:t>
            </a:r>
            <a:r>
              <a:rPr lang="cs-CZ" dirty="0"/>
              <a:t> </a:t>
            </a:r>
            <a:r>
              <a:rPr lang="cs-CZ" dirty="0" err="1"/>
              <a:t>harendě</a:t>
            </a:r>
            <a:r>
              <a:rPr lang="cs-CZ" dirty="0"/>
              <a:t> večer se stavil,</a:t>
            </a:r>
          </a:p>
          <a:p>
            <a:pPr marL="0" indent="0">
              <a:buNone/>
            </a:pPr>
            <a:r>
              <a:rPr lang="cs-CZ" dirty="0"/>
              <a:t>s rozbitou lebkou do příkopy </a:t>
            </a:r>
            <a:r>
              <a:rPr lang="cs-CZ" dirty="0" err="1"/>
              <a:t>pad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Plakala Maryčka </a:t>
            </a:r>
            <a:r>
              <a:rPr lang="cs-CZ" dirty="0" err="1"/>
              <a:t>Magdonova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4005064"/>
            <a:ext cx="5544616" cy="223224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lphaUcParenR"/>
            </a:pPr>
            <a:r>
              <a:rPr lang="cs-CZ" dirty="0" smtClean="0"/>
              <a:t>hospody</a:t>
            </a:r>
          </a:p>
          <a:p>
            <a:pPr marL="514350" indent="-514350">
              <a:buAutoNum type="alphaUcParenR"/>
            </a:pPr>
            <a:r>
              <a:rPr lang="cs-CZ" dirty="0" smtClean="0"/>
              <a:t>dolu</a:t>
            </a:r>
          </a:p>
          <a:p>
            <a:pPr marL="514350" indent="-514350">
              <a:buAutoNum type="alphaUcParenR"/>
            </a:pPr>
            <a:r>
              <a:rPr lang="cs-CZ" dirty="0" smtClean="0"/>
              <a:t>práce</a:t>
            </a:r>
          </a:p>
          <a:p>
            <a:pPr marL="514350" indent="-514350">
              <a:buAutoNum type="alphaUcParenR"/>
            </a:pPr>
            <a:r>
              <a:rPr lang="cs-CZ" dirty="0" smtClean="0"/>
              <a:t>Ostravy</a:t>
            </a:r>
          </a:p>
          <a:p>
            <a:pPr marL="998982" lvl="2" indent="-514350">
              <a:buAutoNum type="alphaU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45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7239000" cy="12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</a:t>
            </a:r>
            <a:r>
              <a:rPr lang="cs-CZ" dirty="0"/>
              <a:t> Určete </a:t>
            </a:r>
            <a:r>
              <a:rPr lang="cs-CZ" dirty="0" smtClean="0"/>
              <a:t>autora a </a:t>
            </a:r>
            <a:r>
              <a:rPr lang="cs-CZ" dirty="0"/>
              <a:t>knihu, ze které pochází </a:t>
            </a:r>
            <a:r>
              <a:rPr lang="cs-CZ" dirty="0" smtClean="0"/>
              <a:t>ukázka; Pojmenujte umělecký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2816"/>
            <a:ext cx="8928992" cy="4682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My, dráty telegrafní, telefonní a elektrické</a:t>
            </a:r>
          </a:p>
          <a:p>
            <a:pPr marL="0" indent="0">
              <a:buNone/>
            </a:pPr>
            <a:r>
              <a:rPr lang="cs-CZ" dirty="0"/>
              <a:t>abychom neměly dlouhou chvíli, zpíváme si</a:t>
            </a:r>
          </a:p>
          <a:p>
            <a:pPr marL="0" indent="0">
              <a:buNone/>
            </a:pPr>
            <a:r>
              <a:rPr lang="cs-CZ" dirty="0"/>
              <a:t>zmrazeným hlasem, lhostejny ke všemu, co jest lidské,</a:t>
            </a:r>
          </a:p>
          <a:p>
            <a:pPr marL="0" indent="0">
              <a:buNone/>
            </a:pPr>
            <a:r>
              <a:rPr lang="cs-CZ" dirty="0"/>
              <a:t>tu mezi domy a paláci, tu mezi poli a lesy,</a:t>
            </a:r>
          </a:p>
          <a:p>
            <a:pPr marL="0" indent="0">
              <a:buNone/>
            </a:pPr>
            <a:r>
              <a:rPr lang="cs-CZ" dirty="0"/>
              <a:t>...</a:t>
            </a:r>
          </a:p>
          <a:p>
            <a:pPr marL="0" indent="0">
              <a:buNone/>
            </a:pPr>
            <a:r>
              <a:rPr lang="cs-CZ" dirty="0"/>
              <a:t>k otroctví paralelnímu, aniž cítiti můžeme je,</a:t>
            </a:r>
          </a:p>
          <a:p>
            <a:pPr marL="0" indent="0">
              <a:buNone/>
            </a:pPr>
            <a:r>
              <a:rPr lang="cs-CZ" dirty="0"/>
              <a:t>vedeny do dálek nesmírných, křížem a krážem hnány</a:t>
            </a:r>
          </a:p>
          <a:p>
            <a:pPr marL="0" indent="0">
              <a:buNone/>
            </a:pPr>
            <a:r>
              <a:rPr lang="cs-CZ" dirty="0"/>
              <a:t>přes všecko, co strmí, i přes všecko, co zeje</a:t>
            </a:r>
          </a:p>
          <a:p>
            <a:pPr marL="0" indent="0">
              <a:buNone/>
            </a:pPr>
            <a:r>
              <a:rPr lang="cs-CZ" dirty="0"/>
              <a:t>k stanicím, úřadovnám, elektrárnám pevně připoutány...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970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20040"/>
            <a:ext cx="9144000" cy="12367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6.</a:t>
            </a:r>
            <a:r>
              <a:rPr lang="cs-CZ" dirty="0"/>
              <a:t> Určete </a:t>
            </a:r>
            <a:r>
              <a:rPr lang="cs-CZ" dirty="0" smtClean="0"/>
              <a:t>autora; rozeberte formu úryvku; co je nejsilnější pocit lyr. Subjektu?.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50939"/>
            <a:ext cx="5050904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Všichni mi lhali, všichni mi lhali,</a:t>
            </a:r>
          </a:p>
          <a:p>
            <a:pPr marL="0" indent="0">
              <a:buNone/>
            </a:pPr>
            <a:r>
              <a:rPr lang="cs-CZ" dirty="0"/>
              <a:t>blázna si ze mě dělali.</a:t>
            </a:r>
          </a:p>
          <a:p>
            <a:pPr marL="0" indent="0">
              <a:buNone/>
            </a:pPr>
            <a:r>
              <a:rPr lang="cs-CZ" dirty="0"/>
              <a:t>Přede mnou citem se rozplývali,</a:t>
            </a:r>
          </a:p>
          <a:p>
            <a:pPr marL="0" indent="0">
              <a:buNone/>
            </a:pPr>
            <a:r>
              <a:rPr lang="cs-CZ" dirty="0"/>
              <a:t>za zády se mi vysmáli.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urnály</a:t>
            </a:r>
            <a:r>
              <a:rPr lang="cs-CZ" dirty="0"/>
              <a:t>, básníci, učenci lhali,</a:t>
            </a:r>
          </a:p>
          <a:p>
            <a:pPr marL="0" indent="0">
              <a:buNone/>
            </a:pPr>
            <a:r>
              <a:rPr lang="cs-CZ" dirty="0"/>
              <a:t>po léta za nos mě vodíce,</a:t>
            </a:r>
          </a:p>
          <a:p>
            <a:pPr marL="0" indent="0">
              <a:buNone/>
            </a:pPr>
            <a:r>
              <a:rPr lang="cs-CZ" dirty="0"/>
              <a:t>muži mi lhali a ženy mi </a:t>
            </a:r>
            <a:r>
              <a:rPr lang="cs-CZ" dirty="0" smtClean="0"/>
              <a:t>lhaly,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ženy, ty </a:t>
            </a:r>
            <a:r>
              <a:rPr lang="cs-CZ" dirty="0" smtClean="0"/>
              <a:t>lhaly </a:t>
            </a:r>
            <a:r>
              <a:rPr lang="cs-CZ" dirty="0"/>
              <a:t>nejvíce.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Srdce mé stále po lásce prahne,</a:t>
            </a:r>
          </a:p>
          <a:p>
            <a:pPr marL="0" indent="0">
              <a:buNone/>
            </a:pPr>
            <a:r>
              <a:rPr lang="cs-CZ" dirty="0"/>
              <a:t>nikomu však již nevěřím</a:t>
            </a:r>
            <a:r>
              <a:rPr lang="cs-CZ" dirty="0" smtClean="0"/>
              <a:t>. …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14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7. Určete autora a název básně. Co je jejím tématem?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Tvrdá matka byla jsme tobě.</a:t>
            </a:r>
          </a:p>
          <a:p>
            <a:pPr marL="0" indent="0">
              <a:buNone/>
            </a:pPr>
            <a:r>
              <a:rPr lang="cs-CZ" dirty="0"/>
              <a:t>Těžce chléb jísti dala.</a:t>
            </a:r>
          </a:p>
          <a:p>
            <a:pPr marL="0" indent="0">
              <a:buNone/>
            </a:pPr>
            <a:r>
              <a:rPr lang="cs-CZ" dirty="0"/>
              <a:t>Nehýčkala jsem robě,</a:t>
            </a:r>
          </a:p>
          <a:p>
            <a:pPr marL="0" indent="0">
              <a:buNone/>
            </a:pPr>
            <a:r>
              <a:rPr lang="cs-CZ" dirty="0"/>
              <a:t>muže jsem zraňovala.</a:t>
            </a:r>
          </a:p>
          <a:p>
            <a:pPr marL="0" indent="0">
              <a:buNone/>
            </a:pPr>
            <a:r>
              <a:rPr lang="cs-CZ" dirty="0"/>
              <a:t>Když prohlédly poprvé tvé oči vyjevené,</a:t>
            </a:r>
          </a:p>
          <a:p>
            <a:pPr marL="0" indent="0">
              <a:buNone/>
            </a:pPr>
            <a:r>
              <a:rPr lang="cs-CZ" dirty="0"/>
              <a:t>smutný obzor se před tebou šířil.</a:t>
            </a:r>
          </a:p>
          <a:p>
            <a:pPr marL="0" indent="0">
              <a:buNone/>
            </a:pPr>
            <a:r>
              <a:rPr lang="cs-CZ" dirty="0"/>
              <a:t>Mluvila jsem o ráně zasazené,</a:t>
            </a:r>
          </a:p>
          <a:p>
            <a:pPr marL="0" indent="0">
              <a:buNone/>
            </a:pPr>
            <a:r>
              <a:rPr lang="cs-CZ" dirty="0"/>
              <a:t>kterou čas neusmířil.</a:t>
            </a:r>
          </a:p>
          <a:p>
            <a:pPr marL="0" indent="0">
              <a:buNone/>
            </a:pPr>
            <a:r>
              <a:rPr lang="cs-CZ" dirty="0"/>
              <a:t>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63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7239000" cy="20162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8. </a:t>
            </a:r>
            <a:r>
              <a:rPr lang="cs-CZ" dirty="0"/>
              <a:t>Určete </a:t>
            </a:r>
            <a:r>
              <a:rPr lang="cs-CZ" dirty="0" smtClean="0"/>
              <a:t>autora, knihu a název básně; </a:t>
            </a:r>
            <a:r>
              <a:rPr lang="cs-CZ" dirty="0"/>
              <a:t>Pojmenujte umělecký styl</a:t>
            </a:r>
            <a:r>
              <a:rPr lang="cs-CZ" dirty="0" smtClean="0"/>
              <a:t>. Rozeberte rým ve sloce.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7239000" cy="41788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… Hlásím, </a:t>
            </a:r>
            <a:r>
              <a:rPr lang="cs-CZ" dirty="0"/>
              <a:t>p</a:t>
            </a:r>
            <a:r>
              <a:rPr lang="cs-CZ" dirty="0" smtClean="0"/>
              <a:t>ane hejtmane,</a:t>
            </a:r>
          </a:p>
          <a:p>
            <a:pPr marL="0" indent="0">
              <a:buNone/>
            </a:pPr>
            <a:r>
              <a:rPr lang="cs-CZ" dirty="0" smtClean="0"/>
              <a:t>že se mi zdál sen,</a:t>
            </a:r>
          </a:p>
          <a:p>
            <a:pPr marL="0" indent="0">
              <a:buNone/>
            </a:pPr>
            <a:r>
              <a:rPr lang="cs-CZ" dirty="0" smtClean="0"/>
              <a:t>vojna byla a já ležel</a:t>
            </a:r>
          </a:p>
          <a:p>
            <a:pPr marL="0" indent="0">
              <a:buNone/>
            </a:pPr>
            <a:r>
              <a:rPr lang="cs-CZ" dirty="0" smtClean="0"/>
              <a:t>v poli zastřelen;</a:t>
            </a:r>
          </a:p>
          <a:p>
            <a:pPr marL="0" indent="0">
              <a:buNone/>
            </a:pPr>
            <a:r>
              <a:rPr lang="cs-CZ" dirty="0" smtClean="0"/>
              <a:t>a zrovna u mne váš kůň taky </a:t>
            </a:r>
            <a:r>
              <a:rPr lang="cs-CZ" dirty="0" err="1" smtClean="0"/>
              <a:t>pad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nám přáno bylo spolu umírat,</a:t>
            </a:r>
          </a:p>
          <a:p>
            <a:pPr marL="0" indent="0">
              <a:buNone/>
            </a:pPr>
            <a:r>
              <a:rPr lang="cs-CZ" dirty="0" smtClean="0"/>
              <a:t>to z boží vůle jen. </a:t>
            </a:r>
          </a:p>
          <a:p>
            <a:pPr marL="0" indent="0">
              <a:buNone/>
            </a:pP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73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9. Spojte charakteristiku s uměleckým stylem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Umělecký styl oslavující technický pokrok a moderní život se nazývá…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 civilismus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 anarchismus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 satanismus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 vitalismus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antimilitarismus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47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10. </a:t>
            </a:r>
            <a:r>
              <a:rPr lang="cs-CZ" dirty="0"/>
              <a:t>Spojte charakteristiku s uměleckým stylem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Umělecký styl vyjadřující odpor k válce a armádě se nazývá…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civilismus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anarchismus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satanismus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vitalismus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antimilitarismus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06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11. </a:t>
            </a:r>
            <a:r>
              <a:rPr lang="cs-CZ" dirty="0"/>
              <a:t>Spojte charakteristiku s uměleckým stylem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/>
          <a:lstStyle/>
          <a:p>
            <a:r>
              <a:rPr lang="cs-CZ" dirty="0" smtClean="0"/>
              <a:t>Umělecký styl vyjadřující pohrdání stávajícím společenským řádem a touhu po „volné lásce“ </a:t>
            </a:r>
            <a:r>
              <a:rPr lang="cs-CZ" smtClean="0"/>
              <a:t>se nazývá…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556792"/>
            <a:ext cx="3520440" cy="4525963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/>
              <a:t>civilismus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anarchismus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satanismus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vitalismus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antimilitarismus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05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 řešení: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1. Dyk, Šrámek</a:t>
            </a:r>
          </a:p>
          <a:p>
            <a:r>
              <a:rPr lang="cs-CZ" sz="1000" dirty="0" smtClean="0"/>
              <a:t>2.</a:t>
            </a:r>
            <a:r>
              <a:rPr lang="cs-CZ" sz="1000" dirty="0"/>
              <a:t> </a:t>
            </a:r>
            <a:r>
              <a:rPr lang="cs-CZ" sz="1000" dirty="0" smtClean="0"/>
              <a:t>Krysař – Dyk; Stužkonoska modrá – Bezruč; Modrý </a:t>
            </a:r>
            <a:r>
              <a:rPr lang="cs-CZ" sz="1000" dirty="0"/>
              <a:t>a </a:t>
            </a:r>
            <a:r>
              <a:rPr lang="cs-CZ" sz="1000" dirty="0" smtClean="0"/>
              <a:t>rudý – Šrámek; Rudé zpěvy – Neumann; Torzo života – Toman; Radosti života – </a:t>
            </a:r>
            <a:r>
              <a:rPr lang="cs-CZ" sz="1000" dirty="0" err="1" smtClean="0"/>
              <a:t>Gellner</a:t>
            </a:r>
            <a:endParaRPr lang="cs-CZ" sz="1000" dirty="0" smtClean="0"/>
          </a:p>
          <a:p>
            <a:r>
              <a:rPr lang="cs-CZ" sz="1000" dirty="0" smtClean="0"/>
              <a:t>3. Bezruč – Slezské písně</a:t>
            </a:r>
          </a:p>
          <a:p>
            <a:r>
              <a:rPr lang="cs-CZ" sz="1000" dirty="0" smtClean="0"/>
              <a:t>4. D</a:t>
            </a:r>
          </a:p>
          <a:p>
            <a:r>
              <a:rPr lang="cs-CZ" sz="1000" dirty="0" smtClean="0"/>
              <a:t>5. Neumann – Nové zpěvy, civilismus</a:t>
            </a:r>
          </a:p>
          <a:p>
            <a:r>
              <a:rPr lang="cs-CZ" sz="1000" dirty="0" smtClean="0"/>
              <a:t>6. </a:t>
            </a:r>
            <a:r>
              <a:rPr lang="cs-CZ" sz="1000" dirty="0" err="1" smtClean="0"/>
              <a:t>Gellner</a:t>
            </a:r>
            <a:r>
              <a:rPr lang="cs-CZ" sz="1000" dirty="0" smtClean="0"/>
              <a:t>- dvě čtyřveršové sloky, s tautologickým / střídavým rýmem; nemá pevný rytmus – daktylotrochej; pocit zklamání z okolní společnosti, nedůvěra, vztek atp.</a:t>
            </a:r>
          </a:p>
          <a:p>
            <a:r>
              <a:rPr lang="cs-CZ" sz="1000" dirty="0" smtClean="0"/>
              <a:t>7. Dyk – Země mluví; Vztah matky – země a jejího syna – člověka. Vzájemná tvrdost a zároveň odpovědnost.</a:t>
            </a:r>
          </a:p>
          <a:p>
            <a:r>
              <a:rPr lang="cs-CZ" sz="1000" smtClean="0"/>
              <a:t>8</a:t>
            </a:r>
            <a:r>
              <a:rPr lang="cs-CZ" sz="1000" dirty="0" smtClean="0"/>
              <a:t>. Šrámek – Raport – Modrý a rudý; 4 verše – střídavý, 4 verš obkročný, jeden rým tvoří 2,4 a sedmý verš</a:t>
            </a:r>
          </a:p>
          <a:p>
            <a:r>
              <a:rPr lang="cs-CZ" sz="1000" dirty="0" smtClean="0"/>
              <a:t>9 A</a:t>
            </a:r>
          </a:p>
          <a:p>
            <a:r>
              <a:rPr lang="cs-CZ" sz="1000" dirty="0" smtClean="0"/>
              <a:t>10 E</a:t>
            </a:r>
          </a:p>
          <a:p>
            <a:r>
              <a:rPr lang="cs-CZ" sz="1000" dirty="0" smtClean="0"/>
              <a:t>11 B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852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Dyk, Viktor: Okno</a:t>
            </a:r>
          </a:p>
          <a:p>
            <a:r>
              <a:rPr lang="cs-CZ" sz="1200" dirty="0" smtClean="0"/>
              <a:t>Bezruč, Petr: Slezské písně</a:t>
            </a:r>
          </a:p>
          <a:p>
            <a:r>
              <a:rPr lang="cs-CZ" sz="1200" dirty="0" smtClean="0"/>
              <a:t>Šrámek, Fráňa: Modrý a rudý</a:t>
            </a:r>
          </a:p>
          <a:p>
            <a:r>
              <a:rPr lang="cs-CZ" sz="1200" dirty="0" smtClean="0"/>
              <a:t>Neumann, Stanislav Kostka: Nové zpěvy</a:t>
            </a:r>
          </a:p>
          <a:p>
            <a:r>
              <a:rPr lang="cs-CZ" sz="1200" dirty="0" err="1" smtClean="0"/>
              <a:t>Gellner</a:t>
            </a:r>
            <a:r>
              <a:rPr lang="cs-CZ" sz="1200" dirty="0" smtClean="0"/>
              <a:t>, František: Po nás ať přijde potopa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588031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114</TotalTime>
  <Words>650</Words>
  <Application>Microsoft Office PowerPoint</Application>
  <PresentationFormat>Předvádění na obrazovce (4:3)</PresentationFormat>
  <Paragraphs>147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Generace „anarchistických buřičů“</vt:lpstr>
      <vt:lpstr>1.</vt:lpstr>
      <vt:lpstr>2. Kdo jsou autoři následujících textů?</vt:lpstr>
      <vt:lpstr>3. Určete autora a knihu, ze které pochází ukázka. </vt:lpstr>
      <vt:lpstr>4. Doplňte slovo místo „ … “</vt:lpstr>
      <vt:lpstr>5. Určete autora a knihu, ze které pochází ukázka; Pojmenujte umělecký styl.</vt:lpstr>
      <vt:lpstr>6. Určete autora; rozeberte formu úryvku; co je nejsilnější pocit lyr. Subjektu?. </vt:lpstr>
      <vt:lpstr>7. Určete autora a název básně. Co je jejím tématem?</vt:lpstr>
      <vt:lpstr>8. Určete autora, knihu a název básně; Pojmenujte umělecký styl. Rozeberte rým ve sloce.</vt:lpstr>
      <vt:lpstr>9. Spojte charakteristiku s uměleckým stylem</vt:lpstr>
      <vt:lpstr>10. Spojte charakteristiku s uměleckým stylem</vt:lpstr>
      <vt:lpstr>11. Spojte charakteristiku s uměleckým stylem</vt:lpstr>
      <vt:lpstr>Klíč řešení:</vt:lpstr>
      <vt:lpstr>Zdroje:</vt:lpstr>
    </vt:vector>
  </TitlesOfParts>
  <Company>Ceske Budejovice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Generace „anarchistických buřičů“</dc:title>
  <dc:creator>Miroslav Crha</dc:creator>
  <cp:lastModifiedBy>Alena Stachová</cp:lastModifiedBy>
  <cp:revision>19</cp:revision>
  <dcterms:created xsi:type="dcterms:W3CDTF">2013-10-24T05:53:13Z</dcterms:created>
  <dcterms:modified xsi:type="dcterms:W3CDTF">2013-10-25T11:17:17Z</dcterms:modified>
</cp:coreProperties>
</file>