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60" r:id="rId2"/>
    <p:sldId id="256" r:id="rId3"/>
    <p:sldId id="259" r:id="rId4"/>
    <p:sldId id="257" r:id="rId5"/>
    <p:sldId id="258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E53E11"/>
    <a:srgbClr val="FB3737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C6D2F6-E839-416E-860E-DBAC42C2EE9B}" type="datetimeFigureOut">
              <a:rPr lang="cs-CZ" smtClean="0"/>
              <a:pPr/>
              <a:t>25.10.2013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144D04-C167-457D-88E5-AE4F618EAFB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C6D2F6-E839-416E-860E-DBAC42C2EE9B}" type="datetimeFigureOut">
              <a:rPr lang="cs-CZ" smtClean="0"/>
              <a:pPr/>
              <a:t>25.10.2013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144D04-C167-457D-88E5-AE4F618EAF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C6D2F6-E839-416E-860E-DBAC42C2EE9B}" type="datetimeFigureOut">
              <a:rPr lang="cs-CZ" smtClean="0"/>
              <a:pPr/>
              <a:t>25.10.2013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144D04-C167-457D-88E5-AE4F618EAFB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C6D2F6-E839-416E-860E-DBAC42C2EE9B}" type="datetimeFigureOut">
              <a:rPr lang="cs-CZ" smtClean="0"/>
              <a:pPr/>
              <a:t>25.10.2013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144D04-C167-457D-88E5-AE4F618EAF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C6D2F6-E839-416E-860E-DBAC42C2EE9B}" type="datetimeFigureOut">
              <a:rPr lang="cs-CZ" smtClean="0"/>
              <a:pPr/>
              <a:t>25.10.2013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144D04-C167-457D-88E5-AE4F618EAF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C6D2F6-E839-416E-860E-DBAC42C2EE9B}" type="datetimeFigureOut">
              <a:rPr lang="cs-CZ" smtClean="0"/>
              <a:pPr/>
              <a:t>25.10.2013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144D04-C167-457D-88E5-AE4F618EAF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C6D2F6-E839-416E-860E-DBAC42C2EE9B}" type="datetimeFigureOut">
              <a:rPr lang="cs-CZ" smtClean="0"/>
              <a:pPr/>
              <a:t>25.10.2013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144D04-C167-457D-88E5-AE4F618EAFB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C6D2F6-E839-416E-860E-DBAC42C2EE9B}" type="datetimeFigureOut">
              <a:rPr lang="cs-CZ" smtClean="0"/>
              <a:pPr/>
              <a:t>25.10.2013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144D04-C167-457D-88E5-AE4F618EAF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C6D2F6-E839-416E-860E-DBAC42C2EE9B}" type="datetimeFigureOut">
              <a:rPr lang="cs-CZ" smtClean="0"/>
              <a:pPr/>
              <a:t>25.10.2013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144D04-C167-457D-88E5-AE4F618EAFB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C6D2F6-E839-416E-860E-DBAC42C2EE9B}" type="datetimeFigureOut">
              <a:rPr lang="cs-CZ" smtClean="0"/>
              <a:pPr/>
              <a:t>25.10.2013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144D04-C167-457D-88E5-AE4F618EAF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C6D2F6-E839-416E-860E-DBAC42C2EE9B}" type="datetimeFigureOut">
              <a:rPr lang="cs-CZ" smtClean="0"/>
              <a:pPr/>
              <a:t>25.10.2013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144D04-C167-457D-88E5-AE4F618EAF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3BC6D2F6-E839-416E-860E-DBAC42C2EE9B}" type="datetimeFigureOut">
              <a:rPr lang="cs-CZ" smtClean="0"/>
              <a:pPr/>
              <a:t>25.10.2013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F9144D04-C167-457D-88E5-AE4F618EAFB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513529750"/>
              </p:ext>
            </p:extLst>
          </p:nvPr>
        </p:nvGraphicFramePr>
        <p:xfrm>
          <a:off x="1835696" y="112849"/>
          <a:ext cx="5849620" cy="6658804"/>
        </p:xfrm>
        <a:graphic>
          <a:graphicData uri="http://schemas.openxmlformats.org/drawingml/2006/table">
            <a:tbl>
              <a:tblPr/>
              <a:tblGrid>
                <a:gridCol w="1689100"/>
                <a:gridCol w="4160520"/>
              </a:tblGrid>
              <a:tr h="959175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latin typeface="Arial"/>
                          <a:ea typeface="Calibri"/>
                          <a:cs typeface="Times New Roman"/>
                        </a:rPr>
                        <a:t>Základní škola Jablonec nad Nisou – </a:t>
                      </a:r>
                      <a:r>
                        <a:rPr lang="cs-CZ" sz="1100" dirty="0" err="1">
                          <a:latin typeface="Arial"/>
                          <a:ea typeface="Calibri"/>
                          <a:cs typeface="Times New Roman"/>
                        </a:rPr>
                        <a:t>Mšeno</a:t>
                      </a:r>
                      <a:r>
                        <a:rPr lang="cs-CZ" sz="1100" dirty="0">
                          <a:latin typeface="Arial"/>
                          <a:ea typeface="Calibri"/>
                          <a:cs typeface="Times New Roman"/>
                        </a:rPr>
                        <a:t>, Mozartova 24, příspěvková organizace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VY_32_INOVACE_ZE7-17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2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dirty="0">
                          <a:latin typeface="Arial"/>
                          <a:ea typeface="Calibri"/>
                          <a:cs typeface="Times New Roman"/>
                        </a:rPr>
                        <a:t>Číslo projektu: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>
                          <a:latin typeface="Arial"/>
                          <a:ea typeface="Calibri"/>
                          <a:cs typeface="Times New Roman"/>
                        </a:rPr>
                        <a:t>CZ.1.07/1.4.00/21.3603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62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Autor: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>
                          <a:latin typeface="Arial"/>
                          <a:ea typeface="Calibri"/>
                          <a:cs typeface="Times New Roman"/>
                        </a:rPr>
                        <a:t>Mgr. Jana Málková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Vytvořeno dne: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15. 8. 2013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Vzdělávací oblast: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>
                          <a:latin typeface="Arial"/>
                          <a:ea typeface="Calibri"/>
                          <a:cs typeface="Times New Roman"/>
                        </a:rPr>
                        <a:t>Člověk a příroda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Vzdělávací obor: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>
                          <a:latin typeface="Arial"/>
                          <a:ea typeface="Calibri"/>
                          <a:cs typeface="Times New Roman"/>
                        </a:rPr>
                        <a:t>Zeměpis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Ročník: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7</a:t>
                      </a: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.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Tematický okruh: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Amerika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Téma: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Státy USA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0212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Anotace: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Aktivitu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využijeme na začátku hodiny věnované tematickému celku Amerika – státy USA. Žáci se seznámí</a:t>
                      </a:r>
                      <a:br>
                        <a:rPr lang="cs-CZ" sz="12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</a:b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se základními geografickými pojmy a doplní je do </a:t>
                      </a:r>
                      <a:r>
                        <a:rPr lang="cs-CZ" sz="1200" baseline="0" dirty="0" err="1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osmisměrky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. Aktivita slouží k motivaci, zopakování již známých pojmů</a:t>
                      </a:r>
                      <a:br>
                        <a:rPr lang="cs-CZ" sz="12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</a:b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a procvičení nových.</a:t>
                      </a:r>
                      <a:endParaRPr lang="cs-CZ" sz="12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2226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388035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dirty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Arial"/>
                          <a:ea typeface="Calibri"/>
                          <a:cs typeface="Times New Roman"/>
                        </a:rPr>
                        <a:t>Materiály </a:t>
                      </a:r>
                      <a:r>
                        <a:rPr lang="cs-CZ" sz="1100" dirty="0">
                          <a:latin typeface="Arial"/>
                          <a:ea typeface="Calibri"/>
                          <a:cs typeface="Times New Roman"/>
                        </a:rPr>
                        <a:t>jsou určeny pro bezplatné použití pro potřeby výuky a vzdělání na všech typech škol a školských zařízení. Jakékoliv další využití podléhá autorským zákonům. Není-li uvedeno jinak, je zdrojem tohoto materiálu autor.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Obrázek 1" descr="logo eu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5157192"/>
            <a:ext cx="4374160" cy="95473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7180845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Státy USA 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26856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2485256"/>
          </a:xfrm>
        </p:spPr>
        <p:txBody>
          <a:bodyPr>
            <a:normAutofit/>
          </a:bodyPr>
          <a:lstStyle/>
          <a:p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USA - Spojené 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státy americké leží v Severní Americe. Spojené státy americké omývají dva 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oceány - Atlantský 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 Tichý. Spojené státy americké sousedí na severu s Kanadou a na jihu s Mexikem. USA mají dohromady 50 států. Největším státem je Aljaška. Hlavním městem Spojených států amerických je Washington D.C. Na vlajce Spojených států amerických je 13 pruhů a 50 hvězd.</a:t>
            </a:r>
            <a:endParaRPr lang="cs-CZ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1187624" y="188640"/>
            <a:ext cx="7406640" cy="147218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Státy USA 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031239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68388730"/>
              </p:ext>
            </p:extLst>
          </p:nvPr>
        </p:nvGraphicFramePr>
        <p:xfrm>
          <a:off x="3048001" y="692696"/>
          <a:ext cx="6095999" cy="481584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468923"/>
                <a:gridCol w="468923"/>
                <a:gridCol w="468923"/>
                <a:gridCol w="468923"/>
                <a:gridCol w="468923"/>
                <a:gridCol w="468923"/>
                <a:gridCol w="468923"/>
                <a:gridCol w="468923"/>
                <a:gridCol w="468923"/>
                <a:gridCol w="468923"/>
                <a:gridCol w="468923"/>
                <a:gridCol w="468923"/>
                <a:gridCol w="468923"/>
              </a:tblGrid>
              <a:tr h="361325"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C:\Users\jana.malkova\AppData\Local\Microsoft\Windows\Temporary Internet Files\Content.IE5\1JI1KIM6\MC90043876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0163" y="730709"/>
            <a:ext cx="2483768" cy="1770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7070388" y="5724275"/>
            <a:ext cx="1390936" cy="36933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>
                <a:lumMod val="85000"/>
                <a:lumOff val="1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Colorado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954781" y="2767019"/>
            <a:ext cx="876712" cy="369332"/>
          </a:xfrm>
          <a:prstGeom prst="rect">
            <a:avLst/>
          </a:prstGeom>
          <a:solidFill>
            <a:srgbClr val="FB3737"/>
          </a:solidFill>
          <a:ln>
            <a:solidFill>
              <a:schemeClr val="tx1">
                <a:lumMod val="85000"/>
                <a:lumOff val="1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sp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U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tah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298186" y="5721589"/>
            <a:ext cx="1171028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>
                <a:lumMod val="85000"/>
                <a:lumOff val="1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Montana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338298" y="4202685"/>
            <a:ext cx="1137357" cy="369332"/>
          </a:xfrm>
          <a:prstGeom prst="rect">
            <a:avLst/>
          </a:prstGeom>
          <a:solidFill>
            <a:srgbClr val="E53E11"/>
          </a:solidFill>
          <a:ln>
            <a:solidFill>
              <a:schemeClr val="tx1">
                <a:lumMod val="85000"/>
                <a:lumOff val="1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Arizona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3227166" y="6313210"/>
            <a:ext cx="1416842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tx1">
                <a:lumMod val="85000"/>
                <a:lumOff val="1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Oklahoma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678178" y="2780928"/>
            <a:ext cx="994602" cy="36933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>
                <a:lumMod val="85000"/>
                <a:lumOff val="1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Kansas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1737794" y="3460358"/>
            <a:ext cx="961998" cy="369332"/>
          </a:xfrm>
          <a:prstGeom prst="rect">
            <a:avLst/>
          </a:prstGeom>
          <a:solidFill>
            <a:srgbClr val="92D050"/>
          </a:solidFill>
          <a:ln>
            <a:solidFill>
              <a:schemeClr val="tx1">
                <a:lumMod val="85000"/>
                <a:lumOff val="1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Florida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743831" y="5547883"/>
            <a:ext cx="1231752" cy="369332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>
                <a:lumMod val="85000"/>
                <a:lumOff val="1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Missouri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1209772" y="4888947"/>
            <a:ext cx="1490019" cy="369332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tx1">
                <a:lumMod val="85000"/>
                <a:lumOff val="1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Washington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932040" y="5805645"/>
            <a:ext cx="1512168" cy="369332"/>
          </a:xfrm>
          <a:prstGeom prst="rect">
            <a:avLst/>
          </a:prstGeom>
          <a:solidFill>
            <a:srgbClr val="00FFFF"/>
          </a:solidFill>
          <a:ln>
            <a:solidFill>
              <a:schemeClr val="tx1">
                <a:lumMod val="85000"/>
                <a:lumOff val="1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Tennessee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8028384" y="6265788"/>
            <a:ext cx="792088" cy="369332"/>
          </a:xfrm>
          <a:prstGeom prst="rect">
            <a:avLst/>
          </a:prstGeom>
          <a:solidFill>
            <a:srgbClr val="0070C0"/>
          </a:solidFill>
          <a:ln>
            <a:solidFill>
              <a:schemeClr val="tx1">
                <a:lumMod val="85000"/>
                <a:lumOff val="1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Ohio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6421366" y="6309154"/>
            <a:ext cx="1061799" cy="3693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>
                <a:lumMod val="85000"/>
                <a:lumOff val="1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Nevada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1448721" y="6313210"/>
            <a:ext cx="1190198" cy="369332"/>
          </a:xfrm>
          <a:prstGeom prst="rect">
            <a:avLst/>
          </a:prstGeom>
          <a:solidFill>
            <a:srgbClr val="FFC000"/>
          </a:solidFill>
          <a:ln>
            <a:solidFill>
              <a:schemeClr val="tx1">
                <a:lumMod val="85000"/>
                <a:lumOff val="1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Alabama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935042" y="89380"/>
            <a:ext cx="25341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>
                <a:latin typeface="Arial" panose="020B0604020202020204" pitchFamily="34" charset="0"/>
                <a:cs typeface="Arial" panose="020B0604020202020204" pitchFamily="34" charset="0"/>
              </a:rPr>
              <a:t>Najdi uvedené výrazy v </a:t>
            </a:r>
            <a:r>
              <a:rPr lang="cs-CZ" u="sng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osmisměrce</a:t>
            </a:r>
            <a:r>
              <a:rPr lang="cs-CZ" u="sng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cs-CZ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59279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6413668"/>
              </p:ext>
            </p:extLst>
          </p:nvPr>
        </p:nvGraphicFramePr>
        <p:xfrm>
          <a:off x="2183905" y="1582228"/>
          <a:ext cx="6095999" cy="481584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468923"/>
                <a:gridCol w="468923"/>
                <a:gridCol w="468923"/>
                <a:gridCol w="468923"/>
                <a:gridCol w="468923"/>
                <a:gridCol w="468923"/>
                <a:gridCol w="468923"/>
                <a:gridCol w="468923"/>
                <a:gridCol w="468923"/>
                <a:gridCol w="468923"/>
                <a:gridCol w="468923"/>
                <a:gridCol w="468923"/>
                <a:gridCol w="468923"/>
              </a:tblGrid>
              <a:tr h="361325"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b="0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</a:t>
                      </a:r>
                      <a:endParaRPr lang="cs-CZ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endParaRPr lang="cs-CZ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endParaRPr lang="cs-CZ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0" name="Picture 2" descr="C:\Users\jana.malkova\AppData\Local\Microsoft\Windows\Temporary Internet Files\Content.IE5\1JI1KIM6\MC90043876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72200" y="-45506"/>
            <a:ext cx="1907704" cy="1627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043608" y="444144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>
                <a:latin typeface="Arial" panose="020B0604020202020204" pitchFamily="34" charset="0"/>
                <a:cs typeface="Arial" panose="020B0604020202020204" pitchFamily="34" charset="0"/>
              </a:rPr>
              <a:t>Správné řešení</a:t>
            </a:r>
            <a:endParaRPr lang="cs-CZ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14462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115616" y="620688"/>
            <a:ext cx="7272808" cy="1200329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Zdroj: </a:t>
            </a:r>
          </a:p>
          <a:p>
            <a:pPr>
              <a:buNone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materiálu byly použity prostředky z galerie Microsoft Office 2010, vlastní licence Základní škola Jablonec nad Nisou – Mšeno, Mozartova 24, příspěvková organizace.</a:t>
            </a:r>
          </a:p>
        </p:txBody>
      </p:sp>
    </p:spTree>
    <p:extLst>
      <p:ext uri="{BB962C8B-B14F-4D97-AF65-F5344CB8AC3E}">
        <p14:creationId xmlns:p14="http://schemas.microsoft.com/office/powerpoint/2010/main" xmlns="" val="347391932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60</TotalTime>
  <Words>567</Words>
  <Application>Microsoft Office PowerPoint</Application>
  <PresentationFormat>Předvádění na obrazovce (4:3)</PresentationFormat>
  <Paragraphs>384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Slunovrat</vt:lpstr>
      <vt:lpstr>Snímek 1</vt:lpstr>
      <vt:lpstr>Státy USA </vt:lpstr>
      <vt:lpstr>Snímek 3</vt:lpstr>
      <vt:lpstr>Snímek 4</vt:lpstr>
      <vt:lpstr>Snímek 5</vt:lpstr>
      <vt:lpstr>Snímek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Jana Málková</dc:creator>
  <cp:lastModifiedBy>Dum</cp:lastModifiedBy>
  <cp:revision>20</cp:revision>
  <dcterms:created xsi:type="dcterms:W3CDTF">2013-08-27T17:20:35Z</dcterms:created>
  <dcterms:modified xsi:type="dcterms:W3CDTF">2013-10-25T12:52:54Z</dcterms:modified>
</cp:coreProperties>
</file>