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60" r:id="rId3"/>
    <p:sldId id="257" r:id="rId4"/>
    <p:sldId id="258" r:id="rId5"/>
    <p:sldId id="259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5456D"/>
    <a:srgbClr val="2377A1"/>
    <a:srgbClr val="177D8B"/>
    <a:srgbClr val="198C9B"/>
    <a:srgbClr val="1FAFC3"/>
    <a:srgbClr val="21B9CD"/>
    <a:srgbClr val="28C7DC"/>
    <a:srgbClr val="1EA6B8"/>
    <a:srgbClr val="47CFE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D7AC3CCA-C797-4891-BE02-D94E43425B78}" styleName="Styl Středně sytá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  <a:tblStyle styleId="{E8034E78-7F5D-4C2E-B375-FC64B27BC917}" styleName="Styl Tmavá 1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dk1">
              <a:tint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dk1">
              <a:tint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dk1">
              <a:tint val="6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0660B408-B3CF-4A94-85FC-2B1E0A45F4A2}" styleName="Tmavý styl 2 – zvýraznění 1/zvýraznění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E607D1D-046D-4066-83E9-0EDB97BF17B5}" type="datetimeFigureOut">
              <a:rPr lang="cs-CZ" smtClean="0"/>
              <a:t>16. 10. 2013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B35708F-BC2C-431B-9E97-3F9D4694931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E607D1D-046D-4066-83E9-0EDB97BF17B5}" type="datetimeFigureOut">
              <a:rPr lang="cs-CZ" smtClean="0"/>
              <a:t>16. 10. 2013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B35708F-BC2C-431B-9E97-3F9D469493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E607D1D-046D-4066-83E9-0EDB97BF17B5}" type="datetimeFigureOut">
              <a:rPr lang="cs-CZ" smtClean="0"/>
              <a:t>16. 10. 2013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B35708F-BC2C-431B-9E97-3F9D4694931E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E607D1D-046D-4066-83E9-0EDB97BF17B5}" type="datetimeFigureOut">
              <a:rPr lang="cs-CZ" smtClean="0"/>
              <a:t>16. 10. 2013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B35708F-BC2C-431B-9E97-3F9D469493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E607D1D-046D-4066-83E9-0EDB97BF17B5}" type="datetimeFigureOut">
              <a:rPr lang="cs-CZ" smtClean="0"/>
              <a:t>16. 10. 2013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B35708F-BC2C-431B-9E97-3F9D469493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E607D1D-046D-4066-83E9-0EDB97BF17B5}" type="datetimeFigureOut">
              <a:rPr lang="cs-CZ" smtClean="0"/>
              <a:t>16. 10. 2013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B35708F-BC2C-431B-9E97-3F9D469493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E607D1D-046D-4066-83E9-0EDB97BF17B5}" type="datetimeFigureOut">
              <a:rPr lang="cs-CZ" smtClean="0"/>
              <a:t>16. 10. 2013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B35708F-BC2C-431B-9E97-3F9D4694931E}" type="slidenum">
              <a:rPr lang="cs-CZ" smtClean="0"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E607D1D-046D-4066-83E9-0EDB97BF17B5}" type="datetimeFigureOut">
              <a:rPr lang="cs-CZ" smtClean="0"/>
              <a:t>16. 10. 2013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B35708F-BC2C-431B-9E97-3F9D469493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E607D1D-046D-4066-83E9-0EDB97BF17B5}" type="datetimeFigureOut">
              <a:rPr lang="cs-CZ" smtClean="0"/>
              <a:t>16. 10. 2013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B35708F-BC2C-431B-9E97-3F9D4694931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E607D1D-046D-4066-83E9-0EDB97BF17B5}" type="datetimeFigureOut">
              <a:rPr lang="cs-CZ" smtClean="0"/>
              <a:t>16. 10. 2013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B35708F-BC2C-431B-9E97-3F9D469493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E607D1D-046D-4066-83E9-0EDB97BF17B5}" type="datetimeFigureOut">
              <a:rPr lang="cs-CZ" smtClean="0"/>
              <a:t>16. 10. 2013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B35708F-BC2C-431B-9E97-3F9D469493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3E607D1D-046D-4066-83E9-0EDB97BF17B5}" type="datetimeFigureOut">
              <a:rPr lang="cs-CZ" smtClean="0"/>
              <a:t>16. 10. 2013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3B35708F-BC2C-431B-9E97-3F9D4694931E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4477165"/>
              </p:ext>
            </p:extLst>
          </p:nvPr>
        </p:nvGraphicFramePr>
        <p:xfrm>
          <a:off x="1835696" y="112849"/>
          <a:ext cx="5849620" cy="6658804"/>
        </p:xfrm>
        <a:graphic>
          <a:graphicData uri="http://schemas.openxmlformats.org/drawingml/2006/table">
            <a:tbl>
              <a:tblPr/>
              <a:tblGrid>
                <a:gridCol w="1689100"/>
                <a:gridCol w="4160520"/>
              </a:tblGrid>
              <a:tr h="959175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latin typeface="Arial"/>
                          <a:ea typeface="Calibri"/>
                          <a:cs typeface="Times New Roman"/>
                        </a:rPr>
                        <a:t>Základní škola Jablonec nad Nisou – </a:t>
                      </a:r>
                      <a:r>
                        <a:rPr lang="cs-CZ" sz="1100" dirty="0" err="1">
                          <a:latin typeface="Arial"/>
                          <a:ea typeface="Calibri"/>
                          <a:cs typeface="Times New Roman"/>
                        </a:rPr>
                        <a:t>Mšeno</a:t>
                      </a:r>
                      <a:r>
                        <a:rPr lang="cs-CZ" sz="1100" dirty="0">
                          <a:latin typeface="Arial"/>
                          <a:ea typeface="Calibri"/>
                          <a:cs typeface="Times New Roman"/>
                        </a:rPr>
                        <a:t>, Mozartova 24, příspěvková organizace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VY_32_INOVACE_ZE7-19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22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Číslo projektu: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>
                          <a:latin typeface="Arial"/>
                          <a:ea typeface="Calibri"/>
                          <a:cs typeface="Times New Roman"/>
                        </a:rPr>
                        <a:t>CZ.1.07/1.4.00/21.3603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3622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Autor: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>
                          <a:latin typeface="Arial"/>
                          <a:ea typeface="Calibri"/>
                          <a:cs typeface="Times New Roman"/>
                        </a:rPr>
                        <a:t>Mgr. Jana Málková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22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Vytvořeno dne: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14. 8. 2013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22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Vzdělávací oblast: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>
                          <a:latin typeface="Arial"/>
                          <a:ea typeface="Calibri"/>
                          <a:cs typeface="Times New Roman"/>
                        </a:rPr>
                        <a:t>Člověk a příroda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22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Vzdělávací obor: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>
                          <a:latin typeface="Arial"/>
                          <a:ea typeface="Calibri"/>
                          <a:cs typeface="Times New Roman"/>
                        </a:rPr>
                        <a:t>Zeměpis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22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Ročník: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7</a:t>
                      </a:r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.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22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Tematický okruh: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Amerika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22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Téma: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Dělení  Ameriky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02127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Anotace: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Aktivitu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využijeme na začátku hodiny věnované tematickému celku Amerika </a:t>
                      </a:r>
                      <a:r>
                        <a:rPr lang="cs-CZ" sz="1200" baseline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– dělení 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Ameriky. Žáci se seznámí</a:t>
                      </a:r>
                      <a:br>
                        <a:rPr lang="cs-CZ" sz="12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</a:b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se základními geografickými pojmy a doplní je do křížovky. Aktivita slouží k motivaci, zopakování již známých pojmů</a:t>
                      </a:r>
                      <a:br>
                        <a:rPr lang="cs-CZ" sz="12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</a:b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a procvičení nových.</a:t>
                      </a:r>
                      <a:endParaRPr lang="cs-CZ" sz="12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2226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dirty="0"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88035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dirty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latin typeface="Arial"/>
                          <a:ea typeface="Calibri"/>
                          <a:cs typeface="Times New Roman"/>
                        </a:rPr>
                        <a:t>Materiály </a:t>
                      </a:r>
                      <a:r>
                        <a:rPr lang="cs-CZ" sz="1100" dirty="0">
                          <a:latin typeface="Arial"/>
                          <a:ea typeface="Calibri"/>
                          <a:cs typeface="Times New Roman"/>
                        </a:rPr>
                        <a:t>jsou určeny pro bezplatné použití pro potřeby výuky a vzdělání na všech typech škol a školských zařízení. Jakékoliv další využití podléhá autorským zákonům. Není-li uvedeno jinak, je zdrojem tohoto materiálu autor.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Obrázek 1" descr="logo eu.bmp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71800" y="5157191"/>
            <a:ext cx="4374160" cy="95473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7058843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03648" y="908720"/>
            <a:ext cx="7498080" cy="1143000"/>
          </a:xfrm>
        </p:spPr>
        <p:txBody>
          <a:bodyPr/>
          <a:lstStyle/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Dělení Ameriky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1099948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15616" y="1484784"/>
            <a:ext cx="6957392" cy="4785712"/>
          </a:xfrm>
        </p:spPr>
        <p:txBody>
          <a:bodyPr>
            <a:normAutofit/>
          </a:bodyPr>
          <a:lstStyle/>
          <a:p>
            <a:r>
              <a:rPr lang="cs-CZ" sz="2000" dirty="0">
                <a:latin typeface="Arial" panose="020B0604020202020204" pitchFamily="34" charset="0"/>
                <a:cs typeface="Arial" panose="020B0604020202020204" pitchFamily="34" charset="0"/>
              </a:rPr>
              <a:t>Ameriku můžeme rozdělit na tři části: </a:t>
            </a:r>
            <a:r>
              <a:rPr lang="cs-CZ" sz="20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Severní,</a:t>
            </a:r>
            <a:r>
              <a:rPr lang="cs-CZ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0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Střední a Jižní</a:t>
            </a:r>
            <a:r>
              <a:rPr lang="cs-CZ" sz="2000" dirty="0">
                <a:latin typeface="Arial" panose="020B0604020202020204" pitchFamily="34" charset="0"/>
                <a:cs typeface="Arial" panose="020B0604020202020204" pitchFamily="34" charset="0"/>
              </a:rPr>
              <a:t>. Severní Ameriku od Střední odděluje </a:t>
            </a:r>
            <a:r>
              <a:rPr lang="cs-CZ" sz="2000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Tehuántepecká</a:t>
            </a:r>
            <a:r>
              <a:rPr lang="cs-CZ" sz="20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šíje</a:t>
            </a:r>
            <a:r>
              <a:rPr lang="cs-CZ" sz="2000" dirty="0">
                <a:latin typeface="Arial" panose="020B0604020202020204" pitchFamily="34" charset="0"/>
                <a:cs typeface="Arial" panose="020B0604020202020204" pitchFamily="34" charset="0"/>
              </a:rPr>
              <a:t> a Střední od Jižní odděluje </a:t>
            </a:r>
            <a:r>
              <a:rPr lang="cs-CZ" sz="20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Panamská šíje</a:t>
            </a:r>
            <a:r>
              <a:rPr lang="cs-CZ" sz="2000" dirty="0">
                <a:latin typeface="Arial" panose="020B0604020202020204" pitchFamily="34" charset="0"/>
                <a:cs typeface="Arial" panose="020B0604020202020204" pitchFamily="34" charset="0"/>
              </a:rPr>
              <a:t>. Od Asie jí odděluje </a:t>
            </a:r>
            <a:r>
              <a:rPr lang="cs-CZ" sz="20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Beringův průliv </a:t>
            </a:r>
            <a:r>
              <a:rPr lang="cs-CZ" sz="2000" dirty="0">
                <a:latin typeface="Arial" panose="020B0604020202020204" pitchFamily="34" charset="0"/>
                <a:cs typeface="Arial" panose="020B0604020202020204" pitchFamily="34" charset="0"/>
              </a:rPr>
              <a:t>a od Antarktidy </a:t>
            </a:r>
            <a:r>
              <a:rPr lang="cs-CZ" sz="2000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Drakeův</a:t>
            </a:r>
            <a:r>
              <a:rPr lang="cs-CZ" sz="20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průliv</a:t>
            </a:r>
            <a:r>
              <a:rPr lang="cs-CZ" sz="2000" dirty="0">
                <a:latin typeface="Arial" panose="020B0604020202020204" pitchFamily="34" charset="0"/>
                <a:cs typeface="Arial" panose="020B0604020202020204" pitchFamily="34" charset="0"/>
              </a:rPr>
              <a:t>. Nejdelším pohořím Severní Ameriky </a:t>
            </a:r>
            <a:r>
              <a:rPr lang="cs-CZ" sz="20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jsou </a:t>
            </a:r>
            <a:r>
              <a:rPr lang="cs-CZ" sz="2000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Kodillery</a:t>
            </a:r>
            <a:r>
              <a:rPr lang="cs-CZ" sz="2000" dirty="0">
                <a:latin typeface="Arial" panose="020B0604020202020204" pitchFamily="34" charset="0"/>
                <a:cs typeface="Arial" panose="020B0604020202020204" pitchFamily="34" charset="0"/>
              </a:rPr>
              <a:t> s nejvyšší horou Severní Ameriky- </a:t>
            </a:r>
            <a:r>
              <a:rPr lang="cs-CZ" sz="2000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Mt.Mckinley</a:t>
            </a:r>
            <a:r>
              <a:rPr lang="cs-CZ" sz="2000" dirty="0">
                <a:latin typeface="Arial" panose="020B0604020202020204" pitchFamily="34" charset="0"/>
                <a:cs typeface="Arial" panose="020B0604020202020204" pitchFamily="34" charset="0"/>
              </a:rPr>
              <a:t>. Nejdelším pohořím v Jižní Americe jsou </a:t>
            </a:r>
            <a:r>
              <a:rPr lang="cs-CZ" sz="20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Andy</a:t>
            </a:r>
            <a:r>
              <a:rPr lang="cs-CZ" sz="2000" dirty="0">
                <a:latin typeface="Arial" panose="020B0604020202020204" pitchFamily="34" charset="0"/>
                <a:cs typeface="Arial" panose="020B0604020202020204" pitchFamily="34" charset="0"/>
              </a:rPr>
              <a:t> s nejvyšší horou- </a:t>
            </a:r>
            <a:r>
              <a:rPr lang="cs-CZ" sz="20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Aconcagua</a:t>
            </a:r>
            <a:r>
              <a:rPr lang="cs-CZ" sz="2000" dirty="0">
                <a:latin typeface="Arial" panose="020B0604020202020204" pitchFamily="34" charset="0"/>
                <a:cs typeface="Arial" panose="020B0604020202020204" pitchFamily="34" charset="0"/>
              </a:rPr>
              <a:t> , která je zároveň </a:t>
            </a:r>
            <a:r>
              <a:rPr lang="cs-CZ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nejvyšší </a:t>
            </a:r>
            <a:r>
              <a:rPr lang="cs-CZ" sz="2000" dirty="0">
                <a:latin typeface="Arial" panose="020B0604020202020204" pitchFamily="34" charset="0"/>
                <a:cs typeface="Arial" panose="020B0604020202020204" pitchFamily="34" charset="0"/>
              </a:rPr>
              <a:t>horou celé </a:t>
            </a:r>
            <a:r>
              <a:rPr lang="cs-CZ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Ameriky.</a:t>
            </a:r>
          </a:p>
          <a:p>
            <a:r>
              <a:rPr lang="cs-CZ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Amerika </a:t>
            </a:r>
            <a:r>
              <a:rPr lang="cs-CZ" sz="2000" dirty="0">
                <a:latin typeface="Arial" panose="020B0604020202020204" pitchFamily="34" charset="0"/>
                <a:cs typeface="Arial" panose="020B0604020202020204" pitchFamily="34" charset="0"/>
              </a:rPr>
              <a:t>se  také rozděluje na </a:t>
            </a:r>
            <a:r>
              <a:rPr lang="cs-CZ" sz="20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Latinskou</a:t>
            </a:r>
            <a:r>
              <a:rPr lang="cs-CZ" sz="20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cs-CZ" sz="20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Anglosaskou</a:t>
            </a:r>
            <a:r>
              <a:rPr lang="cs-CZ" sz="2000" dirty="0">
                <a:latin typeface="Arial" panose="020B0604020202020204" pitchFamily="34" charset="0"/>
                <a:cs typeface="Arial" panose="020B0604020202020204" pitchFamily="34" charset="0"/>
              </a:rPr>
              <a:t> Ameriku. Anglosaská Amerika zahrnuje </a:t>
            </a:r>
            <a:r>
              <a:rPr lang="cs-CZ" sz="20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USA</a:t>
            </a:r>
            <a:r>
              <a:rPr lang="cs-CZ" sz="2000" dirty="0">
                <a:latin typeface="Arial" panose="020B0604020202020204" pitchFamily="34" charset="0"/>
                <a:cs typeface="Arial" panose="020B0604020202020204" pitchFamily="34" charset="0"/>
              </a:rPr>
              <a:t>  a </a:t>
            </a:r>
            <a:r>
              <a:rPr lang="cs-CZ" sz="20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Kanadu</a:t>
            </a:r>
            <a:r>
              <a:rPr lang="cs-CZ" sz="2000" dirty="0">
                <a:latin typeface="Arial" panose="020B0604020202020204" pitchFamily="34" charset="0"/>
                <a:cs typeface="Arial" panose="020B0604020202020204" pitchFamily="34" charset="0"/>
              </a:rPr>
              <a:t>. Hlavním městem </a:t>
            </a:r>
            <a:r>
              <a:rPr lang="cs-CZ" sz="20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USA</a:t>
            </a:r>
            <a:r>
              <a:rPr lang="cs-CZ" sz="2000" dirty="0">
                <a:latin typeface="Arial" panose="020B0604020202020204" pitchFamily="34" charset="0"/>
                <a:cs typeface="Arial" panose="020B0604020202020204" pitchFamily="34" charset="0"/>
              </a:rPr>
              <a:t> je </a:t>
            </a:r>
            <a:r>
              <a:rPr lang="cs-CZ" sz="20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Washington</a:t>
            </a:r>
            <a:r>
              <a:rPr lang="cs-CZ" sz="2000" dirty="0">
                <a:latin typeface="Arial" panose="020B0604020202020204" pitchFamily="34" charset="0"/>
                <a:cs typeface="Arial" panose="020B0604020202020204" pitchFamily="34" charset="0"/>
              </a:rPr>
              <a:t> DC a hlavním městem </a:t>
            </a:r>
            <a:r>
              <a:rPr lang="cs-CZ" sz="20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Kanady</a:t>
            </a:r>
            <a:r>
              <a:rPr lang="cs-CZ" sz="2000" dirty="0">
                <a:latin typeface="Arial" panose="020B0604020202020204" pitchFamily="34" charset="0"/>
                <a:cs typeface="Arial" panose="020B0604020202020204" pitchFamily="34" charset="0"/>
              </a:rPr>
              <a:t> je </a:t>
            </a:r>
            <a:r>
              <a:rPr lang="cs-CZ" sz="20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Ottawa</a:t>
            </a:r>
            <a:r>
              <a:rPr lang="cs-CZ" sz="2000" dirty="0">
                <a:latin typeface="Arial" panose="020B0604020202020204" pitchFamily="34" charset="0"/>
                <a:cs typeface="Arial" panose="020B0604020202020204" pitchFamily="34" charset="0"/>
              </a:rPr>
              <a:t>. Latinská Amerika zahrnuje všechny státy od </a:t>
            </a:r>
            <a:r>
              <a:rPr lang="cs-CZ" sz="20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Mexika</a:t>
            </a:r>
            <a:r>
              <a:rPr lang="cs-CZ" sz="2000" dirty="0">
                <a:latin typeface="Arial" panose="020B0604020202020204" pitchFamily="34" charset="0"/>
                <a:cs typeface="Arial" panose="020B0604020202020204" pitchFamily="34" charset="0"/>
              </a:rPr>
              <a:t> po </a:t>
            </a:r>
            <a:r>
              <a:rPr lang="cs-CZ" sz="20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Ohňovou zemi</a:t>
            </a:r>
            <a:r>
              <a:rPr lang="cs-CZ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cs-CZ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1331640" y="332656"/>
            <a:ext cx="7498080" cy="1143000"/>
          </a:xfrm>
        </p:spPr>
        <p:txBody>
          <a:bodyPr/>
          <a:lstStyle/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Dělení Ameriky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817303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2" name="Tabulka 1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11321404"/>
              </p:ext>
            </p:extLst>
          </p:nvPr>
        </p:nvGraphicFramePr>
        <p:xfrm>
          <a:off x="5899944" y="476672"/>
          <a:ext cx="504056" cy="2204863"/>
        </p:xfrm>
        <a:graphic>
          <a:graphicData uri="http://schemas.openxmlformats.org/drawingml/2006/table">
            <a:tbl>
              <a:tblPr firstRow="1" bandRow="1">
                <a:tableStyleId>{D7AC3CCA-C797-4891-BE02-D94E43425B78}</a:tableStyleId>
              </a:tblPr>
              <a:tblGrid>
                <a:gridCol w="504056"/>
              </a:tblGrid>
              <a:tr h="404663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Ú</a:t>
                      </a:r>
                      <a:endParaRPr lang="cs-CZ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</a:tr>
              <a:tr h="504056">
                <a:tc>
                  <a:txBody>
                    <a:bodyPr/>
                    <a:lstStyle/>
                    <a:p>
                      <a:endParaRPr lang="cs-CZ" dirty="0">
                        <a:latin typeface="Algerian" pitchFamily="82" charset="0"/>
                      </a:endParaRPr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</a:tr>
              <a:tr h="432048">
                <a:tc>
                  <a:txBody>
                    <a:bodyPr/>
                    <a:lstStyle/>
                    <a:p>
                      <a:endParaRPr lang="cs-CZ" dirty="0">
                        <a:latin typeface="Algerian" pitchFamily="82" charset="0"/>
                      </a:endParaRPr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</a:tr>
              <a:tr h="432048">
                <a:tc>
                  <a:txBody>
                    <a:bodyPr/>
                    <a:lstStyle/>
                    <a:p>
                      <a:endParaRPr lang="cs-CZ" dirty="0">
                        <a:latin typeface="Algerian" pitchFamily="82" charset="0"/>
                      </a:endParaRPr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</a:tr>
              <a:tr h="432048">
                <a:tc>
                  <a:txBody>
                    <a:bodyPr/>
                    <a:lstStyle/>
                    <a:p>
                      <a:endParaRPr lang="cs-CZ" dirty="0">
                        <a:latin typeface="Algerian" pitchFamily="82" charset="0"/>
                      </a:endParaRPr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35" name="Tabulka 3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7454973"/>
              </p:ext>
            </p:extLst>
          </p:nvPr>
        </p:nvGraphicFramePr>
        <p:xfrm>
          <a:off x="5899944" y="3329607"/>
          <a:ext cx="504056" cy="2232248"/>
        </p:xfrm>
        <a:graphic>
          <a:graphicData uri="http://schemas.openxmlformats.org/drawingml/2006/table">
            <a:tbl>
              <a:tblPr firstRow="1" bandRow="1">
                <a:tableStyleId>{D7AC3CCA-C797-4891-BE02-D94E43425B78}</a:tableStyleId>
              </a:tblPr>
              <a:tblGrid>
                <a:gridCol w="504056"/>
              </a:tblGrid>
              <a:tr h="50405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</a:tr>
              <a:tr h="4320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</a:tr>
              <a:tr h="4320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</a:tr>
              <a:tr h="4320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</a:tr>
              <a:tr h="4320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44" name="Tabulka 4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44110787"/>
              </p:ext>
            </p:extLst>
          </p:nvPr>
        </p:nvGraphicFramePr>
        <p:xfrm>
          <a:off x="7412112" y="3833663"/>
          <a:ext cx="576064" cy="432048"/>
        </p:xfrm>
        <a:graphic>
          <a:graphicData uri="http://schemas.openxmlformats.org/drawingml/2006/table">
            <a:tbl>
              <a:tblPr firstRow="1" bandRow="1">
                <a:tableStyleId>{D7AC3CCA-C797-4891-BE02-D94E43425B78}</a:tableStyleId>
              </a:tblPr>
              <a:tblGrid>
                <a:gridCol w="576064"/>
              </a:tblGrid>
              <a:tr h="4320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48" name="Tabulka 4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72609170"/>
              </p:ext>
            </p:extLst>
          </p:nvPr>
        </p:nvGraphicFramePr>
        <p:xfrm>
          <a:off x="4891832" y="4697759"/>
          <a:ext cx="1008112" cy="432048"/>
        </p:xfrm>
        <a:graphic>
          <a:graphicData uri="http://schemas.openxmlformats.org/drawingml/2006/table">
            <a:tbl>
              <a:tblPr firstRow="1" bandRow="1">
                <a:tableStyleId>{D7AC3CCA-C797-4891-BE02-D94E43425B78}</a:tableStyleId>
              </a:tblPr>
              <a:tblGrid>
                <a:gridCol w="504056"/>
                <a:gridCol w="504056"/>
              </a:tblGrid>
              <a:tr h="4320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2" name="Tabulka 5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80640521"/>
              </p:ext>
            </p:extLst>
          </p:nvPr>
        </p:nvGraphicFramePr>
        <p:xfrm>
          <a:off x="4891832" y="5129807"/>
          <a:ext cx="1008112" cy="432048"/>
        </p:xfrm>
        <a:graphic>
          <a:graphicData uri="http://schemas.openxmlformats.org/drawingml/2006/table">
            <a:tbl>
              <a:tblPr firstRow="1" bandRow="1">
                <a:tableStyleId>{D7AC3CCA-C797-4891-BE02-D94E43425B78}</a:tableStyleId>
              </a:tblPr>
              <a:tblGrid>
                <a:gridCol w="504056"/>
                <a:gridCol w="504056"/>
              </a:tblGrid>
              <a:tr h="4320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6" name="Tabulka 5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63609222"/>
              </p:ext>
            </p:extLst>
          </p:nvPr>
        </p:nvGraphicFramePr>
        <p:xfrm>
          <a:off x="3883720" y="1817439"/>
          <a:ext cx="1008112" cy="432048"/>
        </p:xfrm>
        <a:graphic>
          <a:graphicData uri="http://schemas.openxmlformats.org/drawingml/2006/table">
            <a:tbl>
              <a:tblPr firstRow="1" bandRow="1">
                <a:tableStyleId>{D7AC3CCA-C797-4891-BE02-D94E43425B78}</a:tableStyleId>
              </a:tblPr>
              <a:tblGrid>
                <a:gridCol w="504056"/>
                <a:gridCol w="504056"/>
              </a:tblGrid>
              <a:tr h="4320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7" name="Tabulka 5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13450332"/>
              </p:ext>
            </p:extLst>
          </p:nvPr>
        </p:nvGraphicFramePr>
        <p:xfrm>
          <a:off x="4891832" y="1817439"/>
          <a:ext cx="1008112" cy="432048"/>
        </p:xfrm>
        <a:graphic>
          <a:graphicData uri="http://schemas.openxmlformats.org/drawingml/2006/table">
            <a:tbl>
              <a:tblPr firstRow="1" bandRow="1">
                <a:tableStyleId>{D7AC3CCA-C797-4891-BE02-D94E43425B78}</a:tableStyleId>
              </a:tblPr>
              <a:tblGrid>
                <a:gridCol w="504056"/>
                <a:gridCol w="504056"/>
              </a:tblGrid>
              <a:tr h="4320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8" name="Tabulka 5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3871223"/>
              </p:ext>
            </p:extLst>
          </p:nvPr>
        </p:nvGraphicFramePr>
        <p:xfrm>
          <a:off x="3883720" y="2249487"/>
          <a:ext cx="1008112" cy="432048"/>
        </p:xfrm>
        <a:graphic>
          <a:graphicData uri="http://schemas.openxmlformats.org/drawingml/2006/table">
            <a:tbl>
              <a:tblPr firstRow="1" bandRow="1">
                <a:tableStyleId>{D7AC3CCA-C797-4891-BE02-D94E43425B78}</a:tableStyleId>
              </a:tblPr>
              <a:tblGrid>
                <a:gridCol w="504056"/>
                <a:gridCol w="504056"/>
              </a:tblGrid>
              <a:tr h="4320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9" name="Tabulka 5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51989542"/>
              </p:ext>
            </p:extLst>
          </p:nvPr>
        </p:nvGraphicFramePr>
        <p:xfrm>
          <a:off x="4891832" y="2249487"/>
          <a:ext cx="1008112" cy="432048"/>
        </p:xfrm>
        <a:graphic>
          <a:graphicData uri="http://schemas.openxmlformats.org/drawingml/2006/table">
            <a:tbl>
              <a:tblPr firstRow="1" bandRow="1">
                <a:tableStyleId>{D7AC3CCA-C797-4891-BE02-D94E43425B78}</a:tableStyleId>
              </a:tblPr>
              <a:tblGrid>
                <a:gridCol w="504056"/>
                <a:gridCol w="504056"/>
              </a:tblGrid>
              <a:tr h="4320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62" name="Tabulka 6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83181356"/>
              </p:ext>
            </p:extLst>
          </p:nvPr>
        </p:nvGraphicFramePr>
        <p:xfrm>
          <a:off x="6404000" y="3329607"/>
          <a:ext cx="504056" cy="504056"/>
        </p:xfrm>
        <a:graphic>
          <a:graphicData uri="http://schemas.openxmlformats.org/drawingml/2006/table">
            <a:tbl>
              <a:tblPr firstRow="1" bandRow="1">
                <a:tableStyleId>{D7AC3CCA-C797-4891-BE02-D94E43425B78}</a:tableStyleId>
              </a:tblPr>
              <a:tblGrid>
                <a:gridCol w="504056"/>
              </a:tblGrid>
              <a:tr h="50405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63" name="Tabulka 6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73079152"/>
              </p:ext>
            </p:extLst>
          </p:nvPr>
        </p:nvGraphicFramePr>
        <p:xfrm>
          <a:off x="5395888" y="3329607"/>
          <a:ext cx="504055" cy="504056"/>
        </p:xfrm>
        <a:graphic>
          <a:graphicData uri="http://schemas.openxmlformats.org/drawingml/2006/table">
            <a:tbl>
              <a:tblPr firstRow="1" bandRow="1">
                <a:tableStyleId>{D7AC3CCA-C797-4891-BE02-D94E43425B78}</a:tableStyleId>
              </a:tblPr>
              <a:tblGrid>
                <a:gridCol w="504055"/>
              </a:tblGrid>
              <a:tr h="50405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64" name="Tabulka 6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2845188"/>
              </p:ext>
            </p:extLst>
          </p:nvPr>
        </p:nvGraphicFramePr>
        <p:xfrm>
          <a:off x="6404000" y="881335"/>
          <a:ext cx="504056" cy="504056"/>
        </p:xfrm>
        <a:graphic>
          <a:graphicData uri="http://schemas.openxmlformats.org/drawingml/2006/table">
            <a:tbl>
              <a:tblPr firstRow="1" bandRow="1">
                <a:tableStyleId>{D7AC3CCA-C797-4891-BE02-D94E43425B78}</a:tableStyleId>
              </a:tblPr>
              <a:tblGrid>
                <a:gridCol w="504056"/>
              </a:tblGrid>
              <a:tr h="50405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65" name="Tabulka 6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90455919"/>
              </p:ext>
            </p:extLst>
          </p:nvPr>
        </p:nvGraphicFramePr>
        <p:xfrm>
          <a:off x="6404000" y="1385391"/>
          <a:ext cx="1008112" cy="432048"/>
        </p:xfrm>
        <a:graphic>
          <a:graphicData uri="http://schemas.openxmlformats.org/drawingml/2006/table">
            <a:tbl>
              <a:tblPr firstRow="1" bandRow="1">
                <a:tableStyleId>{D7AC3CCA-C797-4891-BE02-D94E43425B78}</a:tableStyleId>
              </a:tblPr>
              <a:tblGrid>
                <a:gridCol w="504056"/>
                <a:gridCol w="504056"/>
              </a:tblGrid>
              <a:tr h="4320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66" name="Tabulka 6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21053664"/>
              </p:ext>
            </p:extLst>
          </p:nvPr>
        </p:nvGraphicFramePr>
        <p:xfrm>
          <a:off x="7412112" y="1385391"/>
          <a:ext cx="1008112" cy="432048"/>
        </p:xfrm>
        <a:graphic>
          <a:graphicData uri="http://schemas.openxmlformats.org/drawingml/2006/table">
            <a:tbl>
              <a:tblPr firstRow="1" bandRow="1">
                <a:tableStyleId>{D7AC3CCA-C797-4891-BE02-D94E43425B78}</a:tableStyleId>
              </a:tblPr>
              <a:tblGrid>
                <a:gridCol w="504056"/>
                <a:gridCol w="504056"/>
              </a:tblGrid>
              <a:tr h="4320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70" name="Tabulka 6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4023618"/>
              </p:ext>
            </p:extLst>
          </p:nvPr>
        </p:nvGraphicFramePr>
        <p:xfrm>
          <a:off x="5899944" y="3329607"/>
          <a:ext cx="504056" cy="2232248"/>
        </p:xfrm>
        <a:graphic>
          <a:graphicData uri="http://schemas.openxmlformats.org/drawingml/2006/table">
            <a:tbl>
              <a:tblPr firstRow="1" bandRow="1">
                <a:tableStyleId>{D7AC3CCA-C797-4891-BE02-D94E43425B78}</a:tableStyleId>
              </a:tblPr>
              <a:tblGrid>
                <a:gridCol w="504056"/>
              </a:tblGrid>
              <a:tr h="504056">
                <a:tc>
                  <a:txBody>
                    <a:bodyPr/>
                    <a:lstStyle/>
                    <a:p>
                      <a:endParaRPr lang="cs-CZ" dirty="0">
                        <a:latin typeface="Algerian" pitchFamily="82" charset="0"/>
                      </a:endParaRPr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</a:tr>
              <a:tr h="432048">
                <a:tc>
                  <a:txBody>
                    <a:bodyPr/>
                    <a:lstStyle/>
                    <a:p>
                      <a:endParaRPr lang="cs-CZ" dirty="0">
                        <a:latin typeface="Algerian" pitchFamily="82" charset="0"/>
                      </a:endParaRPr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</a:tr>
              <a:tr h="432048">
                <a:tc>
                  <a:txBody>
                    <a:bodyPr/>
                    <a:lstStyle/>
                    <a:p>
                      <a:endParaRPr lang="cs-CZ" dirty="0">
                        <a:latin typeface="Algerian" pitchFamily="82" charset="0"/>
                      </a:endParaRPr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</a:tr>
              <a:tr h="432048">
                <a:tc>
                  <a:txBody>
                    <a:bodyPr/>
                    <a:lstStyle/>
                    <a:p>
                      <a:endParaRPr lang="cs-CZ" dirty="0">
                        <a:latin typeface="Algerian" pitchFamily="82" charset="0"/>
                      </a:endParaRPr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</a:tr>
              <a:tr h="432048">
                <a:tc>
                  <a:txBody>
                    <a:bodyPr/>
                    <a:lstStyle/>
                    <a:p>
                      <a:endParaRPr lang="cs-CZ" dirty="0">
                        <a:latin typeface="Algerian" pitchFamily="82" charset="0"/>
                      </a:endParaRPr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71" name="Tabulka 7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85479816"/>
              </p:ext>
            </p:extLst>
          </p:nvPr>
        </p:nvGraphicFramePr>
        <p:xfrm>
          <a:off x="4891832" y="3833663"/>
          <a:ext cx="1008112" cy="432048"/>
        </p:xfrm>
        <a:graphic>
          <a:graphicData uri="http://schemas.openxmlformats.org/drawingml/2006/table">
            <a:tbl>
              <a:tblPr firstRow="1" bandRow="1">
                <a:tableStyleId>{D7AC3CCA-C797-4891-BE02-D94E43425B78}</a:tableStyleId>
              </a:tblPr>
              <a:tblGrid>
                <a:gridCol w="504056"/>
                <a:gridCol w="504056"/>
              </a:tblGrid>
              <a:tr h="4320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72" name="Tabulka 7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09508588"/>
              </p:ext>
            </p:extLst>
          </p:nvPr>
        </p:nvGraphicFramePr>
        <p:xfrm>
          <a:off x="3883720" y="3833663"/>
          <a:ext cx="1008112" cy="432048"/>
        </p:xfrm>
        <a:graphic>
          <a:graphicData uri="http://schemas.openxmlformats.org/drawingml/2006/table">
            <a:tbl>
              <a:tblPr firstRow="1" bandRow="1">
                <a:tableStyleId>{D7AC3CCA-C797-4891-BE02-D94E43425B78}</a:tableStyleId>
              </a:tblPr>
              <a:tblGrid>
                <a:gridCol w="504056"/>
                <a:gridCol w="504056"/>
              </a:tblGrid>
              <a:tr h="4320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73" name="Tabulka 7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8978461"/>
              </p:ext>
            </p:extLst>
          </p:nvPr>
        </p:nvGraphicFramePr>
        <p:xfrm>
          <a:off x="6404000" y="3833663"/>
          <a:ext cx="1008112" cy="432048"/>
        </p:xfrm>
        <a:graphic>
          <a:graphicData uri="http://schemas.openxmlformats.org/drawingml/2006/table">
            <a:tbl>
              <a:tblPr firstRow="1" bandRow="1">
                <a:tableStyleId>{D7AC3CCA-C797-4891-BE02-D94E43425B78}</a:tableStyleId>
              </a:tblPr>
              <a:tblGrid>
                <a:gridCol w="504056"/>
                <a:gridCol w="504056"/>
              </a:tblGrid>
              <a:tr h="4320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75" name="Tabulka 7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42500365"/>
              </p:ext>
            </p:extLst>
          </p:nvPr>
        </p:nvGraphicFramePr>
        <p:xfrm>
          <a:off x="6404000" y="4265711"/>
          <a:ext cx="1008112" cy="432048"/>
        </p:xfrm>
        <a:graphic>
          <a:graphicData uri="http://schemas.openxmlformats.org/drawingml/2006/table">
            <a:tbl>
              <a:tblPr firstRow="1" bandRow="1">
                <a:tableStyleId>{D7AC3CCA-C797-4891-BE02-D94E43425B78}</a:tableStyleId>
              </a:tblPr>
              <a:tblGrid>
                <a:gridCol w="504056"/>
                <a:gridCol w="504056"/>
              </a:tblGrid>
              <a:tr h="4320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76" name="Tabulka 7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19645095"/>
              </p:ext>
            </p:extLst>
          </p:nvPr>
        </p:nvGraphicFramePr>
        <p:xfrm>
          <a:off x="7412112" y="4265711"/>
          <a:ext cx="1152128" cy="432048"/>
        </p:xfrm>
        <a:graphic>
          <a:graphicData uri="http://schemas.openxmlformats.org/drawingml/2006/table">
            <a:tbl>
              <a:tblPr firstRow="1" bandRow="1">
                <a:tableStyleId>{D7AC3CCA-C797-4891-BE02-D94E43425B78}</a:tableStyleId>
              </a:tblPr>
              <a:tblGrid>
                <a:gridCol w="576064"/>
                <a:gridCol w="576064"/>
              </a:tblGrid>
              <a:tr h="4320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77" name="Tabulka 7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13229791"/>
              </p:ext>
            </p:extLst>
          </p:nvPr>
        </p:nvGraphicFramePr>
        <p:xfrm>
          <a:off x="8564240" y="4265711"/>
          <a:ext cx="576064" cy="432048"/>
        </p:xfrm>
        <a:graphic>
          <a:graphicData uri="http://schemas.openxmlformats.org/drawingml/2006/table">
            <a:tbl>
              <a:tblPr firstRow="1" bandRow="1">
                <a:tableStyleId>{D7AC3CCA-C797-4891-BE02-D94E43425B78}</a:tableStyleId>
              </a:tblPr>
              <a:tblGrid>
                <a:gridCol w="576064"/>
              </a:tblGrid>
              <a:tr h="4320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79" name="Tabulka 7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63412994"/>
              </p:ext>
            </p:extLst>
          </p:nvPr>
        </p:nvGraphicFramePr>
        <p:xfrm>
          <a:off x="6404000" y="4697759"/>
          <a:ext cx="1008112" cy="432048"/>
        </p:xfrm>
        <a:graphic>
          <a:graphicData uri="http://schemas.openxmlformats.org/drawingml/2006/table">
            <a:tbl>
              <a:tblPr firstRow="1" bandRow="1">
                <a:tableStyleId>{D7AC3CCA-C797-4891-BE02-D94E43425B78}</a:tableStyleId>
              </a:tblPr>
              <a:tblGrid>
                <a:gridCol w="504056"/>
                <a:gridCol w="504056"/>
              </a:tblGrid>
              <a:tr h="4320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80" name="Tabulka 7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70949987"/>
              </p:ext>
            </p:extLst>
          </p:nvPr>
        </p:nvGraphicFramePr>
        <p:xfrm>
          <a:off x="7412112" y="4697759"/>
          <a:ext cx="1152128" cy="432048"/>
        </p:xfrm>
        <a:graphic>
          <a:graphicData uri="http://schemas.openxmlformats.org/drawingml/2006/table">
            <a:tbl>
              <a:tblPr firstRow="1" bandRow="1">
                <a:tableStyleId>{D7AC3CCA-C797-4891-BE02-D94E43425B78}</a:tableStyleId>
              </a:tblPr>
              <a:tblGrid>
                <a:gridCol w="576064"/>
                <a:gridCol w="576064"/>
              </a:tblGrid>
              <a:tr h="4320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81" name="Tabulka 8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04015163"/>
              </p:ext>
            </p:extLst>
          </p:nvPr>
        </p:nvGraphicFramePr>
        <p:xfrm>
          <a:off x="8564240" y="4697759"/>
          <a:ext cx="576064" cy="432048"/>
        </p:xfrm>
        <a:graphic>
          <a:graphicData uri="http://schemas.openxmlformats.org/drawingml/2006/table">
            <a:tbl>
              <a:tblPr firstRow="1" bandRow="1">
                <a:tableStyleId>{D7AC3CCA-C797-4891-BE02-D94E43425B78}</a:tableStyleId>
              </a:tblPr>
              <a:tblGrid>
                <a:gridCol w="576064"/>
              </a:tblGrid>
              <a:tr h="4320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83" name="Tabulka 8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49660123"/>
              </p:ext>
            </p:extLst>
          </p:nvPr>
        </p:nvGraphicFramePr>
        <p:xfrm>
          <a:off x="7412112" y="5129807"/>
          <a:ext cx="1152128" cy="432048"/>
        </p:xfrm>
        <a:graphic>
          <a:graphicData uri="http://schemas.openxmlformats.org/drawingml/2006/table">
            <a:tbl>
              <a:tblPr firstRow="1" bandRow="1">
                <a:tableStyleId>{D7AC3CCA-C797-4891-BE02-D94E43425B78}</a:tableStyleId>
              </a:tblPr>
              <a:tblGrid>
                <a:gridCol w="576064"/>
                <a:gridCol w="576064"/>
              </a:tblGrid>
              <a:tr h="4320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84" name="Tabulka 8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11021996"/>
              </p:ext>
            </p:extLst>
          </p:nvPr>
        </p:nvGraphicFramePr>
        <p:xfrm>
          <a:off x="6404000" y="5129807"/>
          <a:ext cx="1008112" cy="432048"/>
        </p:xfrm>
        <a:graphic>
          <a:graphicData uri="http://schemas.openxmlformats.org/drawingml/2006/table">
            <a:tbl>
              <a:tblPr firstRow="1" bandRow="1">
                <a:tableStyleId>{D7AC3CCA-C797-4891-BE02-D94E43425B78}</a:tableStyleId>
              </a:tblPr>
              <a:tblGrid>
                <a:gridCol w="504056"/>
                <a:gridCol w="504056"/>
              </a:tblGrid>
              <a:tr h="4320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90" name="Tabulka 8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67454330"/>
              </p:ext>
            </p:extLst>
          </p:nvPr>
        </p:nvGraphicFramePr>
        <p:xfrm>
          <a:off x="8420224" y="1385391"/>
          <a:ext cx="504056" cy="432048"/>
        </p:xfrm>
        <a:graphic>
          <a:graphicData uri="http://schemas.openxmlformats.org/drawingml/2006/table">
            <a:tbl>
              <a:tblPr firstRow="1" bandRow="1">
                <a:tableStyleId>{D7AC3CCA-C797-4891-BE02-D94E43425B78}</a:tableStyleId>
              </a:tblPr>
              <a:tblGrid>
                <a:gridCol w="504056"/>
              </a:tblGrid>
              <a:tr h="4320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91" name="Tabulka 9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62488133"/>
              </p:ext>
            </p:extLst>
          </p:nvPr>
        </p:nvGraphicFramePr>
        <p:xfrm>
          <a:off x="4891832" y="881335"/>
          <a:ext cx="1008112" cy="504056"/>
        </p:xfrm>
        <a:graphic>
          <a:graphicData uri="http://schemas.openxmlformats.org/drawingml/2006/table">
            <a:tbl>
              <a:tblPr firstRow="1" bandRow="1">
                <a:tableStyleId>{D7AC3CCA-C797-4891-BE02-D94E43425B78}</a:tableStyleId>
              </a:tblPr>
              <a:tblGrid>
                <a:gridCol w="504056"/>
                <a:gridCol w="504056"/>
              </a:tblGrid>
              <a:tr h="50405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93" name="Tabulka 9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46482438"/>
              </p:ext>
            </p:extLst>
          </p:nvPr>
        </p:nvGraphicFramePr>
        <p:xfrm>
          <a:off x="6404000" y="1817439"/>
          <a:ext cx="1008112" cy="432048"/>
        </p:xfrm>
        <a:graphic>
          <a:graphicData uri="http://schemas.openxmlformats.org/drawingml/2006/table">
            <a:tbl>
              <a:tblPr firstRow="1" bandRow="1">
                <a:tableStyleId>{D7AC3CCA-C797-4891-BE02-D94E43425B78}</a:tableStyleId>
              </a:tblPr>
              <a:tblGrid>
                <a:gridCol w="504056"/>
                <a:gridCol w="504056"/>
              </a:tblGrid>
              <a:tr h="4320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94" name="Tabulka 9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86642894"/>
              </p:ext>
            </p:extLst>
          </p:nvPr>
        </p:nvGraphicFramePr>
        <p:xfrm>
          <a:off x="7412112" y="1817439"/>
          <a:ext cx="1008112" cy="432048"/>
        </p:xfrm>
        <a:graphic>
          <a:graphicData uri="http://schemas.openxmlformats.org/drawingml/2006/table">
            <a:tbl>
              <a:tblPr firstRow="1" bandRow="1">
                <a:tableStyleId>{D7AC3CCA-C797-4891-BE02-D94E43425B78}</a:tableStyleId>
              </a:tblPr>
              <a:tblGrid>
                <a:gridCol w="504056"/>
                <a:gridCol w="504056"/>
              </a:tblGrid>
              <a:tr h="4320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95" name="Tabulka 9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41390091"/>
              </p:ext>
            </p:extLst>
          </p:nvPr>
        </p:nvGraphicFramePr>
        <p:xfrm>
          <a:off x="3379664" y="1817439"/>
          <a:ext cx="504056" cy="432048"/>
        </p:xfrm>
        <a:graphic>
          <a:graphicData uri="http://schemas.openxmlformats.org/drawingml/2006/table">
            <a:tbl>
              <a:tblPr firstRow="1" bandRow="1">
                <a:tableStyleId>{D7AC3CCA-C797-4891-BE02-D94E43425B78}</a:tableStyleId>
              </a:tblPr>
              <a:tblGrid>
                <a:gridCol w="504056"/>
              </a:tblGrid>
              <a:tr h="4320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96" name="Tabulka 9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65027759"/>
              </p:ext>
            </p:extLst>
          </p:nvPr>
        </p:nvGraphicFramePr>
        <p:xfrm>
          <a:off x="5395888" y="4265711"/>
          <a:ext cx="504056" cy="432048"/>
        </p:xfrm>
        <a:graphic>
          <a:graphicData uri="http://schemas.openxmlformats.org/drawingml/2006/table">
            <a:tbl>
              <a:tblPr firstRow="1" bandRow="1">
                <a:tableStyleId>{D7AC3CCA-C797-4891-BE02-D94E43425B78}</a:tableStyleId>
              </a:tblPr>
              <a:tblGrid>
                <a:gridCol w="504056"/>
              </a:tblGrid>
              <a:tr h="4320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97" name="Tabulka 9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70369522"/>
              </p:ext>
            </p:extLst>
          </p:nvPr>
        </p:nvGraphicFramePr>
        <p:xfrm>
          <a:off x="4387776" y="5129807"/>
          <a:ext cx="504056" cy="432048"/>
        </p:xfrm>
        <a:graphic>
          <a:graphicData uri="http://schemas.openxmlformats.org/drawingml/2006/table">
            <a:tbl>
              <a:tblPr firstRow="1" bandRow="1">
                <a:tableStyleId>{D7AC3CCA-C797-4891-BE02-D94E43425B78}</a:tableStyleId>
              </a:tblPr>
              <a:tblGrid>
                <a:gridCol w="504056"/>
              </a:tblGrid>
              <a:tr h="4320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98" name="TextovéPole 97"/>
          <p:cNvSpPr txBox="1"/>
          <p:nvPr/>
        </p:nvSpPr>
        <p:spPr>
          <a:xfrm>
            <a:off x="29568" y="868070"/>
            <a:ext cx="40319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47CFE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Jaké pohoří se táhne Jižní Amerikou?</a:t>
            </a:r>
            <a:endParaRPr lang="cs-CZ" dirty="0">
              <a:solidFill>
                <a:srgbClr val="47CFE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9" name="TextovéPole 98"/>
          <p:cNvSpPr txBox="1"/>
          <p:nvPr/>
        </p:nvSpPr>
        <p:spPr>
          <a:xfrm>
            <a:off x="29568" y="1302604"/>
            <a:ext cx="32624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28C7D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Jaké je hlavní město Kanady?</a:t>
            </a:r>
            <a:endParaRPr lang="cs-CZ" dirty="0">
              <a:solidFill>
                <a:srgbClr val="28C7DC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1" name="TextovéPole 100"/>
          <p:cNvSpPr txBox="1"/>
          <p:nvPr/>
        </p:nvSpPr>
        <p:spPr>
          <a:xfrm>
            <a:off x="29568" y="1725553"/>
            <a:ext cx="339805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21B9C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Jaké pohoří se táhne Severní Amerikou?</a:t>
            </a:r>
          </a:p>
        </p:txBody>
      </p:sp>
      <p:sp>
        <p:nvSpPr>
          <p:cNvPr id="102" name="TextovéPole 101"/>
          <p:cNvSpPr txBox="1"/>
          <p:nvPr/>
        </p:nvSpPr>
        <p:spPr>
          <a:xfrm>
            <a:off x="2208" y="2371884"/>
            <a:ext cx="24759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1FAFC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Jedna z částí Ameriky.</a:t>
            </a:r>
            <a:endParaRPr lang="cs-CZ" dirty="0">
              <a:solidFill>
                <a:srgbClr val="1FAFC3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3" name="TextovéPole 102"/>
          <p:cNvSpPr txBox="1"/>
          <p:nvPr/>
        </p:nvSpPr>
        <p:spPr>
          <a:xfrm>
            <a:off x="29568" y="3284984"/>
            <a:ext cx="51348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198C9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 patří kromě Kanady do Anglosaské Ameriky?</a:t>
            </a:r>
            <a:endParaRPr lang="cs-CZ" dirty="0">
              <a:solidFill>
                <a:srgbClr val="198C9B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4" name="TextovéPole 103"/>
          <p:cNvSpPr txBox="1"/>
          <p:nvPr/>
        </p:nvSpPr>
        <p:spPr>
          <a:xfrm>
            <a:off x="29568" y="3670310"/>
            <a:ext cx="390334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177D8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Jaká šíje odděluje Střední od Jižní Ameriky?</a:t>
            </a:r>
            <a:endParaRPr lang="cs-CZ" dirty="0">
              <a:solidFill>
                <a:srgbClr val="177D8B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5" name="TextovéPole 104"/>
          <p:cNvSpPr txBox="1"/>
          <p:nvPr/>
        </p:nvSpPr>
        <p:spPr>
          <a:xfrm>
            <a:off x="-148" y="4321850"/>
            <a:ext cx="4634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2377A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Jaký průliv odděluje Ameriku od Antarktidy?</a:t>
            </a:r>
            <a:endParaRPr lang="cs-CZ" dirty="0">
              <a:solidFill>
                <a:srgbClr val="2377A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6" name="TextovéPole 105"/>
          <p:cNvSpPr txBox="1"/>
          <p:nvPr/>
        </p:nvSpPr>
        <p:spPr>
          <a:xfrm>
            <a:off x="-148" y="4719717"/>
            <a:ext cx="49937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15456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Ameriku rozdělujeme také na Anglosaskou a..?</a:t>
            </a:r>
            <a:endParaRPr lang="cs-CZ" dirty="0">
              <a:solidFill>
                <a:srgbClr val="15456D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7" name="TextovéPole 106"/>
          <p:cNvSpPr txBox="1"/>
          <p:nvPr/>
        </p:nvSpPr>
        <p:spPr>
          <a:xfrm>
            <a:off x="-148" y="5188550"/>
            <a:ext cx="40576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Jaký průliv odděluje Ameriku od Asie?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5" name="Obdélník 44"/>
          <p:cNvSpPr/>
          <p:nvPr/>
        </p:nvSpPr>
        <p:spPr>
          <a:xfrm>
            <a:off x="1158393" y="148570"/>
            <a:ext cx="5049203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u="sng" dirty="0" smtClean="0">
                <a:latin typeface="Arial" pitchFamily="34" charset="0"/>
                <a:cs typeface="Arial" pitchFamily="34" charset="0"/>
              </a:rPr>
              <a:t>Odpověz na otázky a doplň do křížovky:</a:t>
            </a:r>
          </a:p>
        </p:txBody>
      </p:sp>
    </p:spTree>
    <p:extLst>
      <p:ext uri="{BB962C8B-B14F-4D97-AF65-F5344CB8AC3E}">
        <p14:creationId xmlns:p14="http://schemas.microsoft.com/office/powerpoint/2010/main" val="14578778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33135007"/>
              </p:ext>
            </p:extLst>
          </p:nvPr>
        </p:nvGraphicFramePr>
        <p:xfrm>
          <a:off x="4139952" y="648073"/>
          <a:ext cx="504056" cy="2204863"/>
        </p:xfrm>
        <a:graphic>
          <a:graphicData uri="http://schemas.openxmlformats.org/drawingml/2006/table">
            <a:tbl>
              <a:tblPr firstRow="1" bandRow="1">
                <a:tableStyleId>{D7AC3CCA-C797-4891-BE02-D94E43425B78}</a:tableStyleId>
              </a:tblPr>
              <a:tblGrid>
                <a:gridCol w="504056"/>
              </a:tblGrid>
              <a:tr h="404663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Ú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</a:tr>
              <a:tr h="504056">
                <a:tc>
                  <a:txBody>
                    <a:bodyPr/>
                    <a:lstStyle/>
                    <a:p>
                      <a:r>
                        <a:rPr lang="cs-CZ" b="1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</a:t>
                      </a:r>
                      <a:endParaRPr lang="cs-CZ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</a:tr>
              <a:tr h="432048">
                <a:tc>
                  <a:txBody>
                    <a:bodyPr/>
                    <a:lstStyle/>
                    <a:p>
                      <a:r>
                        <a:rPr lang="cs-CZ" b="1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</a:t>
                      </a:r>
                      <a:endParaRPr lang="cs-CZ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</a:tr>
              <a:tr h="432048">
                <a:tc>
                  <a:txBody>
                    <a:bodyPr/>
                    <a:lstStyle/>
                    <a:p>
                      <a:r>
                        <a:rPr lang="cs-CZ" b="1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</a:t>
                      </a:r>
                      <a:endParaRPr lang="cs-CZ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</a:tr>
              <a:tr h="432048">
                <a:tc>
                  <a:txBody>
                    <a:bodyPr/>
                    <a:lstStyle/>
                    <a:p>
                      <a:r>
                        <a:rPr lang="cs-CZ" b="1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Í</a:t>
                      </a:r>
                      <a:endParaRPr lang="cs-CZ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70240461"/>
              </p:ext>
            </p:extLst>
          </p:nvPr>
        </p:nvGraphicFramePr>
        <p:xfrm>
          <a:off x="4139952" y="3501008"/>
          <a:ext cx="504056" cy="2232248"/>
        </p:xfrm>
        <a:graphic>
          <a:graphicData uri="http://schemas.openxmlformats.org/drawingml/2006/table">
            <a:tbl>
              <a:tblPr firstRow="1" bandRow="1">
                <a:tableStyleId>{D7AC3CCA-C797-4891-BE02-D94E43425B78}</a:tableStyleId>
              </a:tblPr>
              <a:tblGrid>
                <a:gridCol w="504056"/>
              </a:tblGrid>
              <a:tr h="50405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</a:tr>
              <a:tr h="4320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</a:tr>
              <a:tr h="4320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</a:tr>
              <a:tr h="4320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</a:tr>
              <a:tr h="4320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12871785"/>
              </p:ext>
            </p:extLst>
          </p:nvPr>
        </p:nvGraphicFramePr>
        <p:xfrm>
          <a:off x="5652120" y="4005064"/>
          <a:ext cx="576064" cy="432048"/>
        </p:xfrm>
        <a:graphic>
          <a:graphicData uri="http://schemas.openxmlformats.org/drawingml/2006/table">
            <a:tbl>
              <a:tblPr firstRow="1" bandRow="1">
                <a:tableStyleId>{D7AC3CCA-C797-4891-BE02-D94E43425B78}</a:tableStyleId>
              </a:tblPr>
              <a:tblGrid>
                <a:gridCol w="576064"/>
              </a:tblGrid>
              <a:tr h="432048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Á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8089379"/>
              </p:ext>
            </p:extLst>
          </p:nvPr>
        </p:nvGraphicFramePr>
        <p:xfrm>
          <a:off x="3131840" y="4869160"/>
          <a:ext cx="1008112" cy="432048"/>
        </p:xfrm>
        <a:graphic>
          <a:graphicData uri="http://schemas.openxmlformats.org/drawingml/2006/table">
            <a:tbl>
              <a:tblPr firstRow="1" bandRow="1">
                <a:tableStyleId>{D7AC3CCA-C797-4891-BE02-D94E43425B78}</a:tableStyleId>
              </a:tblPr>
              <a:tblGrid>
                <a:gridCol w="504056"/>
                <a:gridCol w="504056"/>
              </a:tblGrid>
              <a:tr h="432048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5880308"/>
              </p:ext>
            </p:extLst>
          </p:nvPr>
        </p:nvGraphicFramePr>
        <p:xfrm>
          <a:off x="3131840" y="5301208"/>
          <a:ext cx="1008112" cy="432048"/>
        </p:xfrm>
        <a:graphic>
          <a:graphicData uri="http://schemas.openxmlformats.org/drawingml/2006/table">
            <a:tbl>
              <a:tblPr firstRow="1" bandRow="1">
                <a:tableStyleId>{D7AC3CCA-C797-4891-BE02-D94E43425B78}</a:tableStyleId>
              </a:tblPr>
              <a:tblGrid>
                <a:gridCol w="504056"/>
                <a:gridCol w="504056"/>
              </a:tblGrid>
              <a:tr h="432048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53130628"/>
              </p:ext>
            </p:extLst>
          </p:nvPr>
        </p:nvGraphicFramePr>
        <p:xfrm>
          <a:off x="2123728" y="1988840"/>
          <a:ext cx="1008112" cy="432048"/>
        </p:xfrm>
        <a:graphic>
          <a:graphicData uri="http://schemas.openxmlformats.org/drawingml/2006/table">
            <a:tbl>
              <a:tblPr firstRow="1" bandRow="1">
                <a:tableStyleId>{D7AC3CCA-C797-4891-BE02-D94E43425B78}</a:tableStyleId>
              </a:tblPr>
              <a:tblGrid>
                <a:gridCol w="504056"/>
                <a:gridCol w="504056"/>
              </a:tblGrid>
              <a:tr h="432048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6427392"/>
              </p:ext>
            </p:extLst>
          </p:nvPr>
        </p:nvGraphicFramePr>
        <p:xfrm>
          <a:off x="3131840" y="1988840"/>
          <a:ext cx="1008112" cy="432048"/>
        </p:xfrm>
        <a:graphic>
          <a:graphicData uri="http://schemas.openxmlformats.org/drawingml/2006/table">
            <a:tbl>
              <a:tblPr firstRow="1" bandRow="1">
                <a:tableStyleId>{D7AC3CCA-C797-4891-BE02-D94E43425B78}</a:tableStyleId>
              </a:tblPr>
              <a:tblGrid>
                <a:gridCol w="504056"/>
                <a:gridCol w="504056"/>
              </a:tblGrid>
              <a:tr h="432048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66175174"/>
              </p:ext>
            </p:extLst>
          </p:nvPr>
        </p:nvGraphicFramePr>
        <p:xfrm>
          <a:off x="2123728" y="2420888"/>
          <a:ext cx="1008112" cy="432048"/>
        </p:xfrm>
        <a:graphic>
          <a:graphicData uri="http://schemas.openxmlformats.org/drawingml/2006/table">
            <a:tbl>
              <a:tblPr firstRow="1" bandRow="1">
                <a:tableStyleId>{D7AC3CCA-C797-4891-BE02-D94E43425B78}</a:tableStyleId>
              </a:tblPr>
              <a:tblGrid>
                <a:gridCol w="504056"/>
                <a:gridCol w="504056"/>
              </a:tblGrid>
              <a:tr h="432048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J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151818"/>
              </p:ext>
            </p:extLst>
          </p:nvPr>
        </p:nvGraphicFramePr>
        <p:xfrm>
          <a:off x="3131840" y="2420888"/>
          <a:ext cx="1008112" cy="432048"/>
        </p:xfrm>
        <a:graphic>
          <a:graphicData uri="http://schemas.openxmlformats.org/drawingml/2006/table">
            <a:tbl>
              <a:tblPr firstRow="1" bandRow="1">
                <a:tableStyleId>{D7AC3CCA-C797-4891-BE02-D94E43425B78}</a:tableStyleId>
              </a:tblPr>
              <a:tblGrid>
                <a:gridCol w="504056"/>
                <a:gridCol w="504056"/>
              </a:tblGrid>
              <a:tr h="432048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Ž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1" name="Tabulka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38187908"/>
              </p:ext>
            </p:extLst>
          </p:nvPr>
        </p:nvGraphicFramePr>
        <p:xfrm>
          <a:off x="4644008" y="3501008"/>
          <a:ext cx="504056" cy="504056"/>
        </p:xfrm>
        <a:graphic>
          <a:graphicData uri="http://schemas.openxmlformats.org/drawingml/2006/table">
            <a:tbl>
              <a:tblPr firstRow="1" bandRow="1">
                <a:tableStyleId>{D7AC3CCA-C797-4891-BE02-D94E43425B78}</a:tableStyleId>
              </a:tblPr>
              <a:tblGrid>
                <a:gridCol w="504056"/>
              </a:tblGrid>
              <a:tr h="50405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2" name="Tabulka 1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56412620"/>
              </p:ext>
            </p:extLst>
          </p:nvPr>
        </p:nvGraphicFramePr>
        <p:xfrm>
          <a:off x="3635896" y="3501008"/>
          <a:ext cx="504055" cy="504056"/>
        </p:xfrm>
        <a:graphic>
          <a:graphicData uri="http://schemas.openxmlformats.org/drawingml/2006/table">
            <a:tbl>
              <a:tblPr firstRow="1" bandRow="1">
                <a:tableStyleId>{D7AC3CCA-C797-4891-BE02-D94E43425B78}</a:tableStyleId>
              </a:tblPr>
              <a:tblGrid>
                <a:gridCol w="504055"/>
              </a:tblGrid>
              <a:tr h="50405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3" name="Tabulka 1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2956922"/>
              </p:ext>
            </p:extLst>
          </p:nvPr>
        </p:nvGraphicFramePr>
        <p:xfrm>
          <a:off x="4644008" y="1052736"/>
          <a:ext cx="504056" cy="504056"/>
        </p:xfrm>
        <a:graphic>
          <a:graphicData uri="http://schemas.openxmlformats.org/drawingml/2006/table">
            <a:tbl>
              <a:tblPr firstRow="1" bandRow="1">
                <a:tableStyleId>{D7AC3CCA-C797-4891-BE02-D94E43425B78}</a:tableStyleId>
              </a:tblPr>
              <a:tblGrid>
                <a:gridCol w="504056"/>
              </a:tblGrid>
              <a:tr h="50405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4" name="Tabulka 1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38352287"/>
              </p:ext>
            </p:extLst>
          </p:nvPr>
        </p:nvGraphicFramePr>
        <p:xfrm>
          <a:off x="4644008" y="1556792"/>
          <a:ext cx="1008112" cy="432048"/>
        </p:xfrm>
        <a:graphic>
          <a:graphicData uri="http://schemas.openxmlformats.org/drawingml/2006/table">
            <a:tbl>
              <a:tblPr firstRow="1" bandRow="1">
                <a:tableStyleId>{D7AC3CCA-C797-4891-BE02-D94E43425B78}</a:tableStyleId>
              </a:tblPr>
              <a:tblGrid>
                <a:gridCol w="504056"/>
                <a:gridCol w="504056"/>
              </a:tblGrid>
              <a:tr h="432048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5" name="Tabulka 1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04202828"/>
              </p:ext>
            </p:extLst>
          </p:nvPr>
        </p:nvGraphicFramePr>
        <p:xfrm>
          <a:off x="5652120" y="1556792"/>
          <a:ext cx="1008112" cy="432048"/>
        </p:xfrm>
        <a:graphic>
          <a:graphicData uri="http://schemas.openxmlformats.org/drawingml/2006/table">
            <a:tbl>
              <a:tblPr firstRow="1" bandRow="1">
                <a:tableStyleId>{D7AC3CCA-C797-4891-BE02-D94E43425B78}</a:tableStyleId>
              </a:tblPr>
              <a:tblGrid>
                <a:gridCol w="504056"/>
                <a:gridCol w="504056"/>
              </a:tblGrid>
              <a:tr h="432048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6" name="Tabulka 1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29999779"/>
              </p:ext>
            </p:extLst>
          </p:nvPr>
        </p:nvGraphicFramePr>
        <p:xfrm>
          <a:off x="4139952" y="3501008"/>
          <a:ext cx="504056" cy="2232248"/>
        </p:xfrm>
        <a:graphic>
          <a:graphicData uri="http://schemas.openxmlformats.org/drawingml/2006/table">
            <a:tbl>
              <a:tblPr firstRow="1" bandRow="1">
                <a:tableStyleId>{D7AC3CCA-C797-4891-BE02-D94E43425B78}</a:tableStyleId>
              </a:tblPr>
              <a:tblGrid>
                <a:gridCol w="504056"/>
              </a:tblGrid>
              <a:tr h="504056">
                <a:tc>
                  <a:txBody>
                    <a:bodyPr/>
                    <a:lstStyle/>
                    <a:p>
                      <a:r>
                        <a:rPr lang="cs-CZ" b="1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</a:t>
                      </a:r>
                      <a:endParaRPr lang="cs-CZ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</a:tr>
              <a:tr h="432048">
                <a:tc>
                  <a:txBody>
                    <a:bodyPr/>
                    <a:lstStyle/>
                    <a:p>
                      <a:r>
                        <a:rPr lang="cs-CZ" b="1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</a:t>
                      </a:r>
                      <a:endParaRPr lang="cs-CZ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</a:tr>
              <a:tr h="432048">
                <a:tc>
                  <a:txBody>
                    <a:bodyPr/>
                    <a:lstStyle/>
                    <a:p>
                      <a:r>
                        <a:rPr lang="cs-CZ" b="1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</a:t>
                      </a:r>
                      <a:endParaRPr lang="cs-CZ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</a:tr>
              <a:tr h="432048">
                <a:tc>
                  <a:txBody>
                    <a:bodyPr/>
                    <a:lstStyle/>
                    <a:p>
                      <a:r>
                        <a:rPr lang="cs-CZ" b="1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</a:t>
                      </a:r>
                      <a:endParaRPr lang="cs-CZ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</a:tr>
              <a:tr h="432048">
                <a:tc>
                  <a:txBody>
                    <a:bodyPr/>
                    <a:lstStyle/>
                    <a:p>
                      <a:r>
                        <a:rPr lang="cs-CZ" b="1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</a:t>
                      </a:r>
                      <a:endParaRPr lang="cs-CZ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7" name="Tabulka 1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3293006"/>
              </p:ext>
            </p:extLst>
          </p:nvPr>
        </p:nvGraphicFramePr>
        <p:xfrm>
          <a:off x="3131840" y="4005064"/>
          <a:ext cx="1008112" cy="432048"/>
        </p:xfrm>
        <a:graphic>
          <a:graphicData uri="http://schemas.openxmlformats.org/drawingml/2006/table">
            <a:tbl>
              <a:tblPr firstRow="1" bandRow="1">
                <a:tableStyleId>{D7AC3CCA-C797-4891-BE02-D94E43425B78}</a:tableStyleId>
              </a:tblPr>
              <a:tblGrid>
                <a:gridCol w="504056"/>
                <a:gridCol w="504056"/>
              </a:tblGrid>
              <a:tr h="432048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8" name="Tabulka 1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15484673"/>
              </p:ext>
            </p:extLst>
          </p:nvPr>
        </p:nvGraphicFramePr>
        <p:xfrm>
          <a:off x="2123728" y="4005064"/>
          <a:ext cx="1008112" cy="432048"/>
        </p:xfrm>
        <a:graphic>
          <a:graphicData uri="http://schemas.openxmlformats.org/drawingml/2006/table">
            <a:tbl>
              <a:tblPr firstRow="1" bandRow="1">
                <a:tableStyleId>{D7AC3CCA-C797-4891-BE02-D94E43425B78}</a:tableStyleId>
              </a:tblPr>
              <a:tblGrid>
                <a:gridCol w="504056"/>
                <a:gridCol w="504056"/>
              </a:tblGrid>
              <a:tr h="432048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9" name="Tabulka 1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16340919"/>
              </p:ext>
            </p:extLst>
          </p:nvPr>
        </p:nvGraphicFramePr>
        <p:xfrm>
          <a:off x="4644008" y="4005064"/>
          <a:ext cx="1008112" cy="432048"/>
        </p:xfrm>
        <a:graphic>
          <a:graphicData uri="http://schemas.openxmlformats.org/drawingml/2006/table">
            <a:tbl>
              <a:tblPr firstRow="1" bandRow="1">
                <a:tableStyleId>{D7AC3CCA-C797-4891-BE02-D94E43425B78}</a:tableStyleId>
              </a:tblPr>
              <a:tblGrid>
                <a:gridCol w="504056"/>
                <a:gridCol w="504056"/>
              </a:tblGrid>
              <a:tr h="432048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K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20" name="Tabulka 1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26348719"/>
              </p:ext>
            </p:extLst>
          </p:nvPr>
        </p:nvGraphicFramePr>
        <p:xfrm>
          <a:off x="4644008" y="4437112"/>
          <a:ext cx="1008112" cy="432048"/>
        </p:xfrm>
        <a:graphic>
          <a:graphicData uri="http://schemas.openxmlformats.org/drawingml/2006/table">
            <a:tbl>
              <a:tblPr firstRow="1" bandRow="1">
                <a:tableStyleId>{D7AC3CCA-C797-4891-BE02-D94E43425B78}</a:tableStyleId>
              </a:tblPr>
              <a:tblGrid>
                <a:gridCol w="504056"/>
                <a:gridCol w="504056"/>
              </a:tblGrid>
              <a:tr h="432048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K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21" name="Tabulka 2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40306464"/>
              </p:ext>
            </p:extLst>
          </p:nvPr>
        </p:nvGraphicFramePr>
        <p:xfrm>
          <a:off x="5652120" y="4437112"/>
          <a:ext cx="1152128" cy="432048"/>
        </p:xfrm>
        <a:graphic>
          <a:graphicData uri="http://schemas.openxmlformats.org/drawingml/2006/table">
            <a:tbl>
              <a:tblPr firstRow="1" bandRow="1">
                <a:tableStyleId>{D7AC3CCA-C797-4891-BE02-D94E43425B78}</a:tableStyleId>
              </a:tblPr>
              <a:tblGrid>
                <a:gridCol w="576064"/>
                <a:gridCol w="576064"/>
              </a:tblGrid>
              <a:tr h="432048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Ů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22" name="Tabulka 2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78775581"/>
              </p:ext>
            </p:extLst>
          </p:nvPr>
        </p:nvGraphicFramePr>
        <p:xfrm>
          <a:off x="6804248" y="4437112"/>
          <a:ext cx="576064" cy="432048"/>
        </p:xfrm>
        <a:graphic>
          <a:graphicData uri="http://schemas.openxmlformats.org/drawingml/2006/table">
            <a:tbl>
              <a:tblPr firstRow="1" bandRow="1">
                <a:tableStyleId>{D7AC3CCA-C797-4891-BE02-D94E43425B78}</a:tableStyleId>
              </a:tblPr>
              <a:tblGrid>
                <a:gridCol w="576064"/>
              </a:tblGrid>
              <a:tr h="432048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V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23" name="Tabulka 2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21184610"/>
              </p:ext>
            </p:extLst>
          </p:nvPr>
        </p:nvGraphicFramePr>
        <p:xfrm>
          <a:off x="4644008" y="4869160"/>
          <a:ext cx="1008112" cy="432048"/>
        </p:xfrm>
        <a:graphic>
          <a:graphicData uri="http://schemas.openxmlformats.org/drawingml/2006/table">
            <a:tbl>
              <a:tblPr firstRow="1" bandRow="1">
                <a:tableStyleId>{D7AC3CCA-C797-4891-BE02-D94E43425B78}</a:tableStyleId>
              </a:tblPr>
              <a:tblGrid>
                <a:gridCol w="504056"/>
                <a:gridCol w="504056"/>
              </a:tblGrid>
              <a:tr h="432048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24" name="Tabulka 2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96955038"/>
              </p:ext>
            </p:extLst>
          </p:nvPr>
        </p:nvGraphicFramePr>
        <p:xfrm>
          <a:off x="5652120" y="4869160"/>
          <a:ext cx="1152128" cy="432048"/>
        </p:xfrm>
        <a:graphic>
          <a:graphicData uri="http://schemas.openxmlformats.org/drawingml/2006/table">
            <a:tbl>
              <a:tblPr firstRow="1" bandRow="1">
                <a:tableStyleId>{D7AC3CCA-C797-4891-BE02-D94E43425B78}</a:tableStyleId>
              </a:tblPr>
              <a:tblGrid>
                <a:gridCol w="576064"/>
                <a:gridCol w="576064"/>
              </a:tblGrid>
              <a:tr h="432048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K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25" name="Tabulka 2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44713317"/>
              </p:ext>
            </p:extLst>
          </p:nvPr>
        </p:nvGraphicFramePr>
        <p:xfrm>
          <a:off x="6804248" y="4869160"/>
          <a:ext cx="576064" cy="432048"/>
        </p:xfrm>
        <a:graphic>
          <a:graphicData uri="http://schemas.openxmlformats.org/drawingml/2006/table">
            <a:tbl>
              <a:tblPr firstRow="1" bandRow="1">
                <a:tableStyleId>{D7AC3CCA-C797-4891-BE02-D94E43425B78}</a:tableStyleId>
              </a:tblPr>
              <a:tblGrid>
                <a:gridCol w="576064"/>
              </a:tblGrid>
              <a:tr h="432048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Á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26" name="Tabulka 2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90197144"/>
              </p:ext>
            </p:extLst>
          </p:nvPr>
        </p:nvGraphicFramePr>
        <p:xfrm>
          <a:off x="5652120" y="5301208"/>
          <a:ext cx="1152128" cy="432048"/>
        </p:xfrm>
        <a:graphic>
          <a:graphicData uri="http://schemas.openxmlformats.org/drawingml/2006/table">
            <a:tbl>
              <a:tblPr firstRow="1" bandRow="1">
                <a:tableStyleId>{D7AC3CCA-C797-4891-BE02-D94E43425B78}</a:tableStyleId>
              </a:tblPr>
              <a:tblGrid>
                <a:gridCol w="576064"/>
                <a:gridCol w="576064"/>
              </a:tblGrid>
              <a:tr h="432048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Ů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V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27" name="Tabulka 2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6336682"/>
              </p:ext>
            </p:extLst>
          </p:nvPr>
        </p:nvGraphicFramePr>
        <p:xfrm>
          <a:off x="4644008" y="5301208"/>
          <a:ext cx="1008112" cy="432048"/>
        </p:xfrm>
        <a:graphic>
          <a:graphicData uri="http://schemas.openxmlformats.org/drawingml/2006/table">
            <a:tbl>
              <a:tblPr firstRow="1" bandRow="1">
                <a:tableStyleId>{D7AC3CCA-C797-4891-BE02-D94E43425B78}</a:tableStyleId>
              </a:tblPr>
              <a:tblGrid>
                <a:gridCol w="504056"/>
                <a:gridCol w="504056"/>
              </a:tblGrid>
              <a:tr h="432048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28" name="Tabulka 2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26591914"/>
              </p:ext>
            </p:extLst>
          </p:nvPr>
        </p:nvGraphicFramePr>
        <p:xfrm>
          <a:off x="6660232" y="1556792"/>
          <a:ext cx="504056" cy="432048"/>
        </p:xfrm>
        <a:graphic>
          <a:graphicData uri="http://schemas.openxmlformats.org/drawingml/2006/table">
            <a:tbl>
              <a:tblPr firstRow="1" bandRow="1">
                <a:tableStyleId>{D7AC3CCA-C797-4891-BE02-D94E43425B78}</a:tableStyleId>
              </a:tblPr>
              <a:tblGrid>
                <a:gridCol w="504056"/>
              </a:tblGrid>
              <a:tr h="432048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29" name="Tabulka 2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76253274"/>
              </p:ext>
            </p:extLst>
          </p:nvPr>
        </p:nvGraphicFramePr>
        <p:xfrm>
          <a:off x="3131840" y="1052736"/>
          <a:ext cx="1008112" cy="504056"/>
        </p:xfrm>
        <a:graphic>
          <a:graphicData uri="http://schemas.openxmlformats.org/drawingml/2006/table">
            <a:tbl>
              <a:tblPr firstRow="1" bandRow="1">
                <a:tableStyleId>{D7AC3CCA-C797-4891-BE02-D94E43425B78}</a:tableStyleId>
              </a:tblPr>
              <a:tblGrid>
                <a:gridCol w="504056"/>
                <a:gridCol w="504056"/>
              </a:tblGrid>
              <a:tr h="50405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30" name="Tabulka 2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17784100"/>
              </p:ext>
            </p:extLst>
          </p:nvPr>
        </p:nvGraphicFramePr>
        <p:xfrm>
          <a:off x="4644008" y="1988840"/>
          <a:ext cx="1008112" cy="432048"/>
        </p:xfrm>
        <a:graphic>
          <a:graphicData uri="http://schemas.openxmlformats.org/drawingml/2006/table">
            <a:tbl>
              <a:tblPr firstRow="1" bandRow="1">
                <a:tableStyleId>{D7AC3CCA-C797-4891-BE02-D94E43425B78}</a:tableStyleId>
              </a:tblPr>
              <a:tblGrid>
                <a:gridCol w="504056"/>
                <a:gridCol w="504056"/>
              </a:tblGrid>
              <a:tr h="432048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31" name="Tabulka 3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46735883"/>
              </p:ext>
            </p:extLst>
          </p:nvPr>
        </p:nvGraphicFramePr>
        <p:xfrm>
          <a:off x="5652120" y="1988840"/>
          <a:ext cx="1008112" cy="432048"/>
        </p:xfrm>
        <a:graphic>
          <a:graphicData uri="http://schemas.openxmlformats.org/drawingml/2006/table">
            <a:tbl>
              <a:tblPr firstRow="1" bandRow="1">
                <a:tableStyleId>{D7AC3CCA-C797-4891-BE02-D94E43425B78}</a:tableStyleId>
              </a:tblPr>
              <a:tblGrid>
                <a:gridCol w="504056"/>
                <a:gridCol w="504056"/>
              </a:tblGrid>
              <a:tr h="432048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32" name="Tabulka 3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44879676"/>
              </p:ext>
            </p:extLst>
          </p:nvPr>
        </p:nvGraphicFramePr>
        <p:xfrm>
          <a:off x="1619672" y="1988840"/>
          <a:ext cx="504056" cy="432048"/>
        </p:xfrm>
        <a:graphic>
          <a:graphicData uri="http://schemas.openxmlformats.org/drawingml/2006/table">
            <a:tbl>
              <a:tblPr firstRow="1" bandRow="1">
                <a:tableStyleId>{D7AC3CCA-C797-4891-BE02-D94E43425B78}</a:tableStyleId>
              </a:tblPr>
              <a:tblGrid>
                <a:gridCol w="504056"/>
              </a:tblGrid>
              <a:tr h="432048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K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33" name="Tabulka 3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25769228"/>
              </p:ext>
            </p:extLst>
          </p:nvPr>
        </p:nvGraphicFramePr>
        <p:xfrm>
          <a:off x="3635896" y="4437112"/>
          <a:ext cx="504056" cy="432048"/>
        </p:xfrm>
        <a:graphic>
          <a:graphicData uri="http://schemas.openxmlformats.org/drawingml/2006/table">
            <a:tbl>
              <a:tblPr firstRow="1" bandRow="1">
                <a:tableStyleId>{D7AC3CCA-C797-4891-BE02-D94E43425B78}</a:tableStyleId>
              </a:tblPr>
              <a:tblGrid>
                <a:gridCol w="504056"/>
              </a:tblGrid>
              <a:tr h="432048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34" name="Tabulka 3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11281742"/>
              </p:ext>
            </p:extLst>
          </p:nvPr>
        </p:nvGraphicFramePr>
        <p:xfrm>
          <a:off x="2627784" y="5301208"/>
          <a:ext cx="504056" cy="432048"/>
        </p:xfrm>
        <a:graphic>
          <a:graphicData uri="http://schemas.openxmlformats.org/drawingml/2006/table">
            <a:tbl>
              <a:tblPr firstRow="1" bandRow="1">
                <a:tableStyleId>{D7AC3CCA-C797-4891-BE02-D94E43425B78}</a:tableStyleId>
              </a:tblPr>
              <a:tblGrid>
                <a:gridCol w="504056"/>
              </a:tblGrid>
              <a:tr h="432048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5" name="Obdélník 34"/>
          <p:cNvSpPr/>
          <p:nvPr/>
        </p:nvSpPr>
        <p:spPr>
          <a:xfrm>
            <a:off x="1115616" y="260648"/>
            <a:ext cx="192232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u="sng" dirty="0" smtClean="0">
                <a:latin typeface="Arial" panose="020B0604020202020204" pitchFamily="34" charset="0"/>
                <a:cs typeface="Arial" pitchFamily="34" charset="0"/>
              </a:rPr>
              <a:t>Správné řešení</a:t>
            </a:r>
            <a:endParaRPr lang="cs-CZ" sz="2000" u="sng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995224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169</TotalTime>
  <Words>292</Words>
  <Application>Microsoft Office PowerPoint</Application>
  <PresentationFormat>Předvádění na obrazovce (4:3)</PresentationFormat>
  <Paragraphs>102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Slunovrat</vt:lpstr>
      <vt:lpstr>Prezentace aplikace PowerPoint</vt:lpstr>
      <vt:lpstr>Dělení Ameriky</vt:lpstr>
      <vt:lpstr>Dělení Ameriky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Jana Málková</dc:creator>
  <cp:lastModifiedBy>Jana Málková</cp:lastModifiedBy>
  <cp:revision>40</cp:revision>
  <dcterms:created xsi:type="dcterms:W3CDTF">2013-08-12T07:45:10Z</dcterms:created>
  <dcterms:modified xsi:type="dcterms:W3CDTF">2013-10-16T09:15:06Z</dcterms:modified>
</cp:coreProperties>
</file>