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4" r:id="rId8"/>
    <p:sldId id="265" r:id="rId9"/>
    <p:sldId id="266" r:id="rId10"/>
    <p:sldId id="267" r:id="rId11"/>
    <p:sldId id="268" r:id="rId12"/>
    <p:sldId id="269" r:id="rId13"/>
    <p:sldId id="258" r:id="rId14"/>
    <p:sldId id="263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98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aseline="0" dirty="0" smtClean="0"/>
            <a:t>VY_32_INOVACE_10_</a:t>
          </a:r>
          <a:r>
            <a:rPr lang="cs-CZ" sz="2000" baseline="0" dirty="0" smtClean="0">
              <a:latin typeface="Arial" pitchFamily="34" charset="0"/>
              <a:cs typeface="Arial" pitchFamily="34" charset="0"/>
            </a:rPr>
            <a:t>ČAS5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</a:t>
          </a:r>
          <a:r>
            <a:rPr lang="cs-CZ" sz="2000" dirty="0" smtClean="0"/>
            <a:t>ŠKOLY: Základní škola Kolín V., Mnichovická 62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Šárka </a:t>
          </a:r>
          <a:r>
            <a:rPr lang="cs-CZ" sz="2000" dirty="0" err="1" smtClean="0"/>
            <a:t>Rosenbergerová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Čas 5.ročník – ekosystém pole</a:t>
          </a:r>
          <a:endParaRPr lang="cs-CZ" sz="2000" dirty="0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4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4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4"/>
      <dgm:spPr/>
    </dgm:pt>
    <dgm:pt modelId="{A52A0455-90FF-4808-ABD0-F02540D31D5A}" type="pres">
      <dgm:prSet presAssocID="{D1B46980-6531-4606-95E6-44980827E919}" presName="circle2" presStyleLbl="node1" presStyleIdx="1" presStyleCnt="4"/>
      <dgm:spPr/>
    </dgm:pt>
    <dgm:pt modelId="{6140AFEC-043D-4C43-A2F9-D0F5331DF3A3}" type="pres">
      <dgm:prSet presAssocID="{D1B46980-6531-4606-95E6-44980827E919}" presName="rect2" presStyleLbl="alignAcc1" presStyleIdx="1" presStyleCnt="4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4"/>
      <dgm:spPr/>
    </dgm:pt>
    <dgm:pt modelId="{313FC574-E1CD-4FB4-B054-0B805CE0447D}" type="pres">
      <dgm:prSet presAssocID="{B651F6E3-6281-48DB-9319-2AEAFDAE7572}" presName="circle3" presStyleLbl="node1" presStyleIdx="2" presStyleCnt="4"/>
      <dgm:spPr/>
    </dgm:pt>
    <dgm:pt modelId="{619D679B-A015-4ECF-8348-D1034C574F40}" type="pres">
      <dgm:prSet presAssocID="{B651F6E3-6281-48DB-9319-2AEAFDAE7572}" presName="rect3" presStyleLbl="alignAcc1" presStyleIdx="2" presStyleCnt="4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4"/>
      <dgm:spPr/>
    </dgm:pt>
    <dgm:pt modelId="{FFC9F71D-1B4F-4AD9-A4A6-86ADEFC8AF5C}" type="pres">
      <dgm:prSet presAssocID="{D8197B8C-B260-4A16-BDF4-0947B075E274}" presName="circle4" presStyleLbl="node1" presStyleIdx="3" presStyleCnt="4"/>
      <dgm:spPr/>
    </dgm:pt>
    <dgm:pt modelId="{25B08C86-7E15-44DC-BE7F-FFB55DD49D12}" type="pres">
      <dgm:prSet presAssocID="{D8197B8C-B260-4A16-BDF4-0947B075E274}" presName="rect4" presStyleLbl="alignAcc1" presStyleIdx="3" presStyleCnt="4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13CDA376-51CC-43A4-BB28-D68FA4900018}" type="presParOf" srcId="{333A1088-737F-45CB-B68E-254E46348037}" destId="{AED2198E-93D5-4001-81B4-73124B309672}" srcOrd="12" destOrd="0" presId="urn:microsoft.com/office/officeart/2005/8/layout/target3"/>
    <dgm:cxn modelId="{43CC709B-1745-47B2-8A06-E8380F06E8A9}" type="presParOf" srcId="{333A1088-737F-45CB-B68E-254E46348037}" destId="{2BE915AB-18AA-4053-B92C-3BFC9ED204BB}" srcOrd="13" destOrd="0" presId="urn:microsoft.com/office/officeart/2005/8/layout/target3"/>
    <dgm:cxn modelId="{23FB4463-6545-4245-B514-AB668D3F89F0}" type="presParOf" srcId="{333A1088-737F-45CB-B68E-254E46348037}" destId="{6BB5E863-4638-4E1D-BFDE-399D028AC4ED}" srcOrd="14" destOrd="0" presId="urn:microsoft.com/office/officeart/2005/8/layout/target3"/>
    <dgm:cxn modelId="{E511B6D4-0D10-4AEB-B5EF-3B249F5AA9AF}" type="presParOf" srcId="{333A1088-737F-45CB-B68E-254E46348037}" destId="{5A5FFA88-C948-4069-8E93-59FA12366E83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1470025" cy="14700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717841" y="0"/>
          <a:ext cx="7037387" cy="14700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</a:t>
          </a:r>
          <a:r>
            <a:rPr lang="cs-CZ" sz="2000" kern="1200" dirty="0" smtClean="0"/>
            <a:t>ŠKOLY: Základní škola Kolín V., Mnichovická 62</a:t>
          </a:r>
          <a:endParaRPr lang="cs-CZ" sz="2000" kern="1200" dirty="0"/>
        </a:p>
      </dsp:txBody>
      <dsp:txXfrm>
        <a:off x="717841" y="0"/>
        <a:ext cx="7037387" cy="312380"/>
      </dsp:txXfrm>
    </dsp:sp>
    <dsp:sp modelId="{A52A0455-90FF-4808-ABD0-F02540D31D5A}">
      <dsp:nvSpPr>
        <dsp:cNvPr id="0" name=""/>
        <dsp:cNvSpPr/>
      </dsp:nvSpPr>
      <dsp:spPr>
        <a:xfrm>
          <a:off x="192940" y="312380"/>
          <a:ext cx="1084143" cy="108414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735012" y="312380"/>
          <a:ext cx="7037387" cy="10841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Šárka </a:t>
          </a:r>
          <a:r>
            <a:rPr lang="cs-CZ" sz="2000" kern="1200" dirty="0" err="1" smtClean="0"/>
            <a:t>Rosenbergerová</a:t>
          </a:r>
          <a:endParaRPr lang="cs-CZ" sz="2000" kern="1200" dirty="0"/>
        </a:p>
      </dsp:txBody>
      <dsp:txXfrm>
        <a:off x="735012" y="312380"/>
        <a:ext cx="7037387" cy="312380"/>
      </dsp:txXfrm>
    </dsp:sp>
    <dsp:sp modelId="{313FC574-E1CD-4FB4-B054-0B805CE0447D}">
      <dsp:nvSpPr>
        <dsp:cNvPr id="0" name=""/>
        <dsp:cNvSpPr/>
      </dsp:nvSpPr>
      <dsp:spPr>
        <a:xfrm>
          <a:off x="385881" y="624760"/>
          <a:ext cx="698261" cy="69826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735012" y="624760"/>
          <a:ext cx="7037387" cy="69826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kern="1200" baseline="0" dirty="0" smtClean="0"/>
            <a:t>VY_32_INOVACE_10_</a:t>
          </a:r>
          <a:r>
            <a:rPr lang="cs-CZ" sz="2000" kern="1200" baseline="0" dirty="0" smtClean="0">
              <a:latin typeface="Arial" pitchFamily="34" charset="0"/>
              <a:cs typeface="Arial" pitchFamily="34" charset="0"/>
            </a:rPr>
            <a:t>ČAS5</a:t>
          </a:r>
          <a:endParaRPr lang="cs-CZ" sz="2000" kern="1200" dirty="0"/>
        </a:p>
      </dsp:txBody>
      <dsp:txXfrm>
        <a:off x="735012" y="624760"/>
        <a:ext cx="7037387" cy="312380"/>
      </dsp:txXfrm>
    </dsp:sp>
    <dsp:sp modelId="{FFC9F71D-1B4F-4AD9-A4A6-86ADEFC8AF5C}">
      <dsp:nvSpPr>
        <dsp:cNvPr id="0" name=""/>
        <dsp:cNvSpPr/>
      </dsp:nvSpPr>
      <dsp:spPr>
        <a:xfrm>
          <a:off x="578822" y="937140"/>
          <a:ext cx="312380" cy="31238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735012" y="937140"/>
          <a:ext cx="7037387" cy="31238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Čas 5.ročník – ekosystém pole</a:t>
          </a:r>
          <a:endParaRPr lang="cs-CZ" sz="2000" kern="1200" dirty="0"/>
        </a:p>
      </dsp:txBody>
      <dsp:txXfrm>
        <a:off x="735012" y="937140"/>
        <a:ext cx="7037387" cy="3123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Relationship Id="rId9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4.png"/><Relationship Id="rId11" Type="http://schemas.openxmlformats.org/officeDocument/2006/relationships/image" Target="../media/image20.png"/><Relationship Id="rId5" Type="http://schemas.openxmlformats.org/officeDocument/2006/relationships/image" Target="../media/image33.png"/><Relationship Id="rId10" Type="http://schemas.openxmlformats.org/officeDocument/2006/relationships/image" Target="../media/image38.png"/><Relationship Id="rId4" Type="http://schemas.openxmlformats.org/officeDocument/2006/relationships/image" Target="../media/image32.png"/><Relationship Id="rId9" Type="http://schemas.openxmlformats.org/officeDocument/2006/relationships/image" Target="../media/image3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1.png"/><Relationship Id="rId7" Type="http://schemas.openxmlformats.org/officeDocument/2006/relationships/image" Target="../media/image41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5.png"/><Relationship Id="rId5" Type="http://schemas.openxmlformats.org/officeDocument/2006/relationships/image" Target="../media/image23.png"/><Relationship Id="rId10" Type="http://schemas.openxmlformats.org/officeDocument/2006/relationships/image" Target="../media/image42.jpeg"/><Relationship Id="rId4" Type="http://schemas.openxmlformats.org/officeDocument/2006/relationships/image" Target="../media/image24.png"/><Relationship Id="rId9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wmf"/><Relationship Id="rId3" Type="http://schemas.openxmlformats.org/officeDocument/2006/relationships/image" Target="../media/image44.wmf"/><Relationship Id="rId7" Type="http://schemas.openxmlformats.org/officeDocument/2006/relationships/image" Target="../media/image48.wmf"/><Relationship Id="rId2" Type="http://schemas.openxmlformats.org/officeDocument/2006/relationships/image" Target="../media/image43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7.wmf"/><Relationship Id="rId5" Type="http://schemas.openxmlformats.org/officeDocument/2006/relationships/image" Target="../media/image46.wmf"/><Relationship Id="rId4" Type="http://schemas.openxmlformats.org/officeDocument/2006/relationships/image" Target="../media/image45.wm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913871833"/>
              </p:ext>
            </p:extLst>
          </p:nvPr>
        </p:nvGraphicFramePr>
        <p:xfrm>
          <a:off x="797088" y="1268760"/>
          <a:ext cx="7772400" cy="1470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54188" y="3284984"/>
            <a:ext cx="8458200" cy="914400"/>
          </a:xfrm>
        </p:spPr>
        <p:txBody>
          <a:bodyPr>
            <a:normAutofit lnSpcReduction="10000"/>
          </a:bodyPr>
          <a:lstStyle/>
          <a:p>
            <a:r>
              <a:rPr lang="cs-CZ" sz="2000" b="1" u="sng" dirty="0" smtClean="0"/>
              <a:t>Anotace</a:t>
            </a:r>
            <a:r>
              <a:rPr lang="cs-CZ" sz="2000" b="1" dirty="0" smtClean="0"/>
              <a:t>: </a:t>
            </a:r>
            <a:r>
              <a:rPr lang="cs-CZ" sz="2000" dirty="0"/>
              <a:t>výklad se závěrečným </a:t>
            </a:r>
            <a:r>
              <a:rPr lang="cs-CZ" sz="2000" dirty="0" smtClean="0"/>
              <a:t>poznáváním rostlin a živočichů a s řešením – jednoduchá charakteristika pole, rostliny vyskytující se na poli, živočichové žijící v blízkosti pole a na poli</a:t>
            </a:r>
            <a:endParaRPr lang="cs-CZ" sz="2000" b="1" u="sng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323528" y="6381328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23. 1. 2012           5. třída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b="1" dirty="0" smtClean="0"/>
              <a:t>POLE</a:t>
            </a:r>
            <a:endParaRPr lang="cs-CZ" sz="40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145" y="1412776"/>
            <a:ext cx="6618312" cy="49637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14859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b="1" dirty="0" smtClean="0"/>
              <a:t>POLE</a:t>
            </a:r>
            <a:endParaRPr lang="cs-CZ" sz="40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642853" y="1412776"/>
            <a:ext cx="7561814" cy="56938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Wingdings" pitchFamily="2" charset="2"/>
              <a:buChar char="q"/>
            </a:pPr>
            <a:r>
              <a:rPr lang="cs-CZ" sz="2800" dirty="0" smtClean="0">
                <a:solidFill>
                  <a:schemeClr val="accent4">
                    <a:lumMod val="50000"/>
                  </a:schemeClr>
                </a:solidFill>
              </a:rPr>
              <a:t>umělý ekosystém velmi ovlivňován člověkem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cs-CZ" sz="2800" dirty="0" smtClean="0">
                <a:solidFill>
                  <a:schemeClr val="accent4">
                    <a:lumMod val="50000"/>
                  </a:schemeClr>
                </a:solidFill>
              </a:rPr>
              <a:t>pěstuje se na něm obvykle jeden druh rostliny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cs-CZ" sz="2800" dirty="0" smtClean="0">
                <a:solidFill>
                  <a:schemeClr val="accent4">
                    <a:lumMod val="50000"/>
                  </a:schemeClr>
                </a:solidFill>
              </a:rPr>
              <a:t>druhy rostlin se na jednom poli střídají</a:t>
            </a:r>
          </a:p>
          <a:p>
            <a:pPr marL="457200" indent="-457200">
              <a:buFont typeface="Wingdings" pitchFamily="2" charset="2"/>
              <a:buChar char="q"/>
            </a:pPr>
            <a:endParaRPr lang="cs-CZ" sz="2800" dirty="0">
              <a:solidFill>
                <a:schemeClr val="accent4">
                  <a:lumMod val="50000"/>
                </a:schemeClr>
              </a:solidFill>
            </a:endParaRPr>
          </a:p>
          <a:p>
            <a:r>
              <a:rPr lang="cs-CZ" sz="2800" u="sng" dirty="0" smtClean="0">
                <a:solidFill>
                  <a:schemeClr val="accent4">
                    <a:lumMod val="50000"/>
                  </a:schemeClr>
                </a:solidFill>
              </a:rPr>
              <a:t>Úkol</a:t>
            </a:r>
            <a:r>
              <a:rPr lang="cs-CZ" sz="2800" dirty="0" smtClean="0">
                <a:solidFill>
                  <a:schemeClr val="accent4">
                    <a:lumMod val="50000"/>
                  </a:schemeClr>
                </a:solidFill>
              </a:rPr>
              <a:t>: K čemu může vést</a:t>
            </a:r>
          </a:p>
          <a:p>
            <a:r>
              <a:rPr lang="cs-CZ" sz="2800" dirty="0" smtClean="0">
                <a:solidFill>
                  <a:schemeClr val="accent4">
                    <a:lumMod val="50000"/>
                  </a:schemeClr>
                </a:solidFill>
              </a:rPr>
              <a:t>ničení mezí? Ve které</a:t>
            </a:r>
          </a:p>
          <a:p>
            <a:r>
              <a:rPr lang="cs-CZ" sz="2800" dirty="0" smtClean="0">
                <a:solidFill>
                  <a:schemeClr val="accent4">
                    <a:lumMod val="50000"/>
                  </a:schemeClr>
                </a:solidFill>
              </a:rPr>
              <a:t>době se u nás rozorávaly</a:t>
            </a:r>
          </a:p>
          <a:p>
            <a:r>
              <a:rPr lang="cs-CZ" sz="2800" dirty="0" smtClean="0">
                <a:solidFill>
                  <a:schemeClr val="accent4">
                    <a:lumMod val="50000"/>
                  </a:schemeClr>
                </a:solidFill>
              </a:rPr>
              <a:t>meze?</a:t>
            </a:r>
          </a:p>
          <a:p>
            <a:pPr marL="457200" indent="-457200">
              <a:buFont typeface="Wingdings" pitchFamily="2" charset="2"/>
              <a:buChar char="q"/>
            </a:pPr>
            <a:endParaRPr lang="cs-CZ" sz="2800" dirty="0">
              <a:solidFill>
                <a:schemeClr val="accent4">
                  <a:lumMod val="50000"/>
                </a:schemeClr>
              </a:solidFill>
            </a:endParaRPr>
          </a:p>
          <a:p>
            <a:pPr marL="457200" indent="-457200">
              <a:buFont typeface="Wingdings" pitchFamily="2" charset="2"/>
              <a:buChar char="q"/>
            </a:pPr>
            <a:endParaRPr lang="cs-CZ" sz="2800" dirty="0" smtClean="0">
              <a:solidFill>
                <a:schemeClr val="accent4">
                  <a:lumMod val="50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accent4">
                    <a:lumMod val="50000"/>
                  </a:schemeClr>
                </a:solidFill>
              </a:rPr>
              <a:t>                            </a:t>
            </a:r>
            <a:r>
              <a:rPr lang="cs-CZ" sz="2800" dirty="0" smtClean="0"/>
              <a:t>Lán </a:t>
            </a:r>
            <a:r>
              <a:rPr lang="cs-CZ" sz="2800" dirty="0"/>
              <a:t>pole (vpředu) a </a:t>
            </a:r>
            <a:r>
              <a:rPr lang="cs-CZ" sz="2800" dirty="0" smtClean="0"/>
              <a:t>menší pole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                       oddělená mezemi (v pozadí)</a:t>
            </a:r>
          </a:p>
          <a:p>
            <a:pPr marL="457200" indent="-457200">
              <a:buFont typeface="Wingdings" pitchFamily="2" charset="2"/>
              <a:buChar char="q"/>
            </a:pPr>
            <a:endParaRPr lang="cs-CZ" sz="2800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5428" y="3048239"/>
            <a:ext cx="3230585" cy="24229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5058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b="1" dirty="0" err="1" smtClean="0"/>
              <a:t>ROSTLInY</a:t>
            </a:r>
            <a:r>
              <a:rPr lang="cs-CZ" sz="4000" b="1" dirty="0" smtClean="0"/>
              <a:t> NA POLI</a:t>
            </a:r>
            <a:endParaRPr lang="cs-CZ" sz="40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179512" y="1463713"/>
            <a:ext cx="3913315" cy="57554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u="sng" dirty="0" smtClean="0">
                <a:solidFill>
                  <a:schemeClr val="accent1">
                    <a:lumMod val="50000"/>
                  </a:schemeClr>
                </a:solidFill>
              </a:rPr>
              <a:t>mírný podnebný pás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cs-CZ" sz="2800" dirty="0" smtClean="0">
                <a:solidFill>
                  <a:schemeClr val="accent1">
                    <a:lumMod val="50000"/>
                  </a:schemeClr>
                </a:solidFill>
              </a:rPr>
              <a:t>obiloviny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cs-CZ" sz="2800" dirty="0" smtClean="0">
                <a:solidFill>
                  <a:schemeClr val="accent1">
                    <a:lumMod val="50000"/>
                  </a:schemeClr>
                </a:solidFill>
              </a:rPr>
              <a:t>olejniny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cs-CZ" sz="2800" dirty="0" smtClean="0">
                <a:solidFill>
                  <a:schemeClr val="accent1">
                    <a:lumMod val="50000"/>
                  </a:schemeClr>
                </a:solidFill>
              </a:rPr>
              <a:t>okopaniny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cs-CZ" sz="2800" dirty="0" smtClean="0">
                <a:solidFill>
                  <a:schemeClr val="accent1">
                    <a:lumMod val="50000"/>
                  </a:schemeClr>
                </a:solidFill>
              </a:rPr>
              <a:t>přadné rostliny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cs-CZ" sz="2800" dirty="0" smtClean="0">
                <a:solidFill>
                  <a:schemeClr val="accent1">
                    <a:lumMod val="50000"/>
                  </a:schemeClr>
                </a:solidFill>
              </a:rPr>
              <a:t>luskoviny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cs-CZ" sz="2800" dirty="0" smtClean="0">
                <a:solidFill>
                  <a:schemeClr val="accent1">
                    <a:lumMod val="50000"/>
                  </a:schemeClr>
                </a:solidFill>
              </a:rPr>
              <a:t>zelenina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cs-CZ" sz="2800" dirty="0" smtClean="0">
                <a:solidFill>
                  <a:schemeClr val="accent1">
                    <a:lumMod val="50000"/>
                  </a:schemeClr>
                </a:solidFill>
              </a:rPr>
              <a:t>pícniny</a:t>
            </a:r>
          </a:p>
          <a:p>
            <a:r>
              <a:rPr lang="cs-CZ" sz="2800" u="sng" dirty="0" smtClean="0">
                <a:solidFill>
                  <a:schemeClr val="bg2">
                    <a:lumMod val="10000"/>
                  </a:schemeClr>
                </a:solidFill>
              </a:rPr>
              <a:t>Úkol</a:t>
            </a:r>
            <a:r>
              <a:rPr lang="cs-CZ" sz="2800" dirty="0" smtClean="0">
                <a:solidFill>
                  <a:schemeClr val="bg2">
                    <a:lumMod val="10000"/>
                  </a:schemeClr>
                </a:solidFill>
              </a:rPr>
              <a:t>: Do kterých z těchto</a:t>
            </a:r>
          </a:p>
          <a:p>
            <a:r>
              <a:rPr lang="cs-CZ" sz="2800" dirty="0" smtClean="0">
                <a:solidFill>
                  <a:schemeClr val="bg2">
                    <a:lumMod val="10000"/>
                  </a:schemeClr>
                </a:solidFill>
              </a:rPr>
              <a:t>skupin bys zařadil </a:t>
            </a:r>
          </a:p>
          <a:p>
            <a:r>
              <a:rPr lang="cs-CZ" sz="2800" dirty="0" smtClean="0">
                <a:solidFill>
                  <a:schemeClr val="bg2">
                    <a:lumMod val="10000"/>
                  </a:schemeClr>
                </a:solidFill>
              </a:rPr>
              <a:t>znázorněné  obrázky?</a:t>
            </a:r>
          </a:p>
          <a:p>
            <a:pPr marL="457200" indent="-457200">
              <a:buFont typeface="Wingdings" pitchFamily="2" charset="2"/>
              <a:buChar char="q"/>
            </a:pPr>
            <a:endParaRPr lang="cs-CZ" sz="2800" dirty="0"/>
          </a:p>
          <a:p>
            <a:pPr marL="457200" indent="-457200">
              <a:buBlip>
                <a:blip r:embed="rId2"/>
              </a:buBlip>
            </a:pPr>
            <a:endParaRPr lang="cs-CZ" sz="2800" u="sng" dirty="0"/>
          </a:p>
        </p:txBody>
      </p:sp>
      <p:pic>
        <p:nvPicPr>
          <p:cNvPr id="1026" name="Picture 2" descr="C:\Users\Šárka\AppData\Local\Microsoft\Windows\Temporary Internet Files\Content.IE5\TC4MD317\MP900177956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3500" y="1405631"/>
            <a:ext cx="2937520" cy="1958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Šárka\AppData\Local\Microsoft\Windows\Temporary Internet Files\Content.IE5\G9ADP2KJ\MP900402672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4341424"/>
            <a:ext cx="1631432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Šárka\AppData\Local\Microsoft\Windows\Temporary Internet Files\Content.IE5\TC4MD317\MP900422669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2241" y="3507139"/>
            <a:ext cx="2068311" cy="1379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Šárka\AppData\Local\Microsoft\Windows\Temporary Internet Files\Content.IE5\LHYGMJ6T\MP900399631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123303"/>
            <a:ext cx="1593710" cy="1992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Šárka\AppData\Local\Microsoft\Windows\Temporary Internet Files\Content.IE5\G9ADP2KJ\MP900144238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868" y="178068"/>
            <a:ext cx="1977379" cy="1298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Šárka\AppData\Local\Microsoft\Windows\Temporary Internet Files\Content.IE5\LHYGMJ6T\MP900423118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4237" y="178068"/>
            <a:ext cx="1654536" cy="1102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Šárka\AppData\Local\Microsoft\Windows\Temporary Internet Files\Content.IE5\LHYGMJ6T\MP900387875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292" y="5085184"/>
            <a:ext cx="2098481" cy="1496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0580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b="1" dirty="0" smtClean="0"/>
              <a:t>Rostliny na poli</a:t>
            </a:r>
            <a:endParaRPr lang="cs-CZ" sz="40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395536" y="1813814"/>
            <a:ext cx="4294189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Wingdings" pitchFamily="2" charset="2"/>
              <a:buChar char="q"/>
            </a:pPr>
            <a:r>
              <a:rPr lang="cs-CZ" sz="2800" dirty="0" smtClean="0">
                <a:solidFill>
                  <a:schemeClr val="accent1">
                    <a:lumMod val="50000"/>
                  </a:schemeClr>
                </a:solidFill>
              </a:rPr>
              <a:t>kokoška pastuší tobolka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cs-CZ" sz="2800" dirty="0" smtClean="0">
                <a:solidFill>
                  <a:schemeClr val="accent1">
                    <a:lumMod val="50000"/>
                  </a:schemeClr>
                </a:solidFill>
              </a:rPr>
              <a:t>penízek rolní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cs-CZ" sz="2800" dirty="0" smtClean="0">
                <a:solidFill>
                  <a:schemeClr val="accent1">
                    <a:lumMod val="50000"/>
                  </a:schemeClr>
                </a:solidFill>
              </a:rPr>
              <a:t>rmen polní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cs-CZ" sz="2800" dirty="0" smtClean="0">
                <a:solidFill>
                  <a:schemeClr val="accent1">
                    <a:lumMod val="50000"/>
                  </a:schemeClr>
                </a:solidFill>
              </a:rPr>
              <a:t>chrpa polní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cs-CZ" sz="2800" dirty="0" smtClean="0">
                <a:solidFill>
                  <a:schemeClr val="accent1">
                    <a:lumMod val="50000"/>
                  </a:schemeClr>
                </a:solidFill>
              </a:rPr>
              <a:t>vlčí mák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cs-CZ" sz="2800" dirty="0" smtClean="0">
                <a:solidFill>
                  <a:schemeClr val="accent1">
                    <a:lumMod val="50000"/>
                  </a:schemeClr>
                </a:solidFill>
              </a:rPr>
              <a:t>pýr plazivý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cs-CZ" sz="2800" dirty="0" smtClean="0">
                <a:solidFill>
                  <a:schemeClr val="accent1">
                    <a:lumMod val="50000"/>
                  </a:schemeClr>
                </a:solidFill>
              </a:rPr>
              <a:t>svízel přítula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cs-CZ" sz="2800" dirty="0" smtClean="0">
                <a:solidFill>
                  <a:schemeClr val="accent1">
                    <a:lumMod val="50000"/>
                  </a:schemeClr>
                </a:solidFill>
              </a:rPr>
              <a:t>pcháč rolní</a:t>
            </a:r>
          </a:p>
          <a:p>
            <a:pPr marL="457200" indent="-457200">
              <a:buFont typeface="Wingdings" pitchFamily="2" charset="2"/>
              <a:buChar char="q"/>
            </a:pPr>
            <a:endParaRPr lang="cs-CZ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9274" y="4342420"/>
            <a:ext cx="1754498" cy="2339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7028" y="1561386"/>
            <a:ext cx="1721708" cy="25223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509120"/>
            <a:ext cx="2369840" cy="17773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170" y="5397810"/>
            <a:ext cx="1735460" cy="13015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527970"/>
            <a:ext cx="1284683" cy="16531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88640"/>
            <a:ext cx="1621546" cy="14188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404074"/>
            <a:ext cx="1812282" cy="22477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22970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b="1" dirty="0" smtClean="0"/>
              <a:t>ŽIVOČICHOVÉ NA POLI</a:t>
            </a:r>
            <a:endParaRPr lang="cs-CZ" sz="40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328835"/>
            <a:ext cx="2664296" cy="19982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247434"/>
            <a:ext cx="2558777" cy="210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023085"/>
            <a:ext cx="2622947" cy="197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9810" y="3918956"/>
            <a:ext cx="2765672" cy="20742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365932" y="3318275"/>
            <a:ext cx="17988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bažant polní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906671" y="3355751"/>
            <a:ext cx="18245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hraboš polní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827756" y="5993210"/>
            <a:ext cx="18069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křeček polní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6386404" y="6010416"/>
            <a:ext cx="15568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káně lesní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968320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b="1" dirty="0"/>
              <a:t>ŽIVOČICHOVÉ NA POLI</a:t>
            </a:r>
            <a:endParaRPr lang="cs-CZ" sz="4000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671" y="1268760"/>
            <a:ext cx="3586545" cy="25464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436115"/>
            <a:ext cx="2943698" cy="4148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4420" y="4333905"/>
            <a:ext cx="2457450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631101" y="3809636"/>
            <a:ext cx="20440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koroptev polní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960958" y="5584997"/>
            <a:ext cx="23260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poštolka obecná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717505" y="6167219"/>
            <a:ext cx="18614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sysel obecný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675292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b="1" dirty="0"/>
              <a:t>ŽIVOČICHOVÉ NA POLI</a:t>
            </a:r>
            <a:endParaRPr lang="cs-CZ" sz="40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548" y="2123128"/>
            <a:ext cx="3085477" cy="3858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6644" y="2123128"/>
            <a:ext cx="4247861" cy="3895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115166" y="5981584"/>
            <a:ext cx="17865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králík divoký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5724128" y="5988699"/>
            <a:ext cx="1471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zajíc polní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573548" y="1439198"/>
            <a:ext cx="75030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u="sng" dirty="0" smtClean="0">
                <a:solidFill>
                  <a:schemeClr val="bg2">
                    <a:lumMod val="10000"/>
                  </a:schemeClr>
                </a:solidFill>
              </a:rPr>
              <a:t>Úkol</a:t>
            </a:r>
            <a:r>
              <a:rPr lang="cs-CZ" sz="2800" dirty="0" smtClean="0">
                <a:solidFill>
                  <a:schemeClr val="bg2">
                    <a:lumMod val="10000"/>
                  </a:schemeClr>
                </a:solidFill>
              </a:rPr>
              <a:t>: Jaký je rozdíl mezi těmito dvěma živočichy?</a:t>
            </a:r>
            <a:endParaRPr lang="cs-CZ" sz="2800" u="sng" dirty="0">
              <a:solidFill>
                <a:schemeClr val="bg2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7552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b="1" dirty="0" smtClean="0"/>
              <a:t>Poznávání rostlin</a:t>
            </a:r>
            <a:endParaRPr lang="cs-CZ" sz="4000" b="1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423" y="1864666"/>
            <a:ext cx="1590675" cy="1993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6827" y="5629191"/>
            <a:ext cx="1658937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6869" y="1783910"/>
            <a:ext cx="2097087" cy="1500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4551" y="1951109"/>
            <a:ext cx="1622425" cy="1420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2368" y="4181037"/>
            <a:ext cx="1719263" cy="2524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665816"/>
            <a:ext cx="2371725" cy="177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8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9196" y="116027"/>
            <a:ext cx="1279525" cy="1652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9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6799" y="1490733"/>
            <a:ext cx="1749425" cy="2341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0" name="Picture 1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423" y="289857"/>
            <a:ext cx="1736725" cy="1304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1501" y="292006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2</a:t>
            </a:r>
            <a:endParaRPr lang="cs-CZ" sz="2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-15368" y="1864666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3</a:t>
            </a:r>
            <a:endParaRPr lang="cs-CZ" sz="2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2032139" y="1490733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4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4328702" y="1809237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/>
              <a:t>7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7172183" y="128793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5</a:t>
            </a:r>
            <a:endParaRPr lang="cs-CZ" sz="2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6859891" y="1951109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6</a:t>
            </a:r>
            <a:endParaRPr lang="cs-CZ" sz="2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76940" y="4319204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/>
              <a:t>1</a:t>
            </a:r>
            <a:endParaRPr lang="cs-CZ" sz="2800" b="1" dirty="0" smtClean="0"/>
          </a:p>
        </p:txBody>
      </p:sp>
      <p:sp>
        <p:nvSpPr>
          <p:cNvPr id="11" name="TextovéPole 10"/>
          <p:cNvSpPr txBox="1"/>
          <p:nvPr/>
        </p:nvSpPr>
        <p:spPr>
          <a:xfrm>
            <a:off x="3317708" y="4175502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8</a:t>
            </a:r>
            <a:endParaRPr lang="cs-CZ" sz="28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741886" y="36739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544556" y="3685459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9</a:t>
            </a:r>
            <a:endParaRPr lang="cs-CZ" sz="28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780176" y="5629191"/>
            <a:ext cx="5931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10</a:t>
            </a:r>
            <a:endParaRPr lang="cs-CZ" sz="2800" b="1" dirty="0"/>
          </a:p>
        </p:txBody>
      </p:sp>
      <p:pic>
        <p:nvPicPr>
          <p:cNvPr id="8" name="Picture 9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319204"/>
            <a:ext cx="1812282" cy="22477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1319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b="1" dirty="0"/>
              <a:t>Poznávání </a:t>
            </a:r>
            <a:r>
              <a:rPr lang="cs-CZ" sz="4000" b="1" dirty="0" smtClean="0"/>
              <a:t>rostlin - ŘEŠENÍ</a:t>
            </a:r>
            <a:endParaRPr lang="cs-CZ" sz="40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539552" y="1628800"/>
            <a:ext cx="4593950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Wingdings" pitchFamily="2" charset="2"/>
              <a:buChar char="q"/>
            </a:pPr>
            <a:r>
              <a:rPr lang="cs-CZ" sz="2800" dirty="0" smtClean="0">
                <a:solidFill>
                  <a:schemeClr val="tx2">
                    <a:lumMod val="50000"/>
                  </a:schemeClr>
                </a:solidFill>
              </a:rPr>
              <a:t>1 pcháč rolní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cs-CZ" sz="2800" dirty="0" smtClean="0">
                <a:solidFill>
                  <a:schemeClr val="tx2">
                    <a:lumMod val="50000"/>
                  </a:schemeClr>
                </a:solidFill>
              </a:rPr>
              <a:t>2 chrpa polní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cs-CZ" sz="2800" dirty="0" smtClean="0">
                <a:solidFill>
                  <a:schemeClr val="tx2">
                    <a:lumMod val="50000"/>
                  </a:schemeClr>
                </a:solidFill>
              </a:rPr>
              <a:t>3 mák setý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cs-CZ" sz="2800" dirty="0">
                <a:solidFill>
                  <a:schemeClr val="tx2">
                    <a:lumMod val="50000"/>
                  </a:schemeClr>
                </a:solidFill>
              </a:rPr>
              <a:t>4</a:t>
            </a:r>
            <a:r>
              <a:rPr lang="cs-CZ" sz="2800" dirty="0" smtClean="0">
                <a:solidFill>
                  <a:schemeClr val="tx2">
                    <a:lumMod val="50000"/>
                  </a:schemeClr>
                </a:solidFill>
              </a:rPr>
              <a:t> kokoška pastuší tobolka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cs-CZ" sz="2800" dirty="0" smtClean="0">
                <a:solidFill>
                  <a:schemeClr val="tx2">
                    <a:lumMod val="50000"/>
                  </a:schemeClr>
                </a:solidFill>
              </a:rPr>
              <a:t>5 pýr plazivý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cs-CZ" sz="2800" dirty="0" smtClean="0">
                <a:solidFill>
                  <a:schemeClr val="tx2">
                    <a:lumMod val="50000"/>
                  </a:schemeClr>
                </a:solidFill>
              </a:rPr>
              <a:t>6 svízel přítula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cs-CZ" sz="2800" dirty="0" smtClean="0">
                <a:solidFill>
                  <a:schemeClr val="tx2">
                    <a:lumMod val="50000"/>
                  </a:schemeClr>
                </a:solidFill>
              </a:rPr>
              <a:t>7 brokolice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cs-CZ" sz="2800" dirty="0" smtClean="0">
                <a:solidFill>
                  <a:schemeClr val="tx2">
                    <a:lumMod val="50000"/>
                  </a:schemeClr>
                </a:solidFill>
              </a:rPr>
              <a:t>8 penízek rolní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cs-CZ" sz="2800" dirty="0" smtClean="0">
                <a:solidFill>
                  <a:schemeClr val="tx2">
                    <a:lumMod val="50000"/>
                  </a:schemeClr>
                </a:solidFill>
              </a:rPr>
              <a:t>9 rmen polní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cs-CZ" sz="2800" dirty="0" smtClean="0">
                <a:solidFill>
                  <a:schemeClr val="tx2">
                    <a:lumMod val="50000"/>
                  </a:schemeClr>
                </a:solidFill>
              </a:rPr>
              <a:t>10 jetel luční</a:t>
            </a:r>
            <a:endParaRPr lang="cs-CZ" sz="28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1026" name="Picture 2" descr="C:\Users\Šárka\AppData\Local\Microsoft\Windows\Temporary Internet Files\Content.IE5\D6QUFPO9\MP900433069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2201" y="3645024"/>
            <a:ext cx="4636003" cy="2790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Šárka\AppData\Local\Microsoft\Windows\Temporary Internet Files\Content.IE5\G9ADP2KJ\MP90042549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9449" y="1442298"/>
            <a:ext cx="1975274" cy="1984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264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b="1" dirty="0" smtClean="0"/>
              <a:t>POZNÁVÁNÍ ŽIVOČICHŮ</a:t>
            </a:r>
            <a:endParaRPr lang="cs-CZ" sz="4000" b="1" dirty="0"/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768638"/>
            <a:ext cx="1876062" cy="1545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3230" y="1700808"/>
            <a:ext cx="2168332" cy="16262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371775"/>
            <a:ext cx="1978787" cy="14840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3069317"/>
            <a:ext cx="2119449" cy="15919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2890" y="4878444"/>
            <a:ext cx="2479489" cy="1760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2635" y="149286"/>
            <a:ext cx="1734751" cy="2444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110" y="4905765"/>
            <a:ext cx="2305849" cy="17338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656341"/>
            <a:ext cx="2135894" cy="26709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83368"/>
            <a:ext cx="2165986" cy="1986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3169228" y="3647266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1</a:t>
            </a:r>
            <a:endParaRPr lang="cs-CZ" sz="28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268570" y="1687836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2</a:t>
            </a:r>
            <a:endParaRPr lang="cs-CZ" sz="28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265572" y="3085138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3</a:t>
            </a:r>
            <a:endParaRPr lang="cs-CZ" sz="28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66638" y="4922004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4</a:t>
            </a:r>
            <a:endParaRPr lang="cs-CZ" sz="28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79512" y="245418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5</a:t>
            </a:r>
            <a:endParaRPr lang="cs-CZ" sz="28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5670789" y="4878444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6</a:t>
            </a:r>
            <a:endParaRPr lang="cs-CZ" sz="28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-71132" y="2683368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7</a:t>
            </a:r>
            <a:endParaRPr lang="cs-CZ" sz="28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4681396" y="1210644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8</a:t>
            </a:r>
            <a:endParaRPr lang="cs-CZ" sz="28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917974" y="5150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9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3683965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b="1" dirty="0"/>
              <a:t>POZNÁVÁNÍ </a:t>
            </a:r>
            <a:r>
              <a:rPr lang="cs-CZ" sz="4000" b="1" dirty="0" smtClean="0"/>
              <a:t>ŽIVOČICHŮ - ŘEŠENÍ</a:t>
            </a:r>
            <a:endParaRPr lang="cs-CZ" sz="40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539552" y="1556792"/>
            <a:ext cx="3839705" cy="49552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Wingdings" pitchFamily="2" charset="2"/>
              <a:buChar char="q"/>
            </a:pPr>
            <a:r>
              <a:rPr lang="cs-CZ" sz="3200" dirty="0" smtClean="0">
                <a:solidFill>
                  <a:schemeClr val="bg2">
                    <a:lumMod val="10000"/>
                  </a:schemeClr>
                </a:solidFill>
              </a:rPr>
              <a:t>1 králík divoký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cs-CZ" sz="3200" dirty="0" smtClean="0">
                <a:solidFill>
                  <a:schemeClr val="bg2">
                    <a:lumMod val="10000"/>
                  </a:schemeClr>
                </a:solidFill>
              </a:rPr>
              <a:t>2 bažant polní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cs-CZ" sz="3200" dirty="0" smtClean="0">
                <a:solidFill>
                  <a:schemeClr val="bg2">
                    <a:lumMod val="10000"/>
                  </a:schemeClr>
                </a:solidFill>
              </a:rPr>
              <a:t>3 káně lesní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cs-CZ" sz="3200" dirty="0" smtClean="0">
                <a:solidFill>
                  <a:schemeClr val="bg2">
                    <a:lumMod val="10000"/>
                  </a:schemeClr>
                </a:solidFill>
              </a:rPr>
              <a:t>4 sysel obecný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cs-CZ" sz="3200" dirty="0" smtClean="0">
                <a:solidFill>
                  <a:schemeClr val="bg2">
                    <a:lumMod val="10000"/>
                  </a:schemeClr>
                </a:solidFill>
              </a:rPr>
              <a:t>5 hraboš polní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cs-CZ" sz="3200" dirty="0" smtClean="0">
                <a:solidFill>
                  <a:schemeClr val="bg2">
                    <a:lumMod val="10000"/>
                  </a:schemeClr>
                </a:solidFill>
              </a:rPr>
              <a:t>6 koroptev polní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cs-CZ" sz="3200" dirty="0" smtClean="0">
                <a:solidFill>
                  <a:schemeClr val="bg2">
                    <a:lumMod val="10000"/>
                  </a:schemeClr>
                </a:solidFill>
              </a:rPr>
              <a:t>7 zajíc polní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cs-CZ" sz="3200" dirty="0" smtClean="0">
                <a:solidFill>
                  <a:schemeClr val="bg2">
                    <a:lumMod val="10000"/>
                  </a:schemeClr>
                </a:solidFill>
              </a:rPr>
              <a:t>8 křeček polní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cs-CZ" sz="3200" dirty="0" smtClean="0">
                <a:solidFill>
                  <a:schemeClr val="bg2">
                    <a:lumMod val="10000"/>
                  </a:schemeClr>
                </a:solidFill>
              </a:rPr>
              <a:t>9 poštolka obecná</a:t>
            </a:r>
          </a:p>
          <a:p>
            <a:pPr marL="457200" indent="-457200">
              <a:buFont typeface="Wingdings" pitchFamily="2" charset="2"/>
              <a:buChar char="q"/>
            </a:pPr>
            <a:endParaRPr lang="cs-CZ" sz="2800" dirty="0">
              <a:solidFill>
                <a:schemeClr val="bg2">
                  <a:lumMod val="10000"/>
                </a:schemeClr>
              </a:solidFill>
            </a:endParaRPr>
          </a:p>
        </p:txBody>
      </p:sp>
      <p:pic>
        <p:nvPicPr>
          <p:cNvPr id="2055" name="Picture 7" descr="C:\Users\Šárka\AppData\Local\Microsoft\Windows\Temporary Internet Files\Content.IE5\G9ADP2KJ\MC90032641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6454" y="3166484"/>
            <a:ext cx="1735817" cy="173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Šárka\AppData\Local\Microsoft\Windows\Temporary Internet Files\Content.IE5\D6QUFPO9\MC90028133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5398" y="4948793"/>
            <a:ext cx="1426579" cy="18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Šárka\AppData\Local\Microsoft\Windows\Temporary Internet Files\Content.IE5\G9ADP2KJ\MC90028083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2186" y="4949470"/>
            <a:ext cx="2178867" cy="1724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Šárka\AppData\Local\Microsoft\Windows\Temporary Internet Files\Content.IE5\D6QUFPO9\MC90043820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0338" y="1421417"/>
            <a:ext cx="1879600" cy="1285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:\Users\Šárka\AppData\Local\Microsoft\Windows\Temporary Internet Files\Content.IE5\LHYGMJ6T\MC900350964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255" y="0"/>
            <a:ext cx="959903" cy="1575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C:\Users\Šárka\AppData\Local\Microsoft\Windows\Temporary Internet Files\Content.IE5\G9ADP2KJ\MC900351110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6657" y="1403342"/>
            <a:ext cx="1577481" cy="1588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C:\Users\Šárka\AppData\Local\Microsoft\Windows\Temporary Internet Files\Content.IE5\G9ADP2KJ\MC900299463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0089" y="2707292"/>
            <a:ext cx="1874837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4663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231837"/>
            <a:ext cx="8424936" cy="6340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b="1" u="sng" dirty="0" smtClean="0"/>
              <a:t>Citace</a:t>
            </a:r>
            <a:r>
              <a:rPr lang="cs-CZ" sz="1400" b="1" dirty="0" smtClean="0"/>
              <a:t>: </a:t>
            </a:r>
            <a:r>
              <a:rPr lang="cs-CZ" sz="1400" dirty="0" smtClean="0"/>
              <a:t> obr. </a:t>
            </a:r>
            <a:r>
              <a:rPr lang="cs-CZ" sz="1400" dirty="0"/>
              <a:t>pole: </a:t>
            </a:r>
            <a:r>
              <a:rPr lang="cs-CZ" sz="1400" dirty="0" err="1"/>
              <a:t>Soubor:Pole</a:t>
            </a:r>
            <a:r>
              <a:rPr lang="cs-CZ" sz="1400" dirty="0"/>
              <a:t> v </a:t>
            </a:r>
            <a:r>
              <a:rPr lang="cs-CZ" sz="1400" dirty="0" err="1"/>
              <a:t>Cesku</a:t>
            </a:r>
            <a:r>
              <a:rPr lang="cs-CZ" sz="1400" dirty="0"/>
              <a:t> lan bez mezi.jpg. In </a:t>
            </a:r>
            <a:r>
              <a:rPr lang="cs-CZ" sz="1400" i="1" dirty="0" err="1"/>
              <a:t>Wikipedia</a:t>
            </a:r>
            <a:r>
              <a:rPr lang="cs-CZ" sz="1400" i="1" dirty="0"/>
              <a:t> : </a:t>
            </a:r>
            <a:r>
              <a:rPr lang="cs-CZ" sz="1400" i="1" dirty="0" err="1"/>
              <a:t>the</a:t>
            </a:r>
            <a:r>
              <a:rPr lang="cs-CZ" sz="1400" i="1" dirty="0"/>
              <a:t> free </a:t>
            </a:r>
            <a:r>
              <a:rPr lang="cs-CZ" sz="1400" i="1" dirty="0" err="1"/>
              <a:t>encyclopedia</a:t>
            </a:r>
            <a:r>
              <a:rPr lang="cs-CZ" sz="1400" dirty="0"/>
              <a:t> [online]. St. </a:t>
            </a:r>
            <a:r>
              <a:rPr lang="cs-CZ" sz="1400" dirty="0" err="1"/>
              <a:t>Petersburg</a:t>
            </a:r>
            <a:r>
              <a:rPr lang="cs-CZ" sz="1400" dirty="0"/>
              <a:t> (Florida) : </a:t>
            </a:r>
            <a:r>
              <a:rPr lang="cs-CZ" sz="1400" dirty="0" err="1"/>
              <a:t>Wikipedia</a:t>
            </a:r>
            <a:r>
              <a:rPr lang="cs-CZ" sz="1400" dirty="0"/>
              <a:t> </a:t>
            </a:r>
            <a:r>
              <a:rPr lang="cs-CZ" sz="1400" dirty="0" err="1"/>
              <a:t>Foundation</a:t>
            </a:r>
            <a:r>
              <a:rPr lang="cs-CZ" sz="1400" dirty="0"/>
              <a:t>, [cit. 2012-01-08]. Dostupné z WWW: &lt;http://cs.wikipedia.org/wiki/</a:t>
            </a:r>
            <a:r>
              <a:rPr lang="cs-CZ" sz="1400" dirty="0" err="1"/>
              <a:t>Soubor:Pole_v_Cesku_lan_bez_mezi.jpg</a:t>
            </a:r>
            <a:r>
              <a:rPr lang="cs-CZ" sz="1400" dirty="0"/>
              <a:t>&gt;. </a:t>
            </a:r>
            <a:endParaRPr lang="cs-CZ" sz="1400" b="1" u="sng" dirty="0"/>
          </a:p>
          <a:p>
            <a:r>
              <a:rPr lang="cs-CZ" sz="1400" dirty="0" smtClean="0"/>
              <a:t>obr. Lán: </a:t>
            </a:r>
            <a:r>
              <a:rPr lang="cs-CZ" sz="1400" dirty="0" err="1"/>
              <a:t>Soubor:Pole</a:t>
            </a:r>
            <a:r>
              <a:rPr lang="cs-CZ" sz="1400" dirty="0"/>
              <a:t> v Polsku </a:t>
            </a:r>
            <a:r>
              <a:rPr lang="cs-CZ" sz="1400" dirty="0" err="1"/>
              <a:t>uzka</a:t>
            </a:r>
            <a:r>
              <a:rPr lang="cs-CZ" sz="1400" dirty="0"/>
              <a:t> s mezemi.jpg. In </a:t>
            </a:r>
            <a:r>
              <a:rPr lang="cs-CZ" sz="1400" i="1" dirty="0" err="1"/>
              <a:t>Wikipedia</a:t>
            </a:r>
            <a:r>
              <a:rPr lang="cs-CZ" sz="1400" i="1" dirty="0"/>
              <a:t> : </a:t>
            </a:r>
            <a:r>
              <a:rPr lang="cs-CZ" sz="1400" i="1" dirty="0" err="1"/>
              <a:t>the</a:t>
            </a:r>
            <a:r>
              <a:rPr lang="cs-CZ" sz="1400" i="1" dirty="0"/>
              <a:t> free </a:t>
            </a:r>
            <a:r>
              <a:rPr lang="cs-CZ" sz="1400" i="1" dirty="0" err="1"/>
              <a:t>encyclopedia</a:t>
            </a:r>
            <a:r>
              <a:rPr lang="cs-CZ" sz="1400" dirty="0"/>
              <a:t> [online]. St. </a:t>
            </a:r>
            <a:r>
              <a:rPr lang="cs-CZ" sz="1400" dirty="0" err="1"/>
              <a:t>Petersburg</a:t>
            </a:r>
            <a:r>
              <a:rPr lang="cs-CZ" sz="1400" dirty="0"/>
              <a:t> (Florida) : </a:t>
            </a:r>
            <a:r>
              <a:rPr lang="cs-CZ" sz="1400" dirty="0" err="1"/>
              <a:t>Wikipedia</a:t>
            </a:r>
            <a:r>
              <a:rPr lang="cs-CZ" sz="1400" dirty="0"/>
              <a:t> </a:t>
            </a:r>
            <a:r>
              <a:rPr lang="cs-CZ" sz="1400" dirty="0" err="1"/>
              <a:t>Foundation</a:t>
            </a:r>
            <a:r>
              <a:rPr lang="cs-CZ" sz="1400" dirty="0"/>
              <a:t>, [cit. 2012-01-08]. Dostupné z WWW: &lt;http://cs.wikipedia.org/wiki/</a:t>
            </a:r>
            <a:r>
              <a:rPr lang="cs-CZ" sz="1400" dirty="0" err="1"/>
              <a:t>Soubor:Pole_v_Polsku_uzka_s_mezemi.jpg</a:t>
            </a:r>
            <a:r>
              <a:rPr lang="cs-CZ" sz="1400" dirty="0" smtClean="0"/>
              <a:t>&gt;.</a:t>
            </a:r>
          </a:p>
          <a:p>
            <a:r>
              <a:rPr lang="cs-CZ" sz="1400" dirty="0" smtClean="0"/>
              <a:t>Obr. </a:t>
            </a:r>
            <a:r>
              <a:rPr lang="cs-CZ" sz="1400" dirty="0"/>
              <a:t>Penízek : </a:t>
            </a:r>
            <a:r>
              <a:rPr lang="cs-CZ" sz="1400" dirty="0" err="1"/>
              <a:t>Soubor:Thlaspi</a:t>
            </a:r>
            <a:r>
              <a:rPr lang="cs-CZ" sz="1400" dirty="0"/>
              <a:t> arvense2 eF.jpg. In </a:t>
            </a:r>
            <a:r>
              <a:rPr lang="cs-CZ" sz="1400" i="1" dirty="0" err="1"/>
              <a:t>Wikipedia</a:t>
            </a:r>
            <a:r>
              <a:rPr lang="cs-CZ" sz="1400" i="1" dirty="0"/>
              <a:t> : </a:t>
            </a:r>
            <a:r>
              <a:rPr lang="cs-CZ" sz="1400" i="1" dirty="0" err="1"/>
              <a:t>the</a:t>
            </a:r>
            <a:r>
              <a:rPr lang="cs-CZ" sz="1400" i="1" dirty="0"/>
              <a:t> free </a:t>
            </a:r>
            <a:r>
              <a:rPr lang="cs-CZ" sz="1400" i="1" dirty="0" err="1"/>
              <a:t>encyclopedia</a:t>
            </a:r>
            <a:r>
              <a:rPr lang="cs-CZ" sz="1400" dirty="0"/>
              <a:t> [online]. St. </a:t>
            </a:r>
            <a:r>
              <a:rPr lang="cs-CZ" sz="1400" dirty="0" err="1"/>
              <a:t>Petersburg</a:t>
            </a:r>
            <a:r>
              <a:rPr lang="cs-CZ" sz="1400" dirty="0"/>
              <a:t> (Florida) : </a:t>
            </a:r>
            <a:r>
              <a:rPr lang="cs-CZ" sz="1400" dirty="0" err="1"/>
              <a:t>Wikipedia</a:t>
            </a:r>
            <a:r>
              <a:rPr lang="cs-CZ" sz="1400" dirty="0"/>
              <a:t> </a:t>
            </a:r>
            <a:r>
              <a:rPr lang="cs-CZ" sz="1400" dirty="0" err="1"/>
              <a:t>Foundation</a:t>
            </a:r>
            <a:r>
              <a:rPr lang="cs-CZ" sz="1400" dirty="0"/>
              <a:t>, [cit. 2012-01-09]. Dostupné z WWW: &lt;http://cs.wikipedia.org/wiki/Soubor:Thlaspi_arvense2_eF.jpg</a:t>
            </a:r>
            <a:r>
              <a:rPr lang="cs-CZ" sz="1400" dirty="0" smtClean="0"/>
              <a:t>&gt;.</a:t>
            </a:r>
          </a:p>
          <a:p>
            <a:r>
              <a:rPr lang="cs-CZ" sz="1400" dirty="0" smtClean="0"/>
              <a:t>Obr. Chrpa: </a:t>
            </a:r>
            <a:r>
              <a:rPr lang="cs-CZ" sz="1400" dirty="0" err="1"/>
              <a:t>Soubor:Chrpa.jpg</a:t>
            </a:r>
            <a:r>
              <a:rPr lang="cs-CZ" sz="1400" dirty="0"/>
              <a:t>. In </a:t>
            </a:r>
            <a:r>
              <a:rPr lang="cs-CZ" sz="1400" i="1" dirty="0" err="1"/>
              <a:t>Wikipedia</a:t>
            </a:r>
            <a:r>
              <a:rPr lang="cs-CZ" sz="1400" i="1" dirty="0"/>
              <a:t> : </a:t>
            </a:r>
            <a:r>
              <a:rPr lang="cs-CZ" sz="1400" i="1" dirty="0" err="1"/>
              <a:t>the</a:t>
            </a:r>
            <a:r>
              <a:rPr lang="cs-CZ" sz="1400" i="1" dirty="0"/>
              <a:t> free </a:t>
            </a:r>
            <a:r>
              <a:rPr lang="cs-CZ" sz="1400" i="1" dirty="0" err="1"/>
              <a:t>encyclopedia</a:t>
            </a:r>
            <a:r>
              <a:rPr lang="cs-CZ" sz="1400" dirty="0"/>
              <a:t> [online]. St. </a:t>
            </a:r>
            <a:r>
              <a:rPr lang="cs-CZ" sz="1400" dirty="0" err="1"/>
              <a:t>Petersburg</a:t>
            </a:r>
            <a:r>
              <a:rPr lang="cs-CZ" sz="1400" dirty="0"/>
              <a:t> (Florida) : </a:t>
            </a:r>
            <a:r>
              <a:rPr lang="cs-CZ" sz="1400" dirty="0" err="1"/>
              <a:t>Wikipedia</a:t>
            </a:r>
            <a:r>
              <a:rPr lang="cs-CZ" sz="1400" dirty="0"/>
              <a:t> </a:t>
            </a:r>
            <a:r>
              <a:rPr lang="cs-CZ" sz="1400" dirty="0" err="1"/>
              <a:t>Foundation</a:t>
            </a:r>
            <a:r>
              <a:rPr lang="cs-CZ" sz="1400" dirty="0"/>
              <a:t>, [cit. 2012-01-09]. Dostupné z WWW: &lt;http://cs.wikipedia.org/wiki/</a:t>
            </a:r>
            <a:r>
              <a:rPr lang="cs-CZ" sz="1400" dirty="0" err="1"/>
              <a:t>Soubor:Chrpa.jpg</a:t>
            </a:r>
            <a:r>
              <a:rPr lang="cs-CZ" sz="1400" dirty="0" smtClean="0"/>
              <a:t>&gt;.</a:t>
            </a:r>
          </a:p>
          <a:p>
            <a:r>
              <a:rPr lang="cs-CZ" sz="1400" dirty="0" smtClean="0"/>
              <a:t>Obr. Pýr: </a:t>
            </a:r>
            <a:r>
              <a:rPr lang="cs-CZ" sz="1400" dirty="0"/>
              <a:t>Soubor:Koeh-203.jpg. In </a:t>
            </a:r>
            <a:r>
              <a:rPr lang="cs-CZ" sz="1400" i="1" dirty="0" err="1"/>
              <a:t>Wikipedia</a:t>
            </a:r>
            <a:r>
              <a:rPr lang="cs-CZ" sz="1400" i="1" dirty="0"/>
              <a:t> : </a:t>
            </a:r>
            <a:r>
              <a:rPr lang="cs-CZ" sz="1400" i="1" dirty="0" err="1"/>
              <a:t>the</a:t>
            </a:r>
            <a:r>
              <a:rPr lang="cs-CZ" sz="1400" i="1" dirty="0"/>
              <a:t> free </a:t>
            </a:r>
            <a:r>
              <a:rPr lang="cs-CZ" sz="1400" i="1" dirty="0" err="1"/>
              <a:t>encyclopedia</a:t>
            </a:r>
            <a:r>
              <a:rPr lang="cs-CZ" sz="1400" dirty="0"/>
              <a:t> [online]. St. </a:t>
            </a:r>
            <a:r>
              <a:rPr lang="cs-CZ" sz="1400" dirty="0" err="1"/>
              <a:t>Petersburg</a:t>
            </a:r>
            <a:r>
              <a:rPr lang="cs-CZ" sz="1400" dirty="0"/>
              <a:t> (Florida) : </a:t>
            </a:r>
            <a:r>
              <a:rPr lang="cs-CZ" sz="1400" dirty="0" err="1"/>
              <a:t>Wikipedia</a:t>
            </a:r>
            <a:r>
              <a:rPr lang="cs-CZ" sz="1400" dirty="0"/>
              <a:t> </a:t>
            </a:r>
            <a:r>
              <a:rPr lang="cs-CZ" sz="1400" dirty="0" err="1"/>
              <a:t>Foundation</a:t>
            </a:r>
            <a:r>
              <a:rPr lang="cs-CZ" sz="1400" dirty="0"/>
              <a:t>, [cit. 2012-01-09]. Dostupné z WWW: &lt;http://cs.wikipedia.org/wiki/Soubor:Koeh-203.jpg</a:t>
            </a:r>
            <a:r>
              <a:rPr lang="cs-CZ" sz="1400" dirty="0" smtClean="0"/>
              <a:t>&gt;.</a:t>
            </a:r>
          </a:p>
          <a:p>
            <a:r>
              <a:rPr lang="cs-CZ" sz="1400" dirty="0" smtClean="0"/>
              <a:t>Obr. Svízel : </a:t>
            </a:r>
            <a:r>
              <a:rPr lang="cs-CZ" sz="1400" dirty="0" err="1"/>
              <a:t>Soubor:Galium</a:t>
            </a:r>
            <a:r>
              <a:rPr lang="cs-CZ" sz="1400" dirty="0"/>
              <a:t> aparine1 ies.jpg. In </a:t>
            </a:r>
            <a:r>
              <a:rPr lang="cs-CZ" sz="1400" i="1" dirty="0" err="1"/>
              <a:t>Wikipedia</a:t>
            </a:r>
            <a:r>
              <a:rPr lang="cs-CZ" sz="1400" i="1" dirty="0"/>
              <a:t> : </a:t>
            </a:r>
            <a:r>
              <a:rPr lang="cs-CZ" sz="1400" i="1" dirty="0" err="1"/>
              <a:t>the</a:t>
            </a:r>
            <a:r>
              <a:rPr lang="cs-CZ" sz="1400" i="1" dirty="0"/>
              <a:t> free </a:t>
            </a:r>
            <a:r>
              <a:rPr lang="cs-CZ" sz="1400" i="1" dirty="0" err="1"/>
              <a:t>encyclopedia</a:t>
            </a:r>
            <a:r>
              <a:rPr lang="cs-CZ" sz="1400" dirty="0"/>
              <a:t> [online]. St. </a:t>
            </a:r>
            <a:r>
              <a:rPr lang="cs-CZ" sz="1400" dirty="0" err="1"/>
              <a:t>Petersburg</a:t>
            </a:r>
            <a:r>
              <a:rPr lang="cs-CZ" sz="1400" dirty="0"/>
              <a:t> (Florida) : </a:t>
            </a:r>
            <a:r>
              <a:rPr lang="cs-CZ" sz="1400" dirty="0" err="1"/>
              <a:t>Wikipedia</a:t>
            </a:r>
            <a:r>
              <a:rPr lang="cs-CZ" sz="1400" dirty="0"/>
              <a:t> </a:t>
            </a:r>
            <a:r>
              <a:rPr lang="cs-CZ" sz="1400" dirty="0" err="1"/>
              <a:t>Foundation</a:t>
            </a:r>
            <a:r>
              <a:rPr lang="cs-CZ" sz="1400" dirty="0"/>
              <a:t>, [cit. 2012-01-09]. Dostupné z WWW: &lt;http://cs.wikipedia.org/wiki/Soubor:Galium_aparine1_ies.jpg&gt;.</a:t>
            </a:r>
            <a:r>
              <a:rPr lang="cs-CZ" sz="1400" dirty="0" smtClean="0"/>
              <a:t> </a:t>
            </a:r>
          </a:p>
          <a:p>
            <a:r>
              <a:rPr lang="cs-CZ" sz="1400" dirty="0" smtClean="0"/>
              <a:t>Obr. </a:t>
            </a:r>
            <a:r>
              <a:rPr lang="cs-CZ" sz="1400" dirty="0"/>
              <a:t>Pcháč: </a:t>
            </a:r>
            <a:r>
              <a:rPr lang="cs-CZ" sz="1400" dirty="0" err="1"/>
              <a:t>Soubor:Cirsium</a:t>
            </a:r>
            <a:r>
              <a:rPr lang="cs-CZ" sz="1400" dirty="0"/>
              <a:t> </a:t>
            </a:r>
            <a:r>
              <a:rPr lang="cs-CZ" sz="1400" dirty="0" err="1"/>
              <a:t>arvense</a:t>
            </a:r>
            <a:r>
              <a:rPr lang="cs-CZ" sz="1400" dirty="0"/>
              <a:t> </a:t>
            </a:r>
            <a:r>
              <a:rPr lang="cs-CZ" sz="1400" dirty="0" err="1"/>
              <a:t>with</a:t>
            </a:r>
            <a:r>
              <a:rPr lang="cs-CZ" sz="1400" dirty="0"/>
              <a:t> </a:t>
            </a:r>
            <a:r>
              <a:rPr lang="cs-CZ" sz="1400" dirty="0" err="1"/>
              <a:t>Bees</a:t>
            </a:r>
            <a:r>
              <a:rPr lang="cs-CZ" sz="1400" dirty="0"/>
              <a:t> Richard Bartz.jpg. In </a:t>
            </a:r>
            <a:r>
              <a:rPr lang="cs-CZ" sz="1400" i="1" dirty="0" err="1"/>
              <a:t>Wikipedia</a:t>
            </a:r>
            <a:r>
              <a:rPr lang="cs-CZ" sz="1400" i="1" dirty="0"/>
              <a:t> : </a:t>
            </a:r>
            <a:r>
              <a:rPr lang="cs-CZ" sz="1400" i="1" dirty="0" err="1"/>
              <a:t>the</a:t>
            </a:r>
            <a:r>
              <a:rPr lang="cs-CZ" sz="1400" i="1" dirty="0"/>
              <a:t> free </a:t>
            </a:r>
            <a:r>
              <a:rPr lang="cs-CZ" sz="1400" i="1" dirty="0" err="1"/>
              <a:t>encyclopedia</a:t>
            </a:r>
            <a:r>
              <a:rPr lang="cs-CZ" sz="1400" dirty="0"/>
              <a:t> [online]. St. </a:t>
            </a:r>
            <a:r>
              <a:rPr lang="cs-CZ" sz="1400" dirty="0" err="1"/>
              <a:t>Petersburg</a:t>
            </a:r>
            <a:r>
              <a:rPr lang="cs-CZ" sz="1400" dirty="0"/>
              <a:t> (Florida) : </a:t>
            </a:r>
            <a:r>
              <a:rPr lang="cs-CZ" sz="1400" dirty="0" err="1"/>
              <a:t>Wikipedia</a:t>
            </a:r>
            <a:r>
              <a:rPr lang="cs-CZ" sz="1400" dirty="0"/>
              <a:t> </a:t>
            </a:r>
            <a:r>
              <a:rPr lang="cs-CZ" sz="1400" dirty="0" err="1"/>
              <a:t>Foundation</a:t>
            </a:r>
            <a:r>
              <a:rPr lang="cs-CZ" sz="1400" dirty="0"/>
              <a:t>, [cit. 2012-01-09]. Dostupné z WWW: &lt;http://cs.wikipedia.org/wiki/</a:t>
            </a:r>
            <a:r>
              <a:rPr lang="cs-CZ" sz="1400" dirty="0" err="1"/>
              <a:t>Soubor:Cirsium_arvense_with_Bees_Richard_Bartz.jpg</a:t>
            </a:r>
            <a:r>
              <a:rPr lang="cs-CZ" sz="1400" dirty="0" smtClean="0"/>
              <a:t>&gt;.</a:t>
            </a:r>
          </a:p>
          <a:p>
            <a:r>
              <a:rPr lang="cs-CZ" sz="1400" dirty="0" smtClean="0"/>
              <a:t>Obr. Bažant: </a:t>
            </a:r>
            <a:r>
              <a:rPr lang="cs-CZ" sz="1400" dirty="0" err="1"/>
              <a:t>Soubor:Phasianus</a:t>
            </a:r>
            <a:r>
              <a:rPr lang="cs-CZ" sz="1400" dirty="0"/>
              <a:t> </a:t>
            </a:r>
            <a:r>
              <a:rPr lang="cs-CZ" sz="1400" dirty="0" err="1"/>
              <a:t>colchicus</a:t>
            </a:r>
            <a:r>
              <a:rPr lang="cs-CZ" sz="1400" dirty="0"/>
              <a:t> 2 tom %28Lukasz Lukasik%29.jpg. In </a:t>
            </a:r>
            <a:r>
              <a:rPr lang="cs-CZ" sz="1400" i="1" dirty="0" err="1"/>
              <a:t>Wikipedia</a:t>
            </a:r>
            <a:r>
              <a:rPr lang="cs-CZ" sz="1400" i="1" dirty="0"/>
              <a:t> : </a:t>
            </a:r>
            <a:r>
              <a:rPr lang="cs-CZ" sz="1400" i="1" dirty="0" err="1"/>
              <a:t>the</a:t>
            </a:r>
            <a:r>
              <a:rPr lang="cs-CZ" sz="1400" i="1" dirty="0"/>
              <a:t> free </a:t>
            </a:r>
            <a:r>
              <a:rPr lang="cs-CZ" sz="1400" i="1" dirty="0" err="1"/>
              <a:t>encyclopedia</a:t>
            </a:r>
            <a:r>
              <a:rPr lang="cs-CZ" sz="1400" dirty="0"/>
              <a:t> [online]. St. </a:t>
            </a:r>
            <a:r>
              <a:rPr lang="cs-CZ" sz="1400" dirty="0" err="1"/>
              <a:t>Petersburg</a:t>
            </a:r>
            <a:r>
              <a:rPr lang="cs-CZ" sz="1400" dirty="0"/>
              <a:t> (Florida) : </a:t>
            </a:r>
            <a:r>
              <a:rPr lang="cs-CZ" sz="1400" dirty="0" err="1"/>
              <a:t>Wikipedia</a:t>
            </a:r>
            <a:r>
              <a:rPr lang="cs-CZ" sz="1400" dirty="0"/>
              <a:t> </a:t>
            </a:r>
            <a:r>
              <a:rPr lang="cs-CZ" sz="1400" dirty="0" err="1"/>
              <a:t>Foundation</a:t>
            </a:r>
            <a:r>
              <a:rPr lang="cs-CZ" sz="1400" dirty="0"/>
              <a:t>, [cit. 2012-01-09]. Dostupné z WWW: &lt;http://cs.wikipedia.org/wiki/Soubor:Phasianus_colchicus_2_tom_%28Lukasz_Lukasik%29.jpg</a:t>
            </a:r>
            <a:r>
              <a:rPr lang="cs-CZ" sz="1400" dirty="0" smtClean="0"/>
              <a:t>&gt;.</a:t>
            </a:r>
          </a:p>
          <a:p>
            <a:r>
              <a:rPr lang="cs-CZ" sz="1400" dirty="0" smtClean="0"/>
              <a:t>Obr. Hraboš: </a:t>
            </a:r>
            <a:r>
              <a:rPr lang="cs-CZ" sz="1400" dirty="0" err="1"/>
              <a:t>Soubor:Feldmaus</a:t>
            </a:r>
            <a:r>
              <a:rPr lang="cs-CZ" sz="1400" dirty="0"/>
              <a:t> </a:t>
            </a:r>
            <a:r>
              <a:rPr lang="cs-CZ" sz="1400" dirty="0" err="1"/>
              <a:t>Microtus</a:t>
            </a:r>
            <a:r>
              <a:rPr lang="cs-CZ" sz="1400" dirty="0"/>
              <a:t> arvalis.jpg. In </a:t>
            </a:r>
            <a:r>
              <a:rPr lang="cs-CZ" sz="1400" i="1" dirty="0" err="1"/>
              <a:t>Wikipedia</a:t>
            </a:r>
            <a:r>
              <a:rPr lang="cs-CZ" sz="1400" i="1" dirty="0"/>
              <a:t> : </a:t>
            </a:r>
            <a:r>
              <a:rPr lang="cs-CZ" sz="1400" i="1" dirty="0" err="1"/>
              <a:t>the</a:t>
            </a:r>
            <a:r>
              <a:rPr lang="cs-CZ" sz="1400" i="1" dirty="0"/>
              <a:t> free </a:t>
            </a:r>
            <a:r>
              <a:rPr lang="cs-CZ" sz="1400" i="1" dirty="0" err="1"/>
              <a:t>encyclopedia</a:t>
            </a:r>
            <a:r>
              <a:rPr lang="cs-CZ" sz="1400" dirty="0"/>
              <a:t> [online]. St. </a:t>
            </a:r>
            <a:r>
              <a:rPr lang="cs-CZ" sz="1400" dirty="0" err="1"/>
              <a:t>Petersburg</a:t>
            </a:r>
            <a:r>
              <a:rPr lang="cs-CZ" sz="1400" dirty="0"/>
              <a:t> (Florida) : </a:t>
            </a:r>
            <a:r>
              <a:rPr lang="cs-CZ" sz="1400" dirty="0" err="1"/>
              <a:t>Wikipedia</a:t>
            </a:r>
            <a:r>
              <a:rPr lang="cs-CZ" sz="1400" dirty="0"/>
              <a:t> </a:t>
            </a:r>
            <a:r>
              <a:rPr lang="cs-CZ" sz="1400" dirty="0" err="1"/>
              <a:t>Foundation</a:t>
            </a:r>
            <a:r>
              <a:rPr lang="cs-CZ" sz="1400" dirty="0"/>
              <a:t>, [cit. 2012-01-09]. Dostupné z WWW: &lt;http://cs.wikipedia.org/wiki/</a:t>
            </a:r>
            <a:r>
              <a:rPr lang="cs-CZ" sz="1400" dirty="0" err="1"/>
              <a:t>Soubor:Feldmaus_Microtus_arvalis.jpg</a:t>
            </a:r>
            <a:r>
              <a:rPr lang="cs-CZ" sz="1400" dirty="0" smtClean="0"/>
              <a:t>&gt;.</a:t>
            </a:r>
          </a:p>
          <a:p>
            <a:r>
              <a:rPr lang="cs-CZ" sz="1400" dirty="0" smtClean="0"/>
              <a:t>Obr. Káně: </a:t>
            </a:r>
            <a:r>
              <a:rPr lang="cs-CZ" sz="1400" dirty="0" err="1"/>
              <a:t>Soubor:Buteo</a:t>
            </a:r>
            <a:r>
              <a:rPr lang="cs-CZ" sz="1400" dirty="0"/>
              <a:t> </a:t>
            </a:r>
            <a:r>
              <a:rPr lang="cs-CZ" sz="1400" dirty="0" err="1"/>
              <a:t>buteo</a:t>
            </a:r>
            <a:r>
              <a:rPr lang="cs-CZ" sz="1400" dirty="0"/>
              <a:t> 1 %28Lukasz Lukasik%29.jpg. In </a:t>
            </a:r>
            <a:r>
              <a:rPr lang="cs-CZ" sz="1400" i="1" dirty="0" err="1"/>
              <a:t>Wikipedia</a:t>
            </a:r>
            <a:r>
              <a:rPr lang="cs-CZ" sz="1400" i="1" dirty="0"/>
              <a:t> : </a:t>
            </a:r>
            <a:r>
              <a:rPr lang="cs-CZ" sz="1400" i="1" dirty="0" err="1"/>
              <a:t>the</a:t>
            </a:r>
            <a:r>
              <a:rPr lang="cs-CZ" sz="1400" i="1" dirty="0"/>
              <a:t> free </a:t>
            </a:r>
            <a:r>
              <a:rPr lang="cs-CZ" sz="1400" i="1" dirty="0" err="1"/>
              <a:t>encyclopedia</a:t>
            </a:r>
            <a:r>
              <a:rPr lang="cs-CZ" sz="1400" dirty="0"/>
              <a:t> [online]. St. </a:t>
            </a:r>
            <a:r>
              <a:rPr lang="cs-CZ" sz="1400" dirty="0" err="1"/>
              <a:t>Petersburg</a:t>
            </a:r>
            <a:r>
              <a:rPr lang="cs-CZ" sz="1400" dirty="0"/>
              <a:t> (Florida) : </a:t>
            </a:r>
            <a:r>
              <a:rPr lang="cs-CZ" sz="1400" dirty="0" err="1"/>
              <a:t>Wikipedia</a:t>
            </a:r>
            <a:r>
              <a:rPr lang="cs-CZ" sz="1400" dirty="0"/>
              <a:t> </a:t>
            </a:r>
            <a:r>
              <a:rPr lang="cs-CZ" sz="1400" dirty="0" err="1"/>
              <a:t>Foundation</a:t>
            </a:r>
            <a:r>
              <a:rPr lang="cs-CZ" sz="1400" dirty="0"/>
              <a:t>, [cit. 2012-01-09]. Dostupné z WWW: &lt;http://cs.wikipedia.org/wiki/Soubor:Buteo_buteo_1_%28Lukasz_Lukasik%29.jpg&gt;.</a:t>
            </a:r>
            <a:endParaRPr lang="cs-CZ" sz="1400" dirty="0" smtClean="0"/>
          </a:p>
        </p:txBody>
      </p:sp>
    </p:spTree>
    <p:extLst>
      <p:ext uri="{BB962C8B-B14F-4D97-AF65-F5344CB8AC3E}">
        <p14:creationId xmlns:p14="http://schemas.microsoft.com/office/powerpoint/2010/main" val="1921602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404664"/>
            <a:ext cx="8208912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b="1" u="sng" dirty="0" smtClean="0"/>
              <a:t>Citace</a:t>
            </a:r>
            <a:r>
              <a:rPr lang="cs-CZ" sz="1400" b="1" dirty="0" smtClean="0"/>
              <a:t>: </a:t>
            </a:r>
            <a:r>
              <a:rPr lang="cs-CZ" sz="1400" dirty="0" smtClean="0"/>
              <a:t>obr. Křeček: </a:t>
            </a:r>
            <a:r>
              <a:rPr lang="cs-CZ" sz="1400" dirty="0" err="1"/>
              <a:t>Soubor:Hamster.jpg</a:t>
            </a:r>
            <a:r>
              <a:rPr lang="cs-CZ" sz="1400" dirty="0"/>
              <a:t>. In </a:t>
            </a:r>
            <a:r>
              <a:rPr lang="cs-CZ" sz="1400" i="1" dirty="0" err="1"/>
              <a:t>Wikipedia</a:t>
            </a:r>
            <a:r>
              <a:rPr lang="cs-CZ" sz="1400" i="1" dirty="0"/>
              <a:t> : </a:t>
            </a:r>
            <a:r>
              <a:rPr lang="cs-CZ" sz="1400" i="1" dirty="0" err="1"/>
              <a:t>the</a:t>
            </a:r>
            <a:r>
              <a:rPr lang="cs-CZ" sz="1400" i="1" dirty="0"/>
              <a:t> free </a:t>
            </a:r>
            <a:r>
              <a:rPr lang="cs-CZ" sz="1400" i="1" dirty="0" err="1"/>
              <a:t>encyclopedia</a:t>
            </a:r>
            <a:r>
              <a:rPr lang="cs-CZ" sz="1400" dirty="0"/>
              <a:t> [online]. </a:t>
            </a:r>
            <a:endParaRPr lang="cs-CZ" sz="1400" dirty="0" smtClean="0"/>
          </a:p>
          <a:p>
            <a:r>
              <a:rPr lang="cs-CZ" sz="1400" dirty="0" smtClean="0"/>
              <a:t>St</a:t>
            </a:r>
            <a:r>
              <a:rPr lang="cs-CZ" sz="1400" dirty="0"/>
              <a:t>. </a:t>
            </a:r>
            <a:r>
              <a:rPr lang="cs-CZ" sz="1400" dirty="0" err="1"/>
              <a:t>Petersburg</a:t>
            </a:r>
            <a:r>
              <a:rPr lang="cs-CZ" sz="1400" dirty="0"/>
              <a:t> (Florida) : </a:t>
            </a:r>
            <a:r>
              <a:rPr lang="cs-CZ" sz="1400" dirty="0" err="1"/>
              <a:t>Wikipedia</a:t>
            </a:r>
            <a:r>
              <a:rPr lang="cs-CZ" sz="1400" dirty="0"/>
              <a:t> </a:t>
            </a:r>
            <a:r>
              <a:rPr lang="cs-CZ" sz="1400" dirty="0" err="1"/>
              <a:t>Foundation</a:t>
            </a:r>
            <a:r>
              <a:rPr lang="cs-CZ" sz="1400" dirty="0"/>
              <a:t>, [cit. 2012-01-09]. Dostupné z WWW: &lt;http</a:t>
            </a:r>
            <a:r>
              <a:rPr lang="cs-CZ" sz="1400" dirty="0" smtClean="0"/>
              <a:t>:/</a:t>
            </a:r>
          </a:p>
          <a:p>
            <a:r>
              <a:rPr lang="cs-CZ" sz="1400" dirty="0" smtClean="0"/>
              <a:t>/</a:t>
            </a:r>
            <a:r>
              <a:rPr lang="cs-CZ" sz="1400" dirty="0"/>
              <a:t>cs.wikipedia.org/wiki/</a:t>
            </a:r>
            <a:r>
              <a:rPr lang="cs-CZ" sz="1400" dirty="0" err="1"/>
              <a:t>Soubor:Hamster.jpg</a:t>
            </a:r>
            <a:r>
              <a:rPr lang="cs-CZ" sz="1400" dirty="0"/>
              <a:t>&gt;. </a:t>
            </a:r>
            <a:endParaRPr lang="cs-CZ" sz="1400" dirty="0" smtClean="0"/>
          </a:p>
          <a:p>
            <a:r>
              <a:rPr lang="cs-CZ" sz="1400" dirty="0" smtClean="0"/>
              <a:t>Obr. </a:t>
            </a:r>
            <a:r>
              <a:rPr lang="cs-CZ" sz="1400" dirty="0"/>
              <a:t>Koroptev: </a:t>
            </a:r>
            <a:r>
              <a:rPr lang="cs-CZ" sz="1400" dirty="0" err="1"/>
              <a:t>Soubor:Rebhuehner.jpg</a:t>
            </a:r>
            <a:r>
              <a:rPr lang="cs-CZ" sz="1400" dirty="0"/>
              <a:t>. In </a:t>
            </a:r>
            <a:r>
              <a:rPr lang="cs-CZ" sz="1400" i="1" dirty="0" err="1"/>
              <a:t>Wikipedia</a:t>
            </a:r>
            <a:r>
              <a:rPr lang="cs-CZ" sz="1400" i="1" dirty="0"/>
              <a:t> : </a:t>
            </a:r>
            <a:r>
              <a:rPr lang="cs-CZ" sz="1400" i="1" dirty="0" err="1"/>
              <a:t>the</a:t>
            </a:r>
            <a:r>
              <a:rPr lang="cs-CZ" sz="1400" i="1" dirty="0"/>
              <a:t> free </a:t>
            </a:r>
            <a:r>
              <a:rPr lang="cs-CZ" sz="1400" i="1" dirty="0" err="1"/>
              <a:t>encyclopedia</a:t>
            </a:r>
            <a:r>
              <a:rPr lang="cs-CZ" sz="1400" dirty="0"/>
              <a:t> [online]. St. </a:t>
            </a:r>
            <a:r>
              <a:rPr lang="cs-CZ" sz="1400" dirty="0" err="1"/>
              <a:t>Petersburg</a:t>
            </a:r>
            <a:r>
              <a:rPr lang="cs-CZ" sz="1400" dirty="0"/>
              <a:t> (Florida) : </a:t>
            </a:r>
            <a:r>
              <a:rPr lang="cs-CZ" sz="1400" dirty="0" err="1"/>
              <a:t>Wikipedia</a:t>
            </a:r>
            <a:r>
              <a:rPr lang="cs-CZ" sz="1400" dirty="0"/>
              <a:t> </a:t>
            </a:r>
            <a:r>
              <a:rPr lang="cs-CZ" sz="1400" dirty="0" err="1"/>
              <a:t>Foundation</a:t>
            </a:r>
            <a:r>
              <a:rPr lang="cs-CZ" sz="1400" dirty="0"/>
              <a:t>, [cit. 2012-01-09]. Dostupné z WWW: &lt;http://cs.wikipedia.org/wiki/</a:t>
            </a:r>
            <a:r>
              <a:rPr lang="cs-CZ" sz="1400" dirty="0" err="1"/>
              <a:t>Soubor:Rebhuehner.jpg</a:t>
            </a:r>
            <a:r>
              <a:rPr lang="cs-CZ" sz="1400" dirty="0" smtClean="0"/>
              <a:t>&gt;.</a:t>
            </a:r>
          </a:p>
          <a:p>
            <a:r>
              <a:rPr lang="cs-CZ" sz="1400" dirty="0" smtClean="0"/>
              <a:t>Obr. </a:t>
            </a:r>
            <a:r>
              <a:rPr lang="cs-CZ" sz="1400" dirty="0"/>
              <a:t>Poštolka: </a:t>
            </a:r>
            <a:r>
              <a:rPr lang="cs-CZ" sz="1400" dirty="0" err="1"/>
              <a:t>Soubor:Common</a:t>
            </a:r>
            <a:r>
              <a:rPr lang="cs-CZ" sz="1400" dirty="0"/>
              <a:t> </a:t>
            </a:r>
            <a:r>
              <a:rPr lang="cs-CZ" sz="1400" dirty="0" err="1"/>
              <a:t>kestrel</a:t>
            </a:r>
            <a:r>
              <a:rPr lang="cs-CZ" sz="1400" dirty="0"/>
              <a:t> </a:t>
            </a:r>
            <a:r>
              <a:rPr lang="cs-CZ" sz="1400" dirty="0" err="1"/>
              <a:t>falco</a:t>
            </a:r>
            <a:r>
              <a:rPr lang="cs-CZ" sz="1400" dirty="0"/>
              <a:t> tinnunculus.jpg. In </a:t>
            </a:r>
            <a:r>
              <a:rPr lang="cs-CZ" sz="1400" i="1" dirty="0" err="1"/>
              <a:t>Wikipedia</a:t>
            </a:r>
            <a:r>
              <a:rPr lang="cs-CZ" sz="1400" i="1" dirty="0"/>
              <a:t> : </a:t>
            </a:r>
            <a:r>
              <a:rPr lang="cs-CZ" sz="1400" i="1" dirty="0" err="1"/>
              <a:t>the</a:t>
            </a:r>
            <a:r>
              <a:rPr lang="cs-CZ" sz="1400" i="1" dirty="0"/>
              <a:t> free </a:t>
            </a:r>
            <a:r>
              <a:rPr lang="cs-CZ" sz="1400" i="1" dirty="0" err="1"/>
              <a:t>encyclopedia</a:t>
            </a:r>
            <a:r>
              <a:rPr lang="cs-CZ" sz="1400" dirty="0"/>
              <a:t> [online]. St. </a:t>
            </a:r>
            <a:r>
              <a:rPr lang="cs-CZ" sz="1400" dirty="0" err="1"/>
              <a:t>Petersburg</a:t>
            </a:r>
            <a:r>
              <a:rPr lang="cs-CZ" sz="1400" dirty="0"/>
              <a:t> (Florida) : </a:t>
            </a:r>
            <a:r>
              <a:rPr lang="cs-CZ" sz="1400" dirty="0" err="1"/>
              <a:t>Wikipedia</a:t>
            </a:r>
            <a:r>
              <a:rPr lang="cs-CZ" sz="1400" dirty="0"/>
              <a:t> </a:t>
            </a:r>
            <a:r>
              <a:rPr lang="cs-CZ" sz="1400" dirty="0" err="1"/>
              <a:t>Foundation</a:t>
            </a:r>
            <a:r>
              <a:rPr lang="cs-CZ" sz="1400" dirty="0"/>
              <a:t>, [cit. 2012-01-09]. Dostupné z WWW: &lt;http://cs.wikipedia.org/wiki/</a:t>
            </a:r>
            <a:r>
              <a:rPr lang="cs-CZ" sz="1400" dirty="0" err="1"/>
              <a:t>Soubor:Common_kestrel_falco_tinnunculus.jpg</a:t>
            </a:r>
            <a:r>
              <a:rPr lang="cs-CZ" sz="1400" dirty="0" smtClean="0"/>
              <a:t>&gt;.</a:t>
            </a:r>
          </a:p>
          <a:p>
            <a:r>
              <a:rPr lang="cs-CZ" sz="1400" dirty="0" smtClean="0"/>
              <a:t>Obr. </a:t>
            </a:r>
            <a:r>
              <a:rPr lang="cs-CZ" sz="1400" dirty="0"/>
              <a:t>Sysel  Soubor:Europ%C3%A4ischer </a:t>
            </a:r>
            <a:r>
              <a:rPr lang="cs-CZ" sz="1400" dirty="0" err="1"/>
              <a:t>Ziesel</a:t>
            </a:r>
            <a:r>
              <a:rPr lang="cs-CZ" sz="1400" dirty="0"/>
              <a:t> in Hockstellung.jpg. In </a:t>
            </a:r>
            <a:r>
              <a:rPr lang="cs-CZ" sz="1400" i="1" dirty="0" err="1"/>
              <a:t>Wikipedia</a:t>
            </a:r>
            <a:r>
              <a:rPr lang="cs-CZ" sz="1400" i="1" dirty="0"/>
              <a:t> : </a:t>
            </a:r>
            <a:r>
              <a:rPr lang="cs-CZ" sz="1400" i="1" dirty="0" err="1"/>
              <a:t>the</a:t>
            </a:r>
            <a:r>
              <a:rPr lang="cs-CZ" sz="1400" i="1" dirty="0"/>
              <a:t> free </a:t>
            </a:r>
            <a:r>
              <a:rPr lang="cs-CZ" sz="1400" i="1" dirty="0" err="1"/>
              <a:t>encyclopedia</a:t>
            </a:r>
            <a:r>
              <a:rPr lang="cs-CZ" sz="1400" dirty="0"/>
              <a:t> [online]. St. </a:t>
            </a:r>
            <a:r>
              <a:rPr lang="cs-CZ" sz="1400" dirty="0" err="1"/>
              <a:t>Petersburg</a:t>
            </a:r>
            <a:r>
              <a:rPr lang="cs-CZ" sz="1400" dirty="0"/>
              <a:t> (Florida) : </a:t>
            </a:r>
            <a:r>
              <a:rPr lang="cs-CZ" sz="1400" dirty="0" err="1"/>
              <a:t>Wikipedia</a:t>
            </a:r>
            <a:r>
              <a:rPr lang="cs-CZ" sz="1400" dirty="0"/>
              <a:t> </a:t>
            </a:r>
            <a:r>
              <a:rPr lang="cs-CZ" sz="1400" dirty="0" err="1"/>
              <a:t>Foundation</a:t>
            </a:r>
            <a:r>
              <a:rPr lang="cs-CZ" sz="1400" dirty="0"/>
              <a:t>, [cit. 2012-01-09]. Dostupné z WWW: &lt;http://cs.wikipedia.org/wiki/Soubor:Europ%C3%A4ischer_Ziesel_in_Hockstellung.jpg</a:t>
            </a:r>
            <a:r>
              <a:rPr lang="cs-CZ" sz="1400" dirty="0" smtClean="0"/>
              <a:t>&gt;.</a:t>
            </a:r>
          </a:p>
          <a:p>
            <a:r>
              <a:rPr lang="cs-CZ" sz="1400" dirty="0" smtClean="0"/>
              <a:t>Obr. </a:t>
            </a:r>
            <a:r>
              <a:rPr lang="cs-CZ" sz="1400" dirty="0"/>
              <a:t>Králík </a:t>
            </a:r>
            <a:r>
              <a:rPr lang="cs-CZ" sz="1400" dirty="0" err="1"/>
              <a:t>Soubor:Oryctolagus</a:t>
            </a:r>
            <a:r>
              <a:rPr lang="cs-CZ" sz="1400" dirty="0"/>
              <a:t> </a:t>
            </a:r>
            <a:r>
              <a:rPr lang="cs-CZ" sz="1400" dirty="0" err="1"/>
              <a:t>cuniculus</a:t>
            </a:r>
            <a:r>
              <a:rPr lang="cs-CZ" sz="1400" dirty="0"/>
              <a:t> </a:t>
            </a:r>
            <a:r>
              <a:rPr lang="cs-CZ" sz="1400" dirty="0" err="1"/>
              <a:t>Tasmania</a:t>
            </a:r>
            <a:r>
              <a:rPr lang="cs-CZ" sz="1400" dirty="0"/>
              <a:t> 2.jpg. In </a:t>
            </a:r>
            <a:r>
              <a:rPr lang="cs-CZ" sz="1400" i="1" dirty="0" err="1"/>
              <a:t>Wikipedia</a:t>
            </a:r>
            <a:r>
              <a:rPr lang="cs-CZ" sz="1400" i="1" dirty="0"/>
              <a:t> : </a:t>
            </a:r>
            <a:r>
              <a:rPr lang="cs-CZ" sz="1400" i="1" dirty="0" err="1"/>
              <a:t>the</a:t>
            </a:r>
            <a:r>
              <a:rPr lang="cs-CZ" sz="1400" i="1" dirty="0"/>
              <a:t> free </a:t>
            </a:r>
            <a:r>
              <a:rPr lang="cs-CZ" sz="1400" i="1" dirty="0" err="1"/>
              <a:t>encyclopedia</a:t>
            </a:r>
            <a:r>
              <a:rPr lang="cs-CZ" sz="1400" dirty="0"/>
              <a:t> [online]. St. </a:t>
            </a:r>
            <a:r>
              <a:rPr lang="cs-CZ" sz="1400" dirty="0" err="1"/>
              <a:t>Petersburg</a:t>
            </a:r>
            <a:r>
              <a:rPr lang="cs-CZ" sz="1400" dirty="0"/>
              <a:t> (Florida) : </a:t>
            </a:r>
            <a:r>
              <a:rPr lang="cs-CZ" sz="1400" dirty="0" err="1"/>
              <a:t>Wikipedia</a:t>
            </a:r>
            <a:r>
              <a:rPr lang="cs-CZ" sz="1400" dirty="0"/>
              <a:t> </a:t>
            </a:r>
            <a:r>
              <a:rPr lang="cs-CZ" sz="1400" dirty="0" err="1"/>
              <a:t>Foundation</a:t>
            </a:r>
            <a:r>
              <a:rPr lang="cs-CZ" sz="1400" dirty="0"/>
              <a:t>, [cit. 2012-01-09]. Dostupné z WWW: &lt;http://cs.wikipedia.org/wiki/Soubor:Oryctolagus_cuniculus_Tasmania_2.jpg</a:t>
            </a:r>
            <a:r>
              <a:rPr lang="cs-CZ" sz="1400" dirty="0" smtClean="0"/>
              <a:t>&gt;.</a:t>
            </a:r>
          </a:p>
          <a:p>
            <a:r>
              <a:rPr lang="cs-CZ" sz="1400" dirty="0" smtClean="0"/>
              <a:t>Obr. </a:t>
            </a:r>
            <a:r>
              <a:rPr lang="cs-CZ" sz="1400" dirty="0"/>
              <a:t>Zajíc: Soubor:01-sfel-08-009a - crop.jpg. In </a:t>
            </a:r>
            <a:r>
              <a:rPr lang="cs-CZ" sz="1400" i="1" dirty="0" err="1"/>
              <a:t>Wikipedia</a:t>
            </a:r>
            <a:r>
              <a:rPr lang="cs-CZ" sz="1400" i="1" dirty="0"/>
              <a:t> : </a:t>
            </a:r>
            <a:r>
              <a:rPr lang="cs-CZ" sz="1400" i="1" dirty="0" err="1"/>
              <a:t>the</a:t>
            </a:r>
            <a:r>
              <a:rPr lang="cs-CZ" sz="1400" i="1" dirty="0"/>
              <a:t> free </a:t>
            </a:r>
            <a:r>
              <a:rPr lang="cs-CZ" sz="1400" i="1" dirty="0" err="1"/>
              <a:t>encyclopedia</a:t>
            </a:r>
            <a:r>
              <a:rPr lang="cs-CZ" sz="1400" dirty="0"/>
              <a:t> [online]. St. </a:t>
            </a:r>
            <a:r>
              <a:rPr lang="cs-CZ" sz="1400" dirty="0" err="1"/>
              <a:t>Petersburg</a:t>
            </a:r>
            <a:r>
              <a:rPr lang="cs-CZ" sz="1400" dirty="0"/>
              <a:t> (Florida) : </a:t>
            </a:r>
            <a:r>
              <a:rPr lang="cs-CZ" sz="1400" dirty="0" err="1"/>
              <a:t>Wikipedia</a:t>
            </a:r>
            <a:r>
              <a:rPr lang="cs-CZ" sz="1400" dirty="0"/>
              <a:t> </a:t>
            </a:r>
            <a:r>
              <a:rPr lang="cs-CZ" sz="1400" dirty="0" err="1"/>
              <a:t>Foundation</a:t>
            </a:r>
            <a:r>
              <a:rPr lang="cs-CZ" sz="1400" dirty="0"/>
              <a:t>, [cit. 2012-01-09]. Dostupné z WWW: &lt;http://cs.wikipedia.org/wiki/Soubor:01-sfel-08-009a_-_crop.jpg</a:t>
            </a:r>
            <a:r>
              <a:rPr lang="cs-CZ" sz="1400" dirty="0" smtClean="0"/>
              <a:t>&gt;.</a:t>
            </a:r>
          </a:p>
          <a:p>
            <a:r>
              <a:rPr lang="cs-CZ" sz="1400" dirty="0" smtClean="0"/>
              <a:t>Obr. Výrobky z mouky, olej, hranolky, mák, fazole, jetel, brokolice, chrpa, klíčící semínko: </a:t>
            </a:r>
            <a:r>
              <a:rPr lang="cs-CZ" sz="1400" dirty="0"/>
              <a:t>z </a:t>
            </a:r>
            <a:r>
              <a:rPr lang="cs-CZ" sz="1400" dirty="0" err="1"/>
              <a:t>office</a:t>
            </a:r>
            <a:r>
              <a:rPr lang="cs-CZ" sz="1400" dirty="0"/>
              <a:t>. Microsoft. </a:t>
            </a:r>
            <a:r>
              <a:rPr lang="cs-CZ" sz="1400" dirty="0" err="1"/>
              <a:t>com</a:t>
            </a:r>
            <a:endParaRPr lang="cs-CZ" sz="1400" dirty="0"/>
          </a:p>
          <a:p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867768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263</TotalTime>
  <Words>343</Words>
  <Application>Microsoft Office PowerPoint</Application>
  <PresentationFormat>Předvádění na obrazovce (4:3)</PresentationFormat>
  <Paragraphs>115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Cesta</vt:lpstr>
      <vt:lpstr>Prezentace aplikace PowerPoint</vt:lpstr>
      <vt:lpstr>POLE</vt:lpstr>
      <vt:lpstr>POLE</vt:lpstr>
      <vt:lpstr>ROSTLInY NA POLI</vt:lpstr>
      <vt:lpstr>Rostliny na poli</vt:lpstr>
      <vt:lpstr>ŽIVOČICHOVÉ NA POLI</vt:lpstr>
      <vt:lpstr>ŽIVOČICHOVÉ NA POLI</vt:lpstr>
      <vt:lpstr>ŽIVOČICHOVÉ NA POLI</vt:lpstr>
      <vt:lpstr>Poznávání rostlin</vt:lpstr>
      <vt:lpstr>Poznávání rostlin - ŘEŠENÍ</vt:lpstr>
      <vt:lpstr>POZNÁVÁNÍ ŽIVOČICHŮ</vt:lpstr>
      <vt:lpstr>POZNÁVÁNÍ ŽIVOČICHŮ - ŘEŠENÍ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Šárka Rosenbergerová</dc:creator>
  <cp:lastModifiedBy>Aleš Polívka</cp:lastModifiedBy>
  <cp:revision>82</cp:revision>
  <dcterms:created xsi:type="dcterms:W3CDTF">2012-01-08T18:25:10Z</dcterms:created>
  <dcterms:modified xsi:type="dcterms:W3CDTF">2012-03-14T20:44:00Z</dcterms:modified>
</cp:coreProperties>
</file>