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4" r:id="rId8"/>
    <p:sldId id="265" r:id="rId9"/>
    <p:sldId id="267" r:id="rId10"/>
    <p:sldId id="268" r:id="rId11"/>
    <p:sldId id="269" r:id="rId12"/>
    <p:sldId id="273" r:id="rId13"/>
    <p:sldId id="270" r:id="rId14"/>
    <p:sldId id="271" r:id="rId15"/>
    <p:sldId id="272" r:id="rId16"/>
    <p:sldId id="260" r:id="rId17"/>
    <p:sldId id="263" r:id="rId18"/>
    <p:sldId id="266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98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VY_32_INOVACE_09_</a:t>
          </a:r>
          <a:r>
            <a:rPr lang="cs-CZ" sz="2000" baseline="0" dirty="0" smtClean="0">
              <a:latin typeface="Arial" pitchFamily="34" charset="0"/>
              <a:cs typeface="Arial" pitchFamily="34" charset="0"/>
            </a:rPr>
            <a:t>ČAS5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2000" dirty="0" smtClean="0"/>
            <a:t>Základní škola Kolín V.,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err="1" smtClean="0"/>
            <a:t>Mgr.Šárka</a:t>
          </a:r>
          <a:r>
            <a:rPr lang="cs-CZ" sz="2000" dirty="0" smtClean="0"/>
            <a:t> </a:t>
          </a:r>
          <a:r>
            <a:rPr lang="cs-CZ" sz="2000" dirty="0" err="1" smtClean="0"/>
            <a:t>Rosenbergerová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Čas 5.ročník – ekosystém louka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13CDA376-51CC-43A4-BB28-D68FA4900018}" type="presParOf" srcId="{333A1088-737F-45CB-B68E-254E46348037}" destId="{AED2198E-93D5-4001-81B4-73124B309672}" srcOrd="12" destOrd="0" presId="urn:microsoft.com/office/officeart/2005/8/layout/target3"/>
    <dgm:cxn modelId="{43CC709B-1745-47B2-8A06-E8380F06E8A9}" type="presParOf" srcId="{333A1088-737F-45CB-B68E-254E46348037}" destId="{2BE915AB-18AA-4053-B92C-3BFC9ED204BB}" srcOrd="13" destOrd="0" presId="urn:microsoft.com/office/officeart/2005/8/layout/target3"/>
    <dgm:cxn modelId="{23FB4463-6545-4245-B514-AB668D3F89F0}" type="presParOf" srcId="{333A1088-737F-45CB-B68E-254E46348037}" destId="{6BB5E863-4638-4E1D-BFDE-399D028AC4ED}" srcOrd="14" destOrd="0" presId="urn:microsoft.com/office/officeart/2005/8/layout/target3"/>
    <dgm:cxn modelId="{E511B6D4-0D10-4AEB-B5EF-3B249F5AA9AF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2000" kern="1200" dirty="0" smtClean="0"/>
            <a:t>Základní škola Kolín V., Mnichovická 62</a:t>
          </a:r>
          <a:endParaRPr lang="cs-CZ" sz="20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err="1" smtClean="0"/>
            <a:t>Mgr.Šárka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Rosenbergerová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VY_32_INOVACE_09_</a:t>
          </a:r>
          <a:r>
            <a:rPr lang="cs-CZ" sz="2000" kern="1200" baseline="0" dirty="0" smtClean="0">
              <a:latin typeface="Arial" pitchFamily="34" charset="0"/>
              <a:cs typeface="Arial" pitchFamily="34" charset="0"/>
            </a:rPr>
            <a:t>ČAS5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Čas 5.ročník – ekosystém louka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18FE4659-7985-49B0-AFB9-855F1780E650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18FE4659-7985-49B0-AFB9-855F1780E650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0.png"/><Relationship Id="rId5" Type="http://schemas.openxmlformats.org/officeDocument/2006/relationships/image" Target="../media/image19.jpeg"/><Relationship Id="rId4" Type="http://schemas.openxmlformats.org/officeDocument/2006/relationships/image" Target="../media/image1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8.png"/><Relationship Id="rId7" Type="http://schemas.openxmlformats.org/officeDocument/2006/relationships/image" Target="../media/image14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png"/><Relationship Id="rId5" Type="http://schemas.openxmlformats.org/officeDocument/2006/relationships/image" Target="../media/image11.png"/><Relationship Id="rId4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16.png"/><Relationship Id="rId7" Type="http://schemas.openxmlformats.org/officeDocument/2006/relationships/image" Target="../media/image33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0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Relationship Id="rId9" Type="http://schemas.openxmlformats.org/officeDocument/2006/relationships/image" Target="../media/image2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4.wmf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2.png"/><Relationship Id="rId5" Type="http://schemas.openxmlformats.org/officeDocument/2006/relationships/image" Target="../media/image26.png"/><Relationship Id="rId4" Type="http://schemas.openxmlformats.org/officeDocument/2006/relationships/image" Target="../media/image2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22374157"/>
              </p:ext>
            </p:extLst>
          </p:nvPr>
        </p:nvGraphicFramePr>
        <p:xfrm>
          <a:off x="683568" y="620688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l"/>
            <a:r>
              <a:rPr lang="cs-CZ" u="sng" cap="none" dirty="0" smtClean="0"/>
              <a:t>Anotace</a:t>
            </a:r>
            <a:r>
              <a:rPr lang="cs-CZ" cap="none" dirty="0" smtClean="0"/>
              <a:t>: </a:t>
            </a:r>
            <a:r>
              <a:rPr lang="cs-CZ" b="0" cap="none" dirty="0" smtClean="0"/>
              <a:t>výklad se závěrečným poznáváním rostlin a živočichů </a:t>
            </a:r>
            <a:r>
              <a:rPr lang="cs-CZ" b="0" cap="none" smtClean="0"/>
              <a:t>a s řešením </a:t>
            </a:r>
            <a:r>
              <a:rPr lang="cs-CZ" b="0" cap="none" dirty="0" smtClean="0"/>
              <a:t>– jednoduchá charakteristika louky, rostliny na louce, živočichové na louce</a:t>
            </a:r>
            <a:endParaRPr lang="cs-CZ" b="0" u="sng" cap="none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251520" y="5814400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23. 1. 2012           5. třída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latin typeface="Arial" pitchFamily="34" charset="0"/>
                <a:cs typeface="Arial" pitchFamily="34" charset="0"/>
              </a:rPr>
              <a:t>EKOSYSTÉM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  <a:latin typeface="Arial" pitchFamily="34" charset="0"/>
                <a:cs typeface="Arial" pitchFamily="34" charset="0"/>
              </a:rPr>
              <a:t> 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LOUKA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34" name="Picture 10" descr="C:\Users\Šárka\AppData\Local\Microsoft\Windows\Temporary Internet Files\Content.IE5\D6QUFPO9\MP90040754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605509"/>
            <a:ext cx="7308304" cy="4870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6604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LOUKY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většinou vytvořeny zásahem člověka</a:t>
            </a:r>
          </a:p>
          <a:p>
            <a:r>
              <a:rPr lang="cs-CZ" sz="2800" dirty="0" smtClean="0"/>
              <a:t>jinak vypadají louky v horách, jinak v nížinách, jinak v mokřadech...</a:t>
            </a:r>
          </a:p>
          <a:p>
            <a:r>
              <a:rPr lang="cs-CZ" sz="2800" dirty="0" smtClean="0"/>
              <a:t>využívají se jako pastvina  </a:t>
            </a:r>
          </a:p>
          <a:p>
            <a:r>
              <a:rPr lang="cs-CZ" sz="2800" dirty="0"/>
              <a:t>m</a:t>
            </a:r>
            <a:r>
              <a:rPr lang="cs-CZ" sz="2800" dirty="0" smtClean="0"/>
              <a:t>usí se pravidelně kosit                             </a:t>
            </a:r>
          </a:p>
          <a:p>
            <a:r>
              <a:rPr lang="cs-CZ" sz="2800" dirty="0"/>
              <a:t>s</a:t>
            </a:r>
            <a:r>
              <a:rPr lang="cs-CZ" sz="2800" dirty="0" smtClean="0"/>
              <a:t>eno z druhé seče se </a:t>
            </a:r>
          </a:p>
          <a:p>
            <a:pPr marL="0" indent="0">
              <a:buNone/>
            </a:pPr>
            <a:r>
              <a:rPr lang="cs-CZ" sz="2800" dirty="0" smtClean="0"/>
              <a:t>    nazývá otava</a:t>
            </a:r>
          </a:p>
          <a:p>
            <a:r>
              <a:rPr lang="cs-CZ" sz="2800" dirty="0" smtClean="0"/>
              <a:t>seno se používá jako 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krmivo pro zvířata</a:t>
            </a:r>
            <a:endParaRPr lang="cs-CZ" sz="2800" dirty="0"/>
          </a:p>
        </p:txBody>
      </p:sp>
      <p:pic>
        <p:nvPicPr>
          <p:cNvPr id="2051" name="Picture 3" descr="C:\Users\Šárka\AppData\Local\Microsoft\Windows\Temporary Internet Files\Content.IE5\G9ADP2KJ\MC9002505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04664"/>
            <a:ext cx="1691409" cy="1664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Šárka\AppData\Local\Microsoft\Windows\Temporary Internet Files\Content.IE5\D6QUFPO9\MP90042555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3009" y="3429000"/>
            <a:ext cx="3465861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743333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ROSTLINY NA LOUCE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1014" y="1924919"/>
            <a:ext cx="2824812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převládají </a:t>
            </a:r>
            <a:r>
              <a:rPr lang="cs-CZ" sz="2800" b="1" u="sng" dirty="0" smtClean="0"/>
              <a:t>traviny</a:t>
            </a:r>
          </a:p>
          <a:p>
            <a:endParaRPr lang="cs-CZ" sz="2800" b="1" u="sng" dirty="0" smtClean="0"/>
          </a:p>
          <a:p>
            <a:pPr marL="457200" indent="-457200">
              <a:buFont typeface="Wingdings" pitchFamily="2" charset="2"/>
              <a:buChar char="ü"/>
            </a:pPr>
            <a:r>
              <a:rPr lang="cs-CZ" sz="2800" dirty="0" smtClean="0"/>
              <a:t>bojínek</a:t>
            </a:r>
          </a:p>
          <a:p>
            <a:pPr marL="457200" indent="-457200">
              <a:buFont typeface="Wingdings" pitchFamily="2" charset="2"/>
              <a:buChar char="ü"/>
            </a:pPr>
            <a:r>
              <a:rPr lang="cs-CZ" sz="2800" dirty="0" smtClean="0"/>
              <a:t>psárka</a:t>
            </a:r>
          </a:p>
          <a:p>
            <a:pPr marL="457200" indent="-457200">
              <a:buFont typeface="Wingdings" pitchFamily="2" charset="2"/>
              <a:buChar char="ü"/>
            </a:pPr>
            <a:r>
              <a:rPr lang="cs-CZ" sz="2800" dirty="0" smtClean="0"/>
              <a:t>srha</a:t>
            </a:r>
          </a:p>
          <a:p>
            <a:pPr marL="457200" indent="-457200">
              <a:buFont typeface="Wingdings" pitchFamily="2" charset="2"/>
              <a:buChar char="ü"/>
            </a:pPr>
            <a:r>
              <a:rPr lang="cs-CZ" sz="2800" dirty="0" smtClean="0"/>
              <a:t>jílek </a:t>
            </a:r>
          </a:p>
          <a:p>
            <a:pPr marL="457200" indent="-457200">
              <a:buFont typeface="Wingdings" pitchFamily="2" charset="2"/>
              <a:buChar char="ü"/>
            </a:pPr>
            <a:r>
              <a:rPr lang="cs-CZ" sz="2800" dirty="0" smtClean="0"/>
              <a:t>kostřava </a:t>
            </a:r>
          </a:p>
          <a:p>
            <a:pPr marL="457200" indent="-457200">
              <a:buFont typeface="Wingdings" pitchFamily="2" charset="2"/>
              <a:buChar char="ü"/>
            </a:pPr>
            <a:r>
              <a:rPr lang="cs-CZ" sz="2800" dirty="0" smtClean="0"/>
              <a:t>lipnice</a:t>
            </a:r>
            <a:endParaRPr lang="cs-CZ" sz="28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4306" y="2708920"/>
            <a:ext cx="1656184" cy="24200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903298" y="5119970"/>
            <a:ext cx="10967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psárka</a:t>
            </a:r>
            <a:endParaRPr lang="cs-CZ" sz="2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1998" y="3390391"/>
            <a:ext cx="1698189" cy="24946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031403" y="5885019"/>
            <a:ext cx="7793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srha</a:t>
            </a:r>
            <a:endParaRPr lang="cs-CZ" sz="2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1347" y="1336244"/>
            <a:ext cx="2355103" cy="19534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830353" y="3223486"/>
            <a:ext cx="13388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kostřava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2032735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ROSTLINY NA LOUCE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215487"/>
            <a:ext cx="3483646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/>
              <a:t>byliny</a:t>
            </a:r>
          </a:p>
          <a:p>
            <a:r>
              <a:rPr lang="cs-CZ" sz="2800" dirty="0" smtClean="0"/>
              <a:t>bukvice lékařská</a:t>
            </a:r>
            <a:endParaRPr lang="cs-CZ" sz="2800" dirty="0"/>
          </a:p>
          <a:p>
            <a:r>
              <a:rPr lang="cs-CZ" sz="2800" dirty="0" smtClean="0"/>
              <a:t>dobromysl obecná </a:t>
            </a:r>
          </a:p>
          <a:p>
            <a:r>
              <a:rPr lang="cs-CZ" sz="2800" dirty="0" smtClean="0"/>
              <a:t>kohoutek luční</a:t>
            </a:r>
          </a:p>
          <a:p>
            <a:r>
              <a:rPr lang="cs-CZ" sz="2800" dirty="0" smtClean="0"/>
              <a:t>hrachor luční </a:t>
            </a:r>
          </a:p>
          <a:p>
            <a:r>
              <a:rPr lang="cs-CZ" sz="2800" dirty="0" smtClean="0"/>
              <a:t>kopretina bílá</a:t>
            </a:r>
          </a:p>
          <a:p>
            <a:r>
              <a:rPr lang="cs-CZ" sz="2800" dirty="0" smtClean="0"/>
              <a:t>zvonek okrouhlolistý</a:t>
            </a:r>
          </a:p>
          <a:p>
            <a:r>
              <a:rPr lang="cs-CZ" sz="2800" dirty="0" smtClean="0"/>
              <a:t>bedrník obecný</a:t>
            </a:r>
          </a:p>
          <a:p>
            <a:r>
              <a:rPr lang="cs-CZ" sz="2800" dirty="0" smtClean="0"/>
              <a:t>smetánka lékařská</a:t>
            </a:r>
          </a:p>
          <a:p>
            <a:r>
              <a:rPr lang="cs-CZ" sz="2800" dirty="0" smtClean="0"/>
              <a:t>mateřídouška vejčitá</a:t>
            </a:r>
          </a:p>
          <a:p>
            <a:r>
              <a:rPr lang="cs-CZ" sz="2800" dirty="0" smtClean="0"/>
              <a:t>pryskyřník prudký</a:t>
            </a:r>
          </a:p>
          <a:p>
            <a:r>
              <a:rPr lang="cs-CZ" sz="2800" dirty="0" smtClean="0"/>
              <a:t>řebříček obecný</a:t>
            </a:r>
            <a:endParaRPr lang="cs-CZ" sz="28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8539" y="332656"/>
            <a:ext cx="1793928" cy="26642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410591" y="2952701"/>
            <a:ext cx="105670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bukvice</a:t>
            </a:r>
            <a:endParaRPr lang="cs-CZ" sz="2000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91054" y="997341"/>
            <a:ext cx="2204145" cy="16744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371002" y="2631576"/>
            <a:ext cx="124425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kohoutek</a:t>
            </a:r>
            <a:endParaRPr lang="cs-CZ" sz="2000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9336" y="3154761"/>
            <a:ext cx="1819414" cy="12374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882685" y="4363036"/>
            <a:ext cx="107112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bedrník</a:t>
            </a:r>
            <a:endParaRPr lang="cs-CZ" sz="2000" dirty="0"/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0926" y="4530403"/>
            <a:ext cx="1876042" cy="14070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6990926" y="5921701"/>
            <a:ext cx="174438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mateřídouška</a:t>
            </a:r>
            <a:endParaRPr lang="cs-CZ" sz="2000" dirty="0"/>
          </a:p>
        </p:txBody>
      </p:sp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5682" y="3039460"/>
            <a:ext cx="1645836" cy="11630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1002" y="4630749"/>
            <a:ext cx="1488826" cy="15085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3891056" y="4192175"/>
            <a:ext cx="140936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pryskyřník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521722" y="6071840"/>
            <a:ext cx="111761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řebříček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7049245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2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  <p:bldP spid="7" grpId="0"/>
      <p:bldP spid="8" grpId="0"/>
      <p:bldP spid="9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ROSTLINY NA LOUCE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1412776"/>
            <a:ext cx="4051109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jetel luční</a:t>
            </a:r>
          </a:p>
          <a:p>
            <a:r>
              <a:rPr lang="cs-CZ" sz="2800" dirty="0" smtClean="0"/>
              <a:t>jitrocel prostřední</a:t>
            </a:r>
          </a:p>
          <a:p>
            <a:r>
              <a:rPr lang="cs-CZ" sz="2800" dirty="0" smtClean="0"/>
              <a:t>svízel syřišťový</a:t>
            </a:r>
          </a:p>
          <a:p>
            <a:r>
              <a:rPr lang="cs-CZ" sz="2800" dirty="0" smtClean="0"/>
              <a:t>sedmikráska chudobka</a:t>
            </a:r>
          </a:p>
          <a:p>
            <a:r>
              <a:rPr lang="cs-CZ" sz="2800" dirty="0" smtClean="0"/>
              <a:t>hvozdík </a:t>
            </a:r>
            <a:r>
              <a:rPr lang="cs-CZ" sz="2800" dirty="0" err="1" smtClean="0"/>
              <a:t>kartouzek</a:t>
            </a:r>
            <a:endParaRPr lang="cs-CZ" sz="2800" dirty="0" smtClean="0"/>
          </a:p>
          <a:p>
            <a:r>
              <a:rPr lang="cs-CZ" sz="2800" dirty="0" smtClean="0"/>
              <a:t>kontryhel </a:t>
            </a:r>
            <a:r>
              <a:rPr lang="cs-CZ" sz="2800" dirty="0" err="1" smtClean="0"/>
              <a:t>ostrolaločnatý</a:t>
            </a:r>
            <a:endParaRPr lang="cs-CZ" sz="2800" dirty="0" smtClean="0"/>
          </a:p>
          <a:p>
            <a:r>
              <a:rPr lang="cs-CZ" sz="2800" dirty="0" smtClean="0"/>
              <a:t>náprstník červený</a:t>
            </a:r>
          </a:p>
          <a:p>
            <a:r>
              <a:rPr lang="cs-CZ" sz="2800" dirty="0" smtClean="0"/>
              <a:t>prvosenka jarní</a:t>
            </a:r>
          </a:p>
          <a:p>
            <a:r>
              <a:rPr lang="cs-CZ" sz="2800" dirty="0" smtClean="0"/>
              <a:t>rdesno hadí kořen</a:t>
            </a:r>
          </a:p>
          <a:p>
            <a:r>
              <a:rPr lang="cs-CZ" sz="2800" dirty="0" smtClean="0"/>
              <a:t>šalvěj lékařská</a:t>
            </a:r>
          </a:p>
          <a:p>
            <a:r>
              <a:rPr lang="cs-CZ" sz="2800" dirty="0" smtClean="0"/>
              <a:t>šťovík kyselý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1120" y="260648"/>
            <a:ext cx="1319153" cy="17281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3316" y="1600589"/>
            <a:ext cx="1329854" cy="17731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9413" y="2428186"/>
            <a:ext cx="1943413" cy="14575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8578" y="3795846"/>
            <a:ext cx="1043921" cy="20757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4343697"/>
            <a:ext cx="1156911" cy="15425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2047" y="4581128"/>
            <a:ext cx="1893038" cy="14197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7734053" y="1974862"/>
            <a:ext cx="66877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jetel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728648" y="3373727"/>
            <a:ext cx="107273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hvozdík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39476" y="5886244"/>
            <a:ext cx="96212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rdesno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491880" y="5886244"/>
            <a:ext cx="135473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náprstník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328949" y="6000907"/>
            <a:ext cx="82426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šalvěj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811179" y="3885746"/>
            <a:ext cx="127951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kontryhel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7369385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2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ŽIVOČICHOVÉ NA LOUCE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268760"/>
            <a:ext cx="3223959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/>
              <a:t>bezobratlí</a:t>
            </a:r>
            <a:r>
              <a:rPr lang="cs-CZ" sz="2800" dirty="0" smtClean="0"/>
              <a:t> </a:t>
            </a:r>
          </a:p>
          <a:p>
            <a:r>
              <a:rPr lang="cs-CZ" sz="2800" dirty="0" smtClean="0"/>
              <a:t>včela medonosná</a:t>
            </a:r>
          </a:p>
          <a:p>
            <a:r>
              <a:rPr lang="cs-CZ" sz="2800" dirty="0" smtClean="0"/>
              <a:t>čmelák zemní</a:t>
            </a:r>
          </a:p>
          <a:p>
            <a:r>
              <a:rPr lang="cs-CZ" sz="2800" dirty="0" smtClean="0"/>
              <a:t>pestřenka rybízová</a:t>
            </a:r>
          </a:p>
          <a:p>
            <a:r>
              <a:rPr lang="cs-CZ" sz="2800" dirty="0" smtClean="0"/>
              <a:t>kobylka zelená</a:t>
            </a:r>
          </a:p>
          <a:p>
            <a:r>
              <a:rPr lang="cs-CZ" sz="2800" dirty="0" smtClean="0"/>
              <a:t>saranče čárkovaná</a:t>
            </a:r>
          </a:p>
          <a:p>
            <a:r>
              <a:rPr lang="cs-CZ" sz="2800" dirty="0" smtClean="0"/>
              <a:t>ploštice páskovaná</a:t>
            </a:r>
          </a:p>
          <a:p>
            <a:r>
              <a:rPr lang="cs-CZ" sz="2800" dirty="0" smtClean="0"/>
              <a:t>hrobařík obecný</a:t>
            </a:r>
          </a:p>
          <a:p>
            <a:r>
              <a:rPr lang="cs-CZ" sz="2800" dirty="0" smtClean="0"/>
              <a:t>sekáč rohatý</a:t>
            </a:r>
          </a:p>
          <a:p>
            <a:r>
              <a:rPr lang="cs-CZ" sz="2800" dirty="0" smtClean="0"/>
              <a:t>babočka paví oko</a:t>
            </a:r>
          </a:p>
          <a:p>
            <a:r>
              <a:rPr lang="cs-CZ" sz="2800" dirty="0" smtClean="0"/>
              <a:t>žluťásek</a:t>
            </a:r>
          </a:p>
          <a:p>
            <a:r>
              <a:rPr lang="cs-CZ" sz="2800" dirty="0" smtClean="0"/>
              <a:t>okáč voňavkový  </a:t>
            </a:r>
            <a:r>
              <a:rPr lang="cs-CZ" sz="2800" b="1" dirty="0">
                <a:solidFill>
                  <a:srgbClr val="FF0000"/>
                </a:solidFill>
              </a:rPr>
              <a:t>!</a:t>
            </a:r>
            <a:endParaRPr lang="cs-CZ" sz="28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7818" y="4653136"/>
            <a:ext cx="1953839" cy="14127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997413"/>
            <a:ext cx="1953394" cy="14612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9796" y="2780928"/>
            <a:ext cx="1888316" cy="15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5151" y="1591973"/>
            <a:ext cx="2445746" cy="18370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5151" y="4116236"/>
            <a:ext cx="2381250" cy="1781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324595" y="3438584"/>
            <a:ext cx="9268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sekáč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324595" y="5919663"/>
            <a:ext cx="8114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okáč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393954" y="2408994"/>
            <a:ext cx="9653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saranče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58390" y="4256103"/>
            <a:ext cx="10711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hrobařík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318399" y="6011996"/>
            <a:ext cx="11913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pestřenka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191325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7" dur="2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7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ŽIVOČICHOVÉ NA LOUCE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412776"/>
            <a:ext cx="2872902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/>
              <a:t>obratlovci</a:t>
            </a:r>
            <a:endParaRPr lang="cs-CZ" sz="2800" dirty="0" smtClean="0"/>
          </a:p>
          <a:p>
            <a:r>
              <a:rPr lang="cs-CZ" sz="2800" dirty="0" smtClean="0"/>
              <a:t>zajíc polní</a:t>
            </a:r>
          </a:p>
          <a:p>
            <a:r>
              <a:rPr lang="cs-CZ" sz="2800" dirty="0" smtClean="0"/>
              <a:t>srnec obecný</a:t>
            </a:r>
          </a:p>
          <a:p>
            <a:r>
              <a:rPr lang="cs-CZ" sz="2800" dirty="0" smtClean="0"/>
              <a:t>sysel obecný</a:t>
            </a:r>
          </a:p>
          <a:p>
            <a:r>
              <a:rPr lang="cs-CZ" sz="2800" dirty="0" smtClean="0"/>
              <a:t>lasice kolčava</a:t>
            </a:r>
          </a:p>
          <a:p>
            <a:r>
              <a:rPr lang="cs-CZ" sz="2800" dirty="0" smtClean="0"/>
              <a:t>krtek obecný</a:t>
            </a:r>
          </a:p>
          <a:p>
            <a:r>
              <a:rPr lang="cs-CZ" sz="2800" dirty="0" smtClean="0"/>
              <a:t>hraboš polní</a:t>
            </a:r>
          </a:p>
          <a:p>
            <a:r>
              <a:rPr lang="cs-CZ" sz="2800" dirty="0" smtClean="0"/>
              <a:t>čáp bílý</a:t>
            </a:r>
          </a:p>
          <a:p>
            <a:r>
              <a:rPr lang="cs-CZ" sz="2800" dirty="0" smtClean="0"/>
              <a:t>chřástal polní</a:t>
            </a:r>
          </a:p>
          <a:p>
            <a:r>
              <a:rPr lang="cs-CZ" sz="2800" dirty="0" smtClean="0"/>
              <a:t>čejka chocholatá</a:t>
            </a:r>
          </a:p>
          <a:p>
            <a:r>
              <a:rPr lang="cs-CZ" sz="2800" dirty="0" smtClean="0"/>
              <a:t>strnad obecný</a:t>
            </a:r>
          </a:p>
          <a:p>
            <a:endParaRPr lang="cs-CZ" sz="2800" b="1" u="sng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9306" y="1700808"/>
            <a:ext cx="2095500" cy="157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2132856"/>
            <a:ext cx="2238375" cy="1676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1183" y="3891399"/>
            <a:ext cx="2143125" cy="163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437112"/>
            <a:ext cx="2095500" cy="1400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66908" y="3270175"/>
            <a:ext cx="8402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sysel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66908" y="5529699"/>
            <a:ext cx="8835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čejka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96345" y="3821848"/>
            <a:ext cx="12682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chřástal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598937" y="5837287"/>
            <a:ext cx="10631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strnad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5314303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4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4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4" dur="2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 TAKHLE JE NA LOUCE NEJLÉPE</a:t>
            </a:r>
            <a:endParaRPr lang="cs-CZ" b="1" dirty="0"/>
          </a:p>
        </p:txBody>
      </p:sp>
      <p:pic>
        <p:nvPicPr>
          <p:cNvPr id="7170" name="Picture 2" descr="C:\Users\Šárka\AppData\Local\Microsoft\Windows\Temporary Internet Files\Content.IE5\D6QUFPO9\MP90043086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556792"/>
            <a:ext cx="4262958" cy="43007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Šárka\AppData\Local\Microsoft\Windows\Temporary Internet Files\Content.IE5\LHYGMJ6T\MP900439317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412776"/>
            <a:ext cx="3199788" cy="48039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770009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POZNÁVÁNÍ ROSTLIN</a:t>
            </a:r>
            <a:endParaRPr lang="cs-CZ" b="1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548680"/>
            <a:ext cx="1646905" cy="24065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582444"/>
            <a:ext cx="1698189" cy="24946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6138" y="1725693"/>
            <a:ext cx="2386120" cy="19791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4080" y="4306852"/>
            <a:ext cx="2338290" cy="1776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1772" y="1187446"/>
            <a:ext cx="1712715" cy="25436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0477" y="4306851"/>
            <a:ext cx="2649294" cy="18721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201" y="4077072"/>
            <a:ext cx="2782762" cy="18926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251520" y="46072"/>
            <a:ext cx="3609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267417" y="1219807"/>
            <a:ext cx="4090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099018" y="1024347"/>
            <a:ext cx="4090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3</a:t>
            </a:r>
            <a:endParaRPr lang="cs-CZ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310410" y="579102"/>
            <a:ext cx="4171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4</a:t>
            </a:r>
            <a:endParaRPr lang="cs-CZ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52201" y="3553852"/>
            <a:ext cx="3994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5</a:t>
            </a:r>
            <a:endParaRPr lang="cs-CZ" sz="2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449198" y="3827404"/>
            <a:ext cx="4171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6</a:t>
            </a:r>
            <a:endParaRPr lang="cs-CZ" sz="28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805179" y="3801321"/>
            <a:ext cx="3834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7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0990208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POZNÁVÁNÍ ROSTLIN</a:t>
            </a:r>
            <a:endParaRPr lang="cs-CZ" dirty="0"/>
          </a:p>
        </p:txBody>
      </p:sp>
      <p:pic>
        <p:nvPicPr>
          <p:cNvPr id="3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1765949"/>
            <a:ext cx="2138717" cy="21671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485" y="4178599"/>
            <a:ext cx="1584176" cy="20753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2240" y="173923"/>
            <a:ext cx="1705979" cy="2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1278" y="2616299"/>
            <a:ext cx="2339227" cy="17544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572852"/>
            <a:ext cx="1870291" cy="24937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5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799714"/>
            <a:ext cx="1444468" cy="28722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5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1820" y="4332771"/>
            <a:ext cx="2520280" cy="18902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7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0319" y="4559277"/>
            <a:ext cx="2330364" cy="17477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323528" y="260648"/>
            <a:ext cx="4267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8</a:t>
            </a:r>
            <a:endParaRPr lang="cs-CZ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051720" y="1049632"/>
            <a:ext cx="4171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9</a:t>
            </a:r>
            <a:endParaRPr lang="cs-CZ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974984" y="1242729"/>
            <a:ext cx="6126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10</a:t>
            </a:r>
            <a:endParaRPr lang="cs-CZ" sz="2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684913" y="0"/>
            <a:ext cx="5373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11</a:t>
            </a:r>
            <a:endParaRPr lang="cs-CZ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39485" y="3679175"/>
            <a:ext cx="5854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12</a:t>
            </a:r>
            <a:endParaRPr lang="cs-CZ" sz="28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376474" y="4332771"/>
            <a:ext cx="5277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13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684877" y="4559277"/>
            <a:ext cx="5277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14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601278" y="2093079"/>
            <a:ext cx="5277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15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987743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POZNÁVÁNÍ ROSTLIN - ŘEŠENÍ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188720"/>
            <a:ext cx="4006225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smtClean="0">
                <a:solidFill>
                  <a:schemeClr val="accent3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 psárka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accent3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2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kostřava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accent3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3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 srha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accent3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4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 bukvice lékařská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accent3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5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 bedrník obecný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accent3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6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 pryskyřník prudký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accent3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7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 kohoutek luční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accent3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8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rdesno hadí kořen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accent3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9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 náprstník černý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accent3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10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řebříček obecný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accent3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11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hvozdík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kartouzek</a:t>
            </a: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accent3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12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jetel luční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accent3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13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mateřídouška vejčitá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accent3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14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šalvěj lékařská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accent3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15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kontryhel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ostrolaločnatý</a:t>
            </a: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Wingdings" pitchFamily="2" charset="2"/>
              <a:buChar char="Ø"/>
            </a:pP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2" name="Picture 4" descr="C:\Users\Šárka\AppData\Local\Microsoft\Windows\Temporary Internet Files\Content.IE5\D6QUFPO9\MC90035731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946386"/>
            <a:ext cx="2263052" cy="22641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Šárka\AppData\Local\Microsoft\Windows\Temporary Internet Files\Content.IE5\G9ADP2KJ\MP90042798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412774"/>
            <a:ext cx="3489393" cy="23253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748084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2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7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2" dur="2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7" dur="2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2" dur="2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7" dur="20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POZNÁVÁNÍ ŽIVOČICHŮ</a:t>
            </a:r>
            <a:endParaRPr lang="cs-CZ" b="1" dirty="0"/>
          </a:p>
        </p:txBody>
      </p:sp>
      <p:pic>
        <p:nvPicPr>
          <p:cNvPr id="3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495234"/>
            <a:ext cx="2445746" cy="18370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2821" y="1723131"/>
            <a:ext cx="2480440" cy="18555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1944" y="3861048"/>
            <a:ext cx="2761593" cy="2226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3" y="3861048"/>
            <a:ext cx="2976471" cy="2226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526779"/>
            <a:ext cx="2630731" cy="19022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154510" y="1438846"/>
            <a:ext cx="38504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1</a:t>
            </a:r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550752" y="1212709"/>
            <a:ext cx="44114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2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060770" y="1500401"/>
            <a:ext cx="4090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3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70521" y="3861048"/>
            <a:ext cx="4171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4</a:t>
            </a:r>
            <a:endParaRPr lang="cs-CZ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887402" y="3882761"/>
            <a:ext cx="3994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5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5200293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POZNÁVÁNÍ ŽIVOČICHŮ</a:t>
            </a:r>
            <a:endParaRPr lang="cs-CZ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533539"/>
            <a:ext cx="2822167" cy="2116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560281"/>
            <a:ext cx="2971240" cy="22252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897274"/>
            <a:ext cx="2988532" cy="22845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0294" y="4209290"/>
            <a:ext cx="2912215" cy="19458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72138" y="1541983"/>
            <a:ext cx="4171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6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404586" y="1560281"/>
            <a:ext cx="3834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7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16888" y="3897274"/>
            <a:ext cx="4267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8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27011" y="4158884"/>
            <a:ext cx="4171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9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40865146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POZNÁVÁNÍ </a:t>
            </a:r>
            <a:r>
              <a:rPr lang="cs-CZ" b="1" dirty="0" smtClean="0"/>
              <a:t>ŽIVOČICHŮ - ŘEŠENÍ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17597" y="1772816"/>
            <a:ext cx="4788441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1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pestřenka rybízová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2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saranče čárkovaná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3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sekáč rohatý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4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okáč voňavkový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5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hrobařík obecný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6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sysel obecný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7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chřástal polní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8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čejka chocholatá 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9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strnad obecný</a:t>
            </a:r>
            <a:endParaRPr lang="cs-CZ" sz="2800" dirty="0"/>
          </a:p>
        </p:txBody>
      </p:sp>
      <p:pic>
        <p:nvPicPr>
          <p:cNvPr id="1026" name="Picture 2" descr="C:\Users\Šárka\AppData\Local\Microsoft\Windows\Temporary Internet Files\Content.IE5\LHYGMJ6T\MP90031687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628800"/>
            <a:ext cx="3657600" cy="2408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Šárka\AppData\Local\Microsoft\Windows\Temporary Internet Files\Content.IE5\G9ADP2KJ\MC900438019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6038" y="343795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36454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259548"/>
            <a:ext cx="8640960" cy="612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u="sng" dirty="0" smtClean="0"/>
              <a:t>Citace</a:t>
            </a:r>
            <a:r>
              <a:rPr lang="cs-CZ" sz="1400" b="1" dirty="0" smtClean="0"/>
              <a:t>: </a:t>
            </a:r>
            <a:r>
              <a:rPr lang="cs-CZ" sz="1400" dirty="0" smtClean="0"/>
              <a:t>obr. Psárka:  </a:t>
            </a:r>
            <a:r>
              <a:rPr lang="cs-CZ" sz="1400" dirty="0" err="1" smtClean="0"/>
              <a:t>Soubor:Alopecurus</a:t>
            </a:r>
            <a:r>
              <a:rPr lang="cs-CZ" sz="1400" dirty="0" smtClean="0"/>
              <a:t> </a:t>
            </a:r>
            <a:r>
              <a:rPr lang="cs-CZ" sz="1400" dirty="0" err="1"/>
              <a:t>pratensis</a:t>
            </a:r>
            <a:r>
              <a:rPr lang="cs-CZ" sz="1400" dirty="0"/>
              <a:t> </a:t>
            </a:r>
            <a:r>
              <a:rPr lang="cs-CZ" sz="1400" dirty="0" err="1"/>
              <a:t>Grote</a:t>
            </a:r>
            <a:r>
              <a:rPr lang="cs-CZ" sz="1400" dirty="0"/>
              <a:t> </a:t>
            </a:r>
            <a:r>
              <a:rPr lang="cs-CZ" sz="1400" dirty="0" err="1"/>
              <a:t>vossenstaart</a:t>
            </a:r>
            <a:r>
              <a:rPr lang="cs-CZ" sz="1400" dirty="0"/>
              <a:t> closeup.jpg. In </a:t>
            </a:r>
            <a:r>
              <a:rPr lang="cs-CZ" sz="1400" i="1" dirty="0" err="1"/>
              <a:t>Wikipedia</a:t>
            </a:r>
            <a:r>
              <a:rPr lang="cs-CZ" sz="1400" i="1" dirty="0"/>
              <a:t> 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</a:t>
            </a:r>
            <a:endParaRPr lang="cs-CZ" sz="1400" dirty="0" smtClean="0"/>
          </a:p>
          <a:p>
            <a:r>
              <a:rPr lang="cs-CZ" sz="1400" dirty="0" smtClean="0"/>
              <a:t>St</a:t>
            </a:r>
            <a:r>
              <a:rPr lang="cs-CZ" sz="1400" dirty="0"/>
              <a:t>. </a:t>
            </a:r>
            <a:r>
              <a:rPr lang="cs-CZ" sz="1400" dirty="0" err="1"/>
              <a:t>Petersburg</a:t>
            </a:r>
            <a:r>
              <a:rPr lang="cs-CZ" sz="1400" dirty="0"/>
              <a:t> (Florida) : </a:t>
            </a:r>
            <a:r>
              <a:rPr lang="cs-CZ" sz="1400" dirty="0" err="1"/>
              <a:t>Wikipedia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[cit. 2012-01-06]. Dostupné z WWW</a:t>
            </a:r>
            <a:r>
              <a:rPr lang="cs-CZ" sz="1400" dirty="0" smtClean="0"/>
              <a:t>:</a:t>
            </a:r>
          </a:p>
          <a:p>
            <a:r>
              <a:rPr lang="cs-CZ" sz="1400" dirty="0" smtClean="0"/>
              <a:t> </a:t>
            </a:r>
            <a:r>
              <a:rPr lang="cs-CZ" sz="1400" dirty="0"/>
              <a:t>&lt;http://cs.wikipedia.org/wiki/</a:t>
            </a:r>
            <a:r>
              <a:rPr lang="cs-CZ" sz="1400" dirty="0" err="1"/>
              <a:t>Soubor:Alopecurus_pratensis_Grote_vossenstaart_closeup.jpg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obr. </a:t>
            </a:r>
            <a:r>
              <a:rPr lang="cs-CZ" sz="1400" dirty="0"/>
              <a:t>Srha </a:t>
            </a:r>
            <a:r>
              <a:rPr lang="cs-CZ" sz="1400" dirty="0" smtClean="0"/>
              <a:t>:  </a:t>
            </a:r>
            <a:r>
              <a:rPr lang="cs-CZ" sz="1400" dirty="0" err="1"/>
              <a:t>Soubor:DactylisGlomerata.jpg</a:t>
            </a:r>
            <a:r>
              <a:rPr lang="cs-CZ" sz="1400" dirty="0"/>
              <a:t>. In </a:t>
            </a:r>
            <a:r>
              <a:rPr lang="cs-CZ" sz="1400" i="1" dirty="0" err="1"/>
              <a:t>Wikipedia</a:t>
            </a:r>
            <a:r>
              <a:rPr lang="cs-CZ" sz="1400" i="1" dirty="0"/>
              <a:t> 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St. </a:t>
            </a:r>
            <a:r>
              <a:rPr lang="cs-CZ" sz="1400" dirty="0" err="1"/>
              <a:t>Petersburg</a:t>
            </a:r>
            <a:r>
              <a:rPr lang="cs-CZ" sz="1400" dirty="0"/>
              <a:t> (Florida) : </a:t>
            </a:r>
            <a:r>
              <a:rPr lang="cs-CZ" sz="1400" dirty="0" err="1"/>
              <a:t>Wikipedia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[cit. 2012-01-07]. Dostupné z WWW: &lt;http://cs.wikipedia.org/wiki/</a:t>
            </a:r>
            <a:r>
              <a:rPr lang="cs-CZ" sz="1400" dirty="0" err="1"/>
              <a:t>Soubor:DactylisGlomerata.jpg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Obr. Kostřava:  </a:t>
            </a:r>
            <a:r>
              <a:rPr lang="cs-CZ" sz="1400" dirty="0" err="1"/>
              <a:t>Soubor:Fescue</a:t>
            </a:r>
            <a:r>
              <a:rPr lang="cs-CZ" sz="1400" dirty="0"/>
              <a:t> 9029 2.jpg. In </a:t>
            </a:r>
            <a:r>
              <a:rPr lang="cs-CZ" sz="1400" i="1" dirty="0" err="1"/>
              <a:t>Wikipedia</a:t>
            </a:r>
            <a:r>
              <a:rPr lang="cs-CZ" sz="1400" i="1" dirty="0"/>
              <a:t> 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St. </a:t>
            </a:r>
            <a:r>
              <a:rPr lang="cs-CZ" sz="1400" dirty="0" err="1"/>
              <a:t>Petersburg</a:t>
            </a:r>
            <a:r>
              <a:rPr lang="cs-CZ" sz="1400" dirty="0"/>
              <a:t> (Florida) : </a:t>
            </a:r>
            <a:r>
              <a:rPr lang="cs-CZ" sz="1400" dirty="0" err="1"/>
              <a:t>Wikipedia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[cit. 2012-01-07]. Dostupné z WWW: &lt;http://cs.wikipedia.org/wiki/Soubor:Fescue_9029_2.jpg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Obr. Bukvice : </a:t>
            </a:r>
            <a:r>
              <a:rPr lang="cs-CZ" sz="1400" dirty="0" err="1" smtClean="0"/>
              <a:t>Soubor:Betonica</a:t>
            </a:r>
            <a:r>
              <a:rPr lang="cs-CZ" sz="1400" dirty="0" smtClean="0"/>
              <a:t> </a:t>
            </a:r>
            <a:r>
              <a:rPr lang="cs-CZ" sz="1400" dirty="0" err="1"/>
              <a:t>officinalis</a:t>
            </a:r>
            <a:r>
              <a:rPr lang="cs-CZ" sz="1400" dirty="0"/>
              <a:t> flowers.jpg. In </a:t>
            </a:r>
            <a:r>
              <a:rPr lang="cs-CZ" sz="1400" i="1" dirty="0" err="1"/>
              <a:t>Wikipedia</a:t>
            </a:r>
            <a:r>
              <a:rPr lang="cs-CZ" sz="1400" i="1" dirty="0"/>
              <a:t> 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St. </a:t>
            </a:r>
            <a:r>
              <a:rPr lang="cs-CZ" sz="1400" dirty="0" err="1"/>
              <a:t>Petersburg</a:t>
            </a:r>
            <a:r>
              <a:rPr lang="cs-CZ" sz="1400" dirty="0"/>
              <a:t> (Florida) : </a:t>
            </a:r>
            <a:r>
              <a:rPr lang="cs-CZ" sz="1400" dirty="0" err="1"/>
              <a:t>Wikipedia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[cit. 2012-01-07]. Dostupné z WWW: &lt;http://cs.wikipedia.org/wiki/</a:t>
            </a:r>
            <a:r>
              <a:rPr lang="cs-CZ" sz="1400" dirty="0" err="1"/>
              <a:t>Soubor:Betonica_officinalis_flowers.jpg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Obr. </a:t>
            </a:r>
            <a:r>
              <a:rPr lang="cs-CZ" sz="1400" dirty="0"/>
              <a:t>Kohoutek  </a:t>
            </a:r>
            <a:r>
              <a:rPr lang="cs-CZ" sz="1400" dirty="0" err="1"/>
              <a:t>Soubor:XN</a:t>
            </a:r>
            <a:r>
              <a:rPr lang="cs-CZ" sz="1400" dirty="0"/>
              <a:t> </a:t>
            </a:r>
            <a:r>
              <a:rPr lang="cs-CZ" sz="1400" dirty="0" err="1"/>
              <a:t>Lychnis</a:t>
            </a:r>
            <a:r>
              <a:rPr lang="cs-CZ" sz="1400" dirty="0"/>
              <a:t> </a:t>
            </a:r>
            <a:r>
              <a:rPr lang="cs-CZ" sz="1400" dirty="0" err="1"/>
              <a:t>flos</a:t>
            </a:r>
            <a:r>
              <a:rPr lang="cs-CZ" sz="1400" dirty="0"/>
              <a:t> cuculi.jpg. In </a:t>
            </a:r>
            <a:r>
              <a:rPr lang="cs-CZ" sz="1400" i="1" dirty="0" err="1"/>
              <a:t>Wikipedia</a:t>
            </a:r>
            <a:r>
              <a:rPr lang="cs-CZ" sz="1400" i="1" dirty="0"/>
              <a:t> 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St. </a:t>
            </a:r>
            <a:r>
              <a:rPr lang="cs-CZ" sz="1400" dirty="0" err="1"/>
              <a:t>Petersburg</a:t>
            </a:r>
            <a:r>
              <a:rPr lang="cs-CZ" sz="1400" dirty="0"/>
              <a:t> (Florida) : </a:t>
            </a:r>
            <a:r>
              <a:rPr lang="cs-CZ" sz="1400" dirty="0" err="1"/>
              <a:t>Wikipedia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[cit. 2012-01-07]. Dostupné z WWW: &lt;http://cs.wikipedia.org/wiki/</a:t>
            </a:r>
            <a:r>
              <a:rPr lang="cs-CZ" sz="1400" dirty="0" err="1"/>
              <a:t>Soubor:XN_Lychnis_flos_cuculi.jpg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Obr. Mateřídouška:   </a:t>
            </a:r>
            <a:r>
              <a:rPr lang="cs-CZ" sz="1400" dirty="0" err="1"/>
              <a:t>Soubor:Thymus</a:t>
            </a:r>
            <a:r>
              <a:rPr lang="cs-CZ" sz="1400" dirty="0"/>
              <a:t> pulegioides.jpg. In </a:t>
            </a:r>
            <a:r>
              <a:rPr lang="cs-CZ" sz="1400" i="1" dirty="0" err="1"/>
              <a:t>Wikipedia</a:t>
            </a:r>
            <a:r>
              <a:rPr lang="cs-CZ" sz="1400" i="1" dirty="0"/>
              <a:t> 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St. </a:t>
            </a:r>
            <a:r>
              <a:rPr lang="cs-CZ" sz="1400" dirty="0" err="1"/>
              <a:t>Petersburg</a:t>
            </a:r>
            <a:r>
              <a:rPr lang="cs-CZ" sz="1400" dirty="0"/>
              <a:t> (Florida) : </a:t>
            </a:r>
            <a:r>
              <a:rPr lang="cs-CZ" sz="1400" dirty="0" err="1"/>
              <a:t>Wikipedia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[cit. 2012-01-07]. Dostupné z WWW: &lt;http://cs.wikipedia.org/wiki/</a:t>
            </a:r>
            <a:r>
              <a:rPr lang="cs-CZ" sz="1400" dirty="0" err="1"/>
              <a:t>Soubor:Thymus_pulegioides.jpg</a:t>
            </a:r>
            <a:r>
              <a:rPr lang="cs-CZ" sz="1400" dirty="0"/>
              <a:t>&gt;.</a:t>
            </a:r>
            <a:endParaRPr lang="cs-CZ" sz="1400" dirty="0" smtClean="0"/>
          </a:p>
          <a:p>
            <a:r>
              <a:rPr lang="cs-CZ" sz="1400" dirty="0" smtClean="0"/>
              <a:t>obr. </a:t>
            </a:r>
            <a:r>
              <a:rPr lang="cs-CZ" sz="1400" dirty="0"/>
              <a:t>Jetel </a:t>
            </a:r>
            <a:r>
              <a:rPr lang="cs-CZ" sz="1400" dirty="0" smtClean="0"/>
              <a:t>:  </a:t>
            </a:r>
            <a:r>
              <a:rPr lang="cs-CZ" sz="1400" dirty="0" err="1"/>
              <a:t>Soubor:Trifolium</a:t>
            </a:r>
            <a:r>
              <a:rPr lang="cs-CZ" sz="1400" dirty="0"/>
              <a:t> </a:t>
            </a:r>
            <a:r>
              <a:rPr lang="cs-CZ" sz="1400" dirty="0" err="1"/>
              <a:t>pratense</a:t>
            </a:r>
            <a:r>
              <a:rPr lang="cs-CZ" sz="1400" dirty="0"/>
              <a:t> 0522.jpg. In </a:t>
            </a:r>
            <a:r>
              <a:rPr lang="cs-CZ" sz="1400" i="1" dirty="0" err="1"/>
              <a:t>Wikipedia</a:t>
            </a:r>
            <a:r>
              <a:rPr lang="cs-CZ" sz="1400" i="1" dirty="0"/>
              <a:t> 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St. </a:t>
            </a:r>
            <a:r>
              <a:rPr lang="cs-CZ" sz="1400" dirty="0" err="1"/>
              <a:t>Petersburg</a:t>
            </a:r>
            <a:r>
              <a:rPr lang="cs-CZ" sz="1400" dirty="0"/>
              <a:t> (Florida) : </a:t>
            </a:r>
            <a:r>
              <a:rPr lang="cs-CZ" sz="1400" dirty="0" err="1"/>
              <a:t>Wikipedia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[cit. 2012-01-07]. Dostupné z WWW: &lt;http://cs.wikipedia.org/wiki/Soubor:Trifolium_pratense_0522.jpg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Obr. Hvozdík:   </a:t>
            </a:r>
            <a:r>
              <a:rPr lang="cs-CZ" sz="1400" dirty="0"/>
              <a:t>Soubor:Gvazdikas001.JPG. In </a:t>
            </a:r>
            <a:r>
              <a:rPr lang="cs-CZ" sz="1400" i="1" dirty="0" err="1"/>
              <a:t>Wikipedia</a:t>
            </a:r>
            <a:r>
              <a:rPr lang="cs-CZ" sz="1400" i="1" dirty="0"/>
              <a:t> 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St. </a:t>
            </a:r>
            <a:r>
              <a:rPr lang="cs-CZ" sz="1400" dirty="0" err="1"/>
              <a:t>Petersburg</a:t>
            </a:r>
            <a:r>
              <a:rPr lang="cs-CZ" sz="1400" dirty="0"/>
              <a:t> (Florida) : </a:t>
            </a:r>
            <a:r>
              <a:rPr lang="cs-CZ" sz="1400" dirty="0" err="1"/>
              <a:t>Wikipedia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[cit. 2012-01-07]. Dostupné z WWW: &lt;http://cs.wikipedia.org/wiki/Soubor:Gvazdikas001.JPG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Obr. Rdesno : </a:t>
            </a:r>
            <a:r>
              <a:rPr lang="cs-CZ" sz="1400" dirty="0" err="1" smtClean="0"/>
              <a:t>Soubor:Polygonum</a:t>
            </a:r>
            <a:r>
              <a:rPr lang="cs-CZ" sz="1400" dirty="0" smtClean="0"/>
              <a:t> </a:t>
            </a:r>
            <a:r>
              <a:rPr lang="cs-CZ" sz="1400" dirty="0" err="1"/>
              <a:t>bistorta</a:t>
            </a:r>
            <a:r>
              <a:rPr lang="cs-CZ" sz="1400" dirty="0"/>
              <a:t> a1.jpg. In </a:t>
            </a:r>
            <a:r>
              <a:rPr lang="cs-CZ" sz="1400" i="1" dirty="0" err="1"/>
              <a:t>Wikipedia</a:t>
            </a:r>
            <a:r>
              <a:rPr lang="cs-CZ" sz="1400" i="1" dirty="0"/>
              <a:t> 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St. </a:t>
            </a:r>
            <a:r>
              <a:rPr lang="cs-CZ" sz="1400" dirty="0" err="1"/>
              <a:t>Petersburg</a:t>
            </a:r>
            <a:r>
              <a:rPr lang="cs-CZ" sz="1400" dirty="0"/>
              <a:t> (Florida) : </a:t>
            </a:r>
            <a:r>
              <a:rPr lang="cs-CZ" sz="1400" dirty="0" err="1"/>
              <a:t>Wikipedia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[cit. 2012-01-07]. Dostupné z WWW: &lt;http://cs.wikipedia.org/wiki/Soubor:Polygonum_bistorta_a1.jpg&gt;.</a:t>
            </a:r>
          </a:p>
        </p:txBody>
      </p:sp>
    </p:spTree>
    <p:extLst>
      <p:ext uri="{BB962C8B-B14F-4D97-AF65-F5344CB8AC3E}">
        <p14:creationId xmlns:p14="http://schemas.microsoft.com/office/powerpoint/2010/main" val="2906130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279407"/>
            <a:ext cx="8568952" cy="63401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u="sng" dirty="0"/>
              <a:t>Citace</a:t>
            </a:r>
            <a:r>
              <a:rPr lang="cs-CZ" sz="1400" b="1" dirty="0" smtClean="0"/>
              <a:t>: </a:t>
            </a:r>
            <a:r>
              <a:rPr lang="cs-CZ" sz="1400" dirty="0" smtClean="0"/>
              <a:t>obr. Náprstník : </a:t>
            </a:r>
            <a:r>
              <a:rPr lang="cs-CZ" sz="1400" dirty="0" err="1"/>
              <a:t>Soubor:Digitalis</a:t>
            </a:r>
            <a:r>
              <a:rPr lang="cs-CZ" sz="1400" dirty="0"/>
              <a:t> Purpurea.jpg. In </a:t>
            </a:r>
            <a:r>
              <a:rPr lang="cs-CZ" sz="1400" i="1" dirty="0" err="1"/>
              <a:t>Wikipedia</a:t>
            </a:r>
            <a:r>
              <a:rPr lang="cs-CZ" sz="1400" i="1" dirty="0"/>
              <a:t> 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St. </a:t>
            </a:r>
            <a:r>
              <a:rPr lang="cs-CZ" sz="1400" dirty="0" err="1"/>
              <a:t>Petersburg</a:t>
            </a:r>
            <a:r>
              <a:rPr lang="cs-CZ" sz="1400" dirty="0"/>
              <a:t> (Florida) : </a:t>
            </a:r>
            <a:r>
              <a:rPr lang="cs-CZ" sz="1400" dirty="0" err="1"/>
              <a:t>Wikipedia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[cit. 2012-01-07]. Dostupné z WWW: &lt;http://cs.wikipedia.org/wiki/</a:t>
            </a:r>
            <a:r>
              <a:rPr lang="cs-CZ" sz="1400" dirty="0" err="1"/>
              <a:t>Soubor:Digitalis_Purpurea.jpg</a:t>
            </a:r>
            <a:r>
              <a:rPr lang="cs-CZ" sz="1400" dirty="0"/>
              <a:t>&gt;. </a:t>
            </a:r>
            <a:endParaRPr lang="cs-CZ" sz="1400" dirty="0" smtClean="0"/>
          </a:p>
          <a:p>
            <a:r>
              <a:rPr lang="cs-CZ" sz="1400" dirty="0" smtClean="0"/>
              <a:t>Obr. </a:t>
            </a:r>
            <a:r>
              <a:rPr lang="cs-CZ" sz="1400" dirty="0"/>
              <a:t>Šalvěj </a:t>
            </a:r>
            <a:r>
              <a:rPr lang="cs-CZ" sz="1400" dirty="0" err="1"/>
              <a:t>Soubor:Salvia</a:t>
            </a:r>
            <a:r>
              <a:rPr lang="cs-CZ" sz="1400" dirty="0"/>
              <a:t> officinalis1.jpg. In </a:t>
            </a:r>
            <a:r>
              <a:rPr lang="cs-CZ" sz="1400" i="1" dirty="0" err="1"/>
              <a:t>Wikipedia</a:t>
            </a:r>
            <a:r>
              <a:rPr lang="cs-CZ" sz="1400" i="1" dirty="0"/>
              <a:t> 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St. </a:t>
            </a:r>
            <a:r>
              <a:rPr lang="cs-CZ" sz="1400" dirty="0" err="1"/>
              <a:t>Petersburg</a:t>
            </a:r>
            <a:r>
              <a:rPr lang="cs-CZ" sz="1400" dirty="0"/>
              <a:t> (Florida) : </a:t>
            </a:r>
            <a:r>
              <a:rPr lang="cs-CZ" sz="1400" dirty="0" err="1"/>
              <a:t>Wikipedia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[cit. 2012-01-07]. Dostupné z WWW: &lt;http://cs.wikipedia.org/wiki/Soubor:Salvia_officinalis1.jpg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Obr. </a:t>
            </a:r>
            <a:r>
              <a:rPr lang="cs-CZ" sz="1400" dirty="0"/>
              <a:t>Pryskyřník </a:t>
            </a:r>
            <a:r>
              <a:rPr lang="cs-CZ" sz="1400" dirty="0" smtClean="0"/>
              <a:t>: </a:t>
            </a:r>
            <a:r>
              <a:rPr lang="cs-CZ" sz="1400" dirty="0" err="1" smtClean="0"/>
              <a:t>Soubor:Rununculus</a:t>
            </a:r>
            <a:r>
              <a:rPr lang="cs-CZ" sz="1400" dirty="0" smtClean="0"/>
              <a:t> </a:t>
            </a:r>
            <a:r>
              <a:rPr lang="cs-CZ" sz="1400" dirty="0" err="1"/>
              <a:t>arcis</a:t>
            </a:r>
            <a:r>
              <a:rPr lang="cs-CZ" sz="1400" dirty="0"/>
              <a:t> prysky%C5%99n%C3%ADk prudk%C3%BD 1.jpg. In </a:t>
            </a:r>
            <a:r>
              <a:rPr lang="cs-CZ" sz="1400" i="1" dirty="0" err="1"/>
              <a:t>Wikipedia</a:t>
            </a:r>
            <a:r>
              <a:rPr lang="cs-CZ" sz="1400" i="1" dirty="0"/>
              <a:t> 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St. </a:t>
            </a:r>
            <a:r>
              <a:rPr lang="cs-CZ" sz="1400" dirty="0" err="1"/>
              <a:t>Petersburg</a:t>
            </a:r>
            <a:r>
              <a:rPr lang="cs-CZ" sz="1400" dirty="0"/>
              <a:t> (Florida) : </a:t>
            </a:r>
            <a:r>
              <a:rPr lang="cs-CZ" sz="1400" dirty="0" err="1"/>
              <a:t>Wikipedia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[cit. 2012-01-07]. Dostupné z WWW: &lt;http://</a:t>
            </a:r>
            <a:r>
              <a:rPr lang="cs-CZ" sz="1400" dirty="0" smtClean="0"/>
              <a:t>cs.wikipedia.org/wiki/Soubor:Rununculus_arcis_prysky%C5%99n%C3%ADk_prudk</a:t>
            </a:r>
          </a:p>
          <a:p>
            <a:r>
              <a:rPr lang="cs-CZ" sz="1400" dirty="0" smtClean="0"/>
              <a:t>Obr. </a:t>
            </a:r>
            <a:r>
              <a:rPr lang="cs-CZ" sz="1400" dirty="0"/>
              <a:t>Pestřenka </a:t>
            </a:r>
            <a:r>
              <a:rPr lang="cs-CZ" sz="1400" dirty="0" smtClean="0"/>
              <a:t>: </a:t>
            </a:r>
            <a:r>
              <a:rPr lang="cs-CZ" sz="1400" dirty="0" err="1" smtClean="0"/>
              <a:t>Soubor:Hoverfly</a:t>
            </a:r>
            <a:r>
              <a:rPr lang="cs-CZ" sz="1400" dirty="0" smtClean="0"/>
              <a:t> </a:t>
            </a:r>
            <a:r>
              <a:rPr lang="cs-CZ" sz="1400" dirty="0" err="1"/>
              <a:t>December</a:t>
            </a:r>
            <a:r>
              <a:rPr lang="cs-CZ" sz="1400" dirty="0"/>
              <a:t> 2007-4.jpg. In </a:t>
            </a:r>
            <a:r>
              <a:rPr lang="cs-CZ" sz="1400" i="1" dirty="0" err="1"/>
              <a:t>Wikipedia</a:t>
            </a:r>
            <a:r>
              <a:rPr lang="cs-CZ" sz="1400" i="1" dirty="0"/>
              <a:t> 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St. </a:t>
            </a:r>
            <a:r>
              <a:rPr lang="cs-CZ" sz="1400" dirty="0" err="1"/>
              <a:t>Petersburg</a:t>
            </a:r>
            <a:r>
              <a:rPr lang="cs-CZ" sz="1400" dirty="0"/>
              <a:t> (Florida) : </a:t>
            </a:r>
            <a:r>
              <a:rPr lang="cs-CZ" sz="1400" dirty="0" err="1"/>
              <a:t>Wikipedia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[cit. 2012-01-07]. Dostupné z WWW: &lt;http://cs.wikipedia.org/wiki/Soubor:Hoverfly_December_2007-4.jpg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Obr. Saranče:  </a:t>
            </a:r>
            <a:r>
              <a:rPr lang="cs-CZ" sz="1400" dirty="0" err="1"/>
              <a:t>Soubor:Oedipoda</a:t>
            </a:r>
            <a:r>
              <a:rPr lang="cs-CZ" sz="1400" dirty="0"/>
              <a:t> </a:t>
            </a:r>
            <a:r>
              <a:rPr lang="cs-CZ" sz="1400" dirty="0" err="1"/>
              <a:t>coerulescens</a:t>
            </a:r>
            <a:r>
              <a:rPr lang="cs-CZ" sz="1400" dirty="0"/>
              <a:t> 1 beentree.jpg. In </a:t>
            </a:r>
            <a:r>
              <a:rPr lang="cs-CZ" sz="1400" i="1" dirty="0" err="1"/>
              <a:t>Wikipedia</a:t>
            </a:r>
            <a:r>
              <a:rPr lang="cs-CZ" sz="1400" i="1" dirty="0"/>
              <a:t> 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St. </a:t>
            </a:r>
            <a:r>
              <a:rPr lang="cs-CZ" sz="1400" dirty="0" err="1"/>
              <a:t>Petersburg</a:t>
            </a:r>
            <a:r>
              <a:rPr lang="cs-CZ" sz="1400" dirty="0"/>
              <a:t> (Florida) : </a:t>
            </a:r>
            <a:r>
              <a:rPr lang="cs-CZ" sz="1400" dirty="0" err="1"/>
              <a:t>Wikipedia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[cit. 2012-01-07]. Dostupné z WWW: &lt;http://cs.wikipedia.org/wiki/Soubor:Oedipoda_coerulescens_1_beentree.jpg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Obr. </a:t>
            </a:r>
            <a:r>
              <a:rPr lang="cs-CZ" sz="1400" dirty="0"/>
              <a:t>Hrobařík </a:t>
            </a:r>
            <a:r>
              <a:rPr lang="cs-CZ" sz="1400" dirty="0" smtClean="0"/>
              <a:t>: </a:t>
            </a:r>
            <a:r>
              <a:rPr lang="cs-CZ" sz="1400" dirty="0" err="1" smtClean="0"/>
              <a:t>Soubor:Krompootdoodgraver</a:t>
            </a:r>
            <a:r>
              <a:rPr lang="cs-CZ" sz="1400" dirty="0" smtClean="0"/>
              <a:t> </a:t>
            </a:r>
            <a:r>
              <a:rPr lang="cs-CZ" sz="1400" dirty="0" err="1"/>
              <a:t>Nicrophorus</a:t>
            </a:r>
            <a:r>
              <a:rPr lang="cs-CZ" sz="1400" dirty="0"/>
              <a:t> </a:t>
            </a:r>
            <a:r>
              <a:rPr lang="cs-CZ" sz="1400" dirty="0" err="1"/>
              <a:t>vespillo</a:t>
            </a:r>
            <a:r>
              <a:rPr lang="cs-CZ" sz="1400" dirty="0"/>
              <a:t> </a:t>
            </a:r>
            <a:r>
              <a:rPr lang="cs-CZ" sz="1400" dirty="0" err="1"/>
              <a:t>achter</a:t>
            </a:r>
            <a:r>
              <a:rPr lang="cs-CZ" sz="1400" dirty="0"/>
              <a:t> grassprietje.jpg. In </a:t>
            </a:r>
            <a:r>
              <a:rPr lang="cs-CZ" sz="1400" i="1" dirty="0" err="1"/>
              <a:t>Wikipedia</a:t>
            </a:r>
            <a:r>
              <a:rPr lang="cs-CZ" sz="1400" i="1" dirty="0"/>
              <a:t> 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St. </a:t>
            </a:r>
            <a:r>
              <a:rPr lang="cs-CZ" sz="1400" dirty="0" err="1"/>
              <a:t>Petersburg</a:t>
            </a:r>
            <a:r>
              <a:rPr lang="cs-CZ" sz="1400" dirty="0"/>
              <a:t> (Florida) : </a:t>
            </a:r>
            <a:r>
              <a:rPr lang="cs-CZ" sz="1400" dirty="0" err="1"/>
              <a:t>Wikipedia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[cit. 2012-01-07]. Dostupné z WWW: &lt;http://</a:t>
            </a:r>
            <a:r>
              <a:rPr lang="cs-CZ" sz="1400" dirty="0" smtClean="0"/>
              <a:t>cs.wikipedia.org</a:t>
            </a:r>
          </a:p>
          <a:p>
            <a:r>
              <a:rPr lang="cs-CZ" sz="1400" dirty="0" smtClean="0"/>
              <a:t>Obr. </a:t>
            </a:r>
            <a:r>
              <a:rPr lang="cs-CZ" sz="1400" dirty="0"/>
              <a:t>Sekáč </a:t>
            </a:r>
            <a:r>
              <a:rPr lang="cs-CZ" sz="1400" dirty="0" smtClean="0"/>
              <a:t>: </a:t>
            </a:r>
            <a:r>
              <a:rPr lang="cs-CZ" sz="1400" dirty="0" err="1" smtClean="0"/>
              <a:t>Soubor:Phalangium</a:t>
            </a:r>
            <a:r>
              <a:rPr lang="cs-CZ" sz="1400" dirty="0" smtClean="0"/>
              <a:t> </a:t>
            </a:r>
            <a:r>
              <a:rPr lang="cs-CZ" sz="1400" dirty="0" err="1"/>
              <a:t>opilio</a:t>
            </a:r>
            <a:r>
              <a:rPr lang="cs-CZ" sz="1400" dirty="0"/>
              <a:t> </a:t>
            </a:r>
            <a:r>
              <a:rPr lang="cs-CZ" sz="1400" dirty="0" err="1"/>
              <a:t>with</a:t>
            </a:r>
            <a:r>
              <a:rPr lang="cs-CZ" sz="1400" dirty="0"/>
              <a:t> </a:t>
            </a:r>
            <a:r>
              <a:rPr lang="cs-CZ" sz="1400" dirty="0" err="1"/>
              <a:t>parasitic</a:t>
            </a:r>
            <a:r>
              <a:rPr lang="cs-CZ" sz="1400" dirty="0"/>
              <a:t> </a:t>
            </a:r>
            <a:r>
              <a:rPr lang="cs-CZ" sz="1400" dirty="0" err="1"/>
              <a:t>Mite</a:t>
            </a:r>
            <a:r>
              <a:rPr lang="cs-CZ" sz="1400" dirty="0"/>
              <a:t> </a:t>
            </a:r>
            <a:r>
              <a:rPr lang="cs-CZ" sz="1400" dirty="0" err="1"/>
              <a:t>larvae</a:t>
            </a:r>
            <a:r>
              <a:rPr lang="cs-CZ" sz="1400" dirty="0"/>
              <a:t> 20060729 top.jpg. In </a:t>
            </a:r>
            <a:r>
              <a:rPr lang="cs-CZ" sz="1400" i="1" dirty="0" err="1"/>
              <a:t>Wikipedia</a:t>
            </a:r>
            <a:r>
              <a:rPr lang="cs-CZ" sz="1400" i="1" dirty="0"/>
              <a:t> 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St. </a:t>
            </a:r>
            <a:r>
              <a:rPr lang="cs-CZ" sz="1400" dirty="0" err="1"/>
              <a:t>Petersburg</a:t>
            </a:r>
            <a:r>
              <a:rPr lang="cs-CZ" sz="1400" dirty="0"/>
              <a:t> (Florida) : </a:t>
            </a:r>
            <a:r>
              <a:rPr lang="cs-CZ" sz="1400" dirty="0" err="1"/>
              <a:t>Wikipedia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[cit. 2012-01-07]. Dostupné z WWW: &lt;http://</a:t>
            </a:r>
            <a:r>
              <a:rPr lang="cs-CZ" sz="1400" dirty="0" smtClean="0"/>
              <a:t>cs.wikipedia.org</a:t>
            </a:r>
          </a:p>
          <a:p>
            <a:r>
              <a:rPr lang="cs-CZ" sz="1400" dirty="0" smtClean="0"/>
              <a:t>Obr. </a:t>
            </a:r>
            <a:r>
              <a:rPr lang="cs-CZ" sz="1400" dirty="0"/>
              <a:t>Okáč </a:t>
            </a:r>
            <a:r>
              <a:rPr lang="cs-CZ" sz="1400" dirty="0" smtClean="0"/>
              <a:t>: </a:t>
            </a:r>
            <a:r>
              <a:rPr lang="cs-CZ" sz="1400" dirty="0" err="1" smtClean="0"/>
              <a:t>Soubor:Brintesia</a:t>
            </a:r>
            <a:r>
              <a:rPr lang="cs-CZ" sz="1400" dirty="0" smtClean="0"/>
              <a:t> </a:t>
            </a:r>
            <a:r>
              <a:rPr lang="cs-CZ" sz="1400" dirty="0" err="1"/>
              <a:t>circe</a:t>
            </a:r>
            <a:r>
              <a:rPr lang="cs-CZ" sz="1400" dirty="0"/>
              <a:t> IMG 3615.JPG. In </a:t>
            </a:r>
            <a:r>
              <a:rPr lang="cs-CZ" sz="1400" i="1" dirty="0" err="1"/>
              <a:t>Wikipedia</a:t>
            </a:r>
            <a:r>
              <a:rPr lang="cs-CZ" sz="1400" i="1" dirty="0"/>
              <a:t> 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St. </a:t>
            </a:r>
            <a:r>
              <a:rPr lang="cs-CZ" sz="1400" dirty="0" err="1"/>
              <a:t>Petersburg</a:t>
            </a:r>
            <a:r>
              <a:rPr lang="cs-CZ" sz="1400" dirty="0"/>
              <a:t> (Florida) : </a:t>
            </a:r>
            <a:r>
              <a:rPr lang="cs-CZ" sz="1400" dirty="0" err="1"/>
              <a:t>Wikipedia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[cit. 2012-01-07]. Dostupné z WWW: &lt;http://cs.wikipedia.org/wiki/Soubor:Brintesia_circe_IMG_3615.JPG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Obr. </a:t>
            </a:r>
            <a:r>
              <a:rPr lang="cs-CZ" sz="1400" dirty="0"/>
              <a:t>Sysel: Soubor:Europ%C3%A4ischer </a:t>
            </a:r>
            <a:r>
              <a:rPr lang="cs-CZ" sz="1400" dirty="0" err="1"/>
              <a:t>Ziesel</a:t>
            </a:r>
            <a:r>
              <a:rPr lang="cs-CZ" sz="1400" dirty="0"/>
              <a:t> </a:t>
            </a:r>
            <a:r>
              <a:rPr lang="cs-CZ" sz="1400" dirty="0" err="1"/>
              <a:t>aus</a:t>
            </a:r>
            <a:r>
              <a:rPr lang="cs-CZ" sz="1400" dirty="0"/>
              <a:t> </a:t>
            </a:r>
            <a:r>
              <a:rPr lang="cs-CZ" sz="1400" dirty="0" err="1"/>
              <a:t>Erdloch</a:t>
            </a:r>
            <a:r>
              <a:rPr lang="cs-CZ" sz="1400" dirty="0"/>
              <a:t> guckend.jpg. In </a:t>
            </a:r>
            <a:r>
              <a:rPr lang="cs-CZ" sz="1400" i="1" dirty="0" err="1"/>
              <a:t>Wikipedia</a:t>
            </a:r>
            <a:r>
              <a:rPr lang="cs-CZ" sz="1400" i="1" dirty="0"/>
              <a:t> 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St. </a:t>
            </a:r>
            <a:r>
              <a:rPr lang="cs-CZ" sz="1400" dirty="0" err="1"/>
              <a:t>Petersburg</a:t>
            </a:r>
            <a:r>
              <a:rPr lang="cs-CZ" sz="1400" dirty="0"/>
              <a:t> (Florida) : </a:t>
            </a:r>
            <a:r>
              <a:rPr lang="cs-CZ" sz="1400" dirty="0" err="1"/>
              <a:t>Wikipedia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[cit. 2012-01-07]. Dostupné z WWW: &lt;http://cs.wikipedia.org/wiki/Soubor:Europ%C3%A4ischer_Ziesel_aus_Erdloch_guckend.jpg&gt;.</a:t>
            </a:r>
          </a:p>
        </p:txBody>
      </p:sp>
    </p:spTree>
    <p:extLst>
      <p:ext uri="{BB962C8B-B14F-4D97-AF65-F5344CB8AC3E}">
        <p14:creationId xmlns:p14="http://schemas.microsoft.com/office/powerpoint/2010/main" val="1903079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76553" y="466799"/>
            <a:ext cx="8371911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u="sng" dirty="0" smtClean="0"/>
              <a:t>Citace:</a:t>
            </a:r>
            <a:r>
              <a:rPr lang="cs-CZ" sz="1400" dirty="0" smtClean="0"/>
              <a:t> obr. </a:t>
            </a:r>
            <a:r>
              <a:rPr lang="cs-CZ" sz="1400" dirty="0"/>
              <a:t>Chřástal: </a:t>
            </a:r>
            <a:r>
              <a:rPr lang="cs-CZ" sz="1400" dirty="0" err="1"/>
              <a:t>Soubor:Corncrake</a:t>
            </a:r>
            <a:r>
              <a:rPr lang="cs-CZ" sz="1400" dirty="0"/>
              <a:t> %28Crex crex%29.jpg. In </a:t>
            </a:r>
            <a:r>
              <a:rPr lang="cs-CZ" sz="1400" i="1" dirty="0" err="1"/>
              <a:t>Wikipedia</a:t>
            </a:r>
            <a:r>
              <a:rPr lang="cs-CZ" sz="1400" i="1" dirty="0"/>
              <a:t> 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St. </a:t>
            </a:r>
            <a:r>
              <a:rPr lang="cs-CZ" sz="1400" dirty="0" err="1"/>
              <a:t>Petersburg</a:t>
            </a:r>
            <a:r>
              <a:rPr lang="cs-CZ" sz="1400" dirty="0"/>
              <a:t> (Florida) : </a:t>
            </a:r>
            <a:r>
              <a:rPr lang="cs-CZ" sz="1400" dirty="0" err="1"/>
              <a:t>Wikipedia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[cit. 2012-01-07]. Dostupné z WWW: &lt;http://cs.wikipedia.org/wiki/Soubor:Corncrake_%28Crex_crex%29.jpg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Obr.</a:t>
            </a:r>
            <a:r>
              <a:rPr lang="cs-CZ" sz="1400" b="1" u="sng" dirty="0" smtClean="0"/>
              <a:t> </a:t>
            </a:r>
            <a:r>
              <a:rPr lang="cs-CZ" sz="1400" dirty="0" smtClean="0"/>
              <a:t>Čejka: </a:t>
            </a:r>
            <a:r>
              <a:rPr lang="cs-CZ" sz="1400" dirty="0" err="1"/>
              <a:t>Soubor:Northern</a:t>
            </a:r>
            <a:r>
              <a:rPr lang="cs-CZ" sz="1400" dirty="0"/>
              <a:t> </a:t>
            </a:r>
            <a:r>
              <a:rPr lang="cs-CZ" sz="1400" dirty="0" err="1"/>
              <a:t>Lapwing</a:t>
            </a:r>
            <a:r>
              <a:rPr lang="cs-CZ" sz="1400" dirty="0"/>
              <a:t> new.jpg. In </a:t>
            </a:r>
            <a:r>
              <a:rPr lang="cs-CZ" sz="1400" i="1" dirty="0" err="1"/>
              <a:t>Wikipedia</a:t>
            </a:r>
            <a:r>
              <a:rPr lang="cs-CZ" sz="1400" i="1" dirty="0"/>
              <a:t> 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St. </a:t>
            </a:r>
            <a:r>
              <a:rPr lang="cs-CZ" sz="1400" dirty="0" err="1"/>
              <a:t>Petersburg</a:t>
            </a:r>
            <a:r>
              <a:rPr lang="cs-CZ" sz="1400" dirty="0"/>
              <a:t> (Florida) : </a:t>
            </a:r>
            <a:r>
              <a:rPr lang="cs-CZ" sz="1400" dirty="0" err="1"/>
              <a:t>Wikipedia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[cit. 2012-01-07]. Dostupné z WWW: &lt;http://cs.wikipedia.org/wiki/</a:t>
            </a:r>
            <a:r>
              <a:rPr lang="cs-CZ" sz="1400" dirty="0" err="1"/>
              <a:t>Soubor:Northern_Lapwing_new.jpg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Obr. </a:t>
            </a:r>
            <a:r>
              <a:rPr lang="cs-CZ" sz="1400" dirty="0"/>
              <a:t>Strnad: </a:t>
            </a:r>
            <a:r>
              <a:rPr lang="cs-CZ" sz="1400" dirty="0" err="1"/>
              <a:t>Soubor:Emberiza</a:t>
            </a:r>
            <a:r>
              <a:rPr lang="cs-CZ" sz="1400" dirty="0"/>
              <a:t> </a:t>
            </a:r>
            <a:r>
              <a:rPr lang="cs-CZ" sz="1400" dirty="0" err="1"/>
              <a:t>citrinella</a:t>
            </a:r>
            <a:r>
              <a:rPr lang="cs-CZ" sz="1400" dirty="0"/>
              <a:t> -New </a:t>
            </a:r>
            <a:r>
              <a:rPr lang="cs-CZ" sz="1400" dirty="0" err="1"/>
              <a:t>Zealand</a:t>
            </a:r>
            <a:r>
              <a:rPr lang="cs-CZ" sz="1400" dirty="0"/>
              <a:t> -</a:t>
            </a:r>
            <a:r>
              <a:rPr lang="cs-CZ" sz="1400" dirty="0" err="1"/>
              <a:t>North</a:t>
            </a:r>
            <a:r>
              <a:rPr lang="cs-CZ" sz="1400" dirty="0"/>
              <a:t> Island-8.jpg. In </a:t>
            </a:r>
            <a:r>
              <a:rPr lang="cs-CZ" sz="1400" i="1" dirty="0" err="1"/>
              <a:t>Wikipedia</a:t>
            </a:r>
            <a:r>
              <a:rPr lang="cs-CZ" sz="1400" i="1" dirty="0"/>
              <a:t> 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St. </a:t>
            </a:r>
            <a:r>
              <a:rPr lang="cs-CZ" sz="1400" dirty="0" err="1"/>
              <a:t>Petersburg</a:t>
            </a:r>
            <a:r>
              <a:rPr lang="cs-CZ" sz="1400" dirty="0"/>
              <a:t> (Florida) : </a:t>
            </a:r>
            <a:r>
              <a:rPr lang="cs-CZ" sz="1400" dirty="0" err="1"/>
              <a:t>Wikipedia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[cit. 2012-01-07]. Dostupné z WWW: &lt;http://cs.wikipedia.org/wiki/Soubor:Emberiza_citrinella_-New_Zealand_-North_Island-8.jpg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Obr. Louka, slepice na louce, louka s kravami, louka s dívkou, louka s jehnětem, plástve medu se včelami, vosa, domácnost s květinami, </a:t>
            </a:r>
            <a:r>
              <a:rPr lang="cs-CZ" sz="1400" dirty="0" err="1" smtClean="0"/>
              <a:t>papeliška</a:t>
            </a:r>
            <a:r>
              <a:rPr lang="cs-CZ" sz="1400" dirty="0" smtClean="0"/>
              <a:t>: z </a:t>
            </a:r>
            <a:r>
              <a:rPr lang="cs-CZ" sz="1400" dirty="0" err="1" smtClean="0"/>
              <a:t>office</a:t>
            </a:r>
            <a:r>
              <a:rPr lang="cs-CZ" sz="1400" dirty="0" smtClean="0"/>
              <a:t>. Microsoft. </a:t>
            </a:r>
            <a:r>
              <a:rPr lang="cs-CZ" sz="1400" dirty="0" err="1" smtClean="0"/>
              <a:t>com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9917088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698</TotalTime>
  <Words>441</Words>
  <Application>Microsoft Office PowerPoint</Application>
  <PresentationFormat>Předvádění na obrazovce (4:3)</PresentationFormat>
  <Paragraphs>178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Administrativní</vt:lpstr>
      <vt:lpstr>Prezentace aplikace PowerPoint</vt:lpstr>
      <vt:lpstr>EKOSYSTÉM  LOUKA</vt:lpstr>
      <vt:lpstr>LOUKY</vt:lpstr>
      <vt:lpstr>ROSTLINY NA LOUCE</vt:lpstr>
      <vt:lpstr>ROSTLINY NA LOUCE</vt:lpstr>
      <vt:lpstr>ROSTLINY NA LOUCE</vt:lpstr>
      <vt:lpstr>ŽIVOČICHOVÉ NA LOUCE</vt:lpstr>
      <vt:lpstr>ŽIVOČICHOVÉ NA LOUCE</vt:lpstr>
      <vt:lpstr>A TAKHLE JE NA LOUCE NEJLÉPE</vt:lpstr>
      <vt:lpstr>POZNÁVÁNÍ ROSTLIN</vt:lpstr>
      <vt:lpstr>POZNÁVÁNÍ ROSTLIN</vt:lpstr>
      <vt:lpstr>POZNÁVÁNÍ ROSTLIN - ŘEŠENÍ</vt:lpstr>
      <vt:lpstr>POZNÁVÁNÍ ŽIVOČICHŮ</vt:lpstr>
      <vt:lpstr>POZNÁVÁNÍ ŽIVOČICHŮ</vt:lpstr>
      <vt:lpstr>POZNÁVÁNÍ ŽIVOČICHŮ - ŘEŠENÍ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 Rosenbergerová</dc:creator>
  <cp:lastModifiedBy>Aleš Polívka</cp:lastModifiedBy>
  <cp:revision>99</cp:revision>
  <dcterms:created xsi:type="dcterms:W3CDTF">2012-01-04T19:32:42Z</dcterms:created>
  <dcterms:modified xsi:type="dcterms:W3CDTF">2012-03-14T20:44:05Z</dcterms:modified>
</cp:coreProperties>
</file>