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AD75F-E492-496F-8458-1E2525D61952}" type="datetimeFigureOut">
              <a:rPr lang="cs-CZ" smtClean="0"/>
              <a:pPr/>
              <a:t>13.10.2013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4F422-948D-4553-A246-F909E322170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357158" y="785794"/>
            <a:ext cx="8229600" cy="5786478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/>
              <a:t>Název školy: </a:t>
            </a:r>
            <a:r>
              <a:rPr lang="cs-CZ" dirty="0" smtClean="0"/>
              <a:t>Základní škola a Mateřská </a:t>
            </a:r>
            <a:r>
              <a:rPr lang="cs-CZ" dirty="0" smtClean="0"/>
              <a:t>škola Doudleby</a:t>
            </a:r>
            <a:endParaRPr lang="cs-CZ" dirty="0" smtClean="0"/>
          </a:p>
          <a:p>
            <a:r>
              <a:rPr lang="cs-CZ" b="1" dirty="0" smtClean="0"/>
              <a:t>Autor :</a:t>
            </a:r>
            <a:r>
              <a:rPr lang="cs-CZ" dirty="0" smtClean="0"/>
              <a:t> Mgr. Jana Blažková</a:t>
            </a:r>
          </a:p>
          <a:p>
            <a:r>
              <a:rPr lang="cs-CZ" b="1" dirty="0" smtClean="0"/>
              <a:t>Téma : </a:t>
            </a:r>
            <a:r>
              <a:rPr lang="cs-CZ" dirty="0" smtClean="0"/>
              <a:t>Přirozená čísla do 1000</a:t>
            </a:r>
          </a:p>
          <a:p>
            <a:r>
              <a:rPr lang="cs-CZ" b="1" dirty="0" smtClean="0"/>
              <a:t>Název :</a:t>
            </a:r>
            <a:r>
              <a:rPr lang="cs-CZ" dirty="0" smtClean="0"/>
              <a:t> VY_32_INOVACE_08_ZÁPIS </a:t>
            </a:r>
            <a:r>
              <a:rPr lang="cs-CZ" dirty="0" smtClean="0"/>
              <a:t>ČÍSEL DO 1000</a:t>
            </a:r>
            <a:endParaRPr lang="cs-CZ" dirty="0" smtClean="0"/>
          </a:p>
          <a:p>
            <a:r>
              <a:rPr lang="cs-CZ" b="1" dirty="0" smtClean="0"/>
              <a:t>Číslo projektu : </a:t>
            </a:r>
            <a:r>
              <a:rPr lang="cs-CZ" dirty="0" smtClean="0"/>
              <a:t>CZ.1.07/1.4.00/21.3424</a:t>
            </a:r>
          </a:p>
          <a:p>
            <a:r>
              <a:rPr lang="cs-CZ" b="1" dirty="0" smtClean="0"/>
              <a:t>Datum tvorby:</a:t>
            </a:r>
            <a:r>
              <a:rPr lang="cs-CZ" dirty="0" smtClean="0"/>
              <a:t> </a:t>
            </a:r>
            <a:r>
              <a:rPr lang="cs-CZ" dirty="0" smtClean="0"/>
              <a:t>31</a:t>
            </a:r>
            <a:r>
              <a:rPr lang="cs-CZ" dirty="0" smtClean="0"/>
              <a:t>.8.2013</a:t>
            </a:r>
            <a:endParaRPr lang="cs-CZ" dirty="0" smtClean="0"/>
          </a:p>
          <a:p>
            <a:r>
              <a:rPr lang="cs-CZ" b="1" dirty="0" smtClean="0"/>
              <a:t>Vzdělávací oblast: </a:t>
            </a:r>
            <a:r>
              <a:rPr lang="cs-CZ" dirty="0" smtClean="0"/>
              <a:t>Matematika 3. ročník</a:t>
            </a:r>
          </a:p>
          <a:p>
            <a:endParaRPr lang="cs-CZ" dirty="0" smtClean="0"/>
          </a:p>
          <a:p>
            <a:pPr>
              <a:buNone/>
            </a:pPr>
            <a:r>
              <a:rPr lang="cs-CZ" b="1" dirty="0" smtClean="0"/>
              <a:t>Anotace:</a:t>
            </a:r>
            <a:r>
              <a:rPr lang="cs-CZ" dirty="0" smtClean="0"/>
              <a:t> Výukový materiál slouží k </a:t>
            </a:r>
            <a:r>
              <a:rPr lang="cs-CZ" dirty="0" smtClean="0"/>
              <a:t>procvičování zápisu čísel do 1000 </a:t>
            </a:r>
            <a:r>
              <a:rPr lang="cs-CZ" dirty="0" smtClean="0"/>
              <a:t>pomocí interaktivní tabule. Materiál lze použít k samostatné, nebo skupinové práci žáků, nebo jako pracovní listy.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5277" y="0"/>
            <a:ext cx="3592203" cy="785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cs-CZ" u="sng" dirty="0" smtClean="0">
                <a:solidFill>
                  <a:srgbClr val="00B0F0"/>
                </a:solidFill>
              </a:rPr>
              <a:t>Zapiš správně:</a:t>
            </a:r>
            <a:endParaRPr lang="cs-CZ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676456" cy="5661248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cs-CZ" sz="16000" dirty="0" smtClean="0">
                <a:solidFill>
                  <a:schemeClr val="accent3">
                    <a:lumMod val="50000"/>
                  </a:schemeClr>
                </a:solidFill>
              </a:rPr>
              <a:t>         </a:t>
            </a:r>
            <a:r>
              <a:rPr lang="cs-CZ" sz="12800" dirty="0" smtClean="0">
                <a:solidFill>
                  <a:schemeClr val="accent3">
                    <a:lumMod val="50000"/>
                  </a:schemeClr>
                </a:solidFill>
              </a:rPr>
              <a:t>   </a:t>
            </a:r>
            <a:r>
              <a:rPr lang="cs-CZ" sz="12800" dirty="0" smtClean="0">
                <a:solidFill>
                  <a:schemeClr val="tx2">
                    <a:lumMod val="75000"/>
                  </a:schemeClr>
                </a:solidFill>
              </a:rPr>
              <a:t>tisíce </a:t>
            </a:r>
            <a:r>
              <a:rPr lang="cs-CZ" sz="12800" dirty="0" smtClean="0">
                <a:solidFill>
                  <a:schemeClr val="accent3">
                    <a:lumMod val="50000"/>
                  </a:schemeClr>
                </a:solidFill>
              </a:rPr>
              <a:t>         </a:t>
            </a:r>
            <a:r>
              <a:rPr lang="cs-CZ" sz="12800" dirty="0" smtClean="0">
                <a:solidFill>
                  <a:srgbClr val="FFC000"/>
                </a:solidFill>
              </a:rPr>
              <a:t>stovky</a:t>
            </a:r>
            <a:r>
              <a:rPr lang="cs-CZ" sz="12800" dirty="0" smtClean="0">
                <a:solidFill>
                  <a:schemeClr val="accent3">
                    <a:lumMod val="50000"/>
                  </a:schemeClr>
                </a:solidFill>
              </a:rPr>
              <a:t>        </a:t>
            </a:r>
            <a:r>
              <a:rPr lang="cs-CZ" sz="12800" dirty="0" smtClean="0">
                <a:solidFill>
                  <a:srgbClr val="92D050"/>
                </a:solidFill>
              </a:rPr>
              <a:t>desítky</a:t>
            </a:r>
            <a:r>
              <a:rPr lang="cs-CZ" sz="12800" dirty="0" smtClean="0">
                <a:solidFill>
                  <a:schemeClr val="accent3">
                    <a:lumMod val="50000"/>
                  </a:schemeClr>
                </a:solidFill>
              </a:rPr>
              <a:t>       </a:t>
            </a:r>
            <a:r>
              <a:rPr lang="cs-CZ" sz="12800" dirty="0" smtClean="0">
                <a:solidFill>
                  <a:srgbClr val="FF0000"/>
                </a:solidFill>
              </a:rPr>
              <a:t>jednotky</a:t>
            </a:r>
          </a:p>
          <a:p>
            <a:pPr>
              <a:buNone/>
            </a:pPr>
            <a:endParaRPr lang="cs-CZ" sz="102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10200" dirty="0" smtClean="0">
                <a:solidFill>
                  <a:srgbClr val="00B0F0"/>
                </a:solidFill>
              </a:rPr>
              <a:t> </a:t>
            </a:r>
            <a:r>
              <a:rPr lang="cs-CZ" sz="12800" dirty="0" smtClean="0"/>
              <a:t>2087 </a:t>
            </a:r>
          </a:p>
          <a:p>
            <a:pPr>
              <a:buNone/>
            </a:pPr>
            <a:endParaRPr lang="cs-CZ" sz="12800" dirty="0" smtClean="0"/>
          </a:p>
          <a:p>
            <a:pPr>
              <a:buNone/>
            </a:pPr>
            <a:r>
              <a:rPr lang="cs-CZ" sz="12800" dirty="0" smtClean="0"/>
              <a:t>4173</a:t>
            </a:r>
          </a:p>
          <a:p>
            <a:pPr>
              <a:buNone/>
            </a:pPr>
            <a:endParaRPr lang="cs-CZ" sz="12800" dirty="0" smtClean="0"/>
          </a:p>
          <a:p>
            <a:pPr>
              <a:buNone/>
            </a:pPr>
            <a:r>
              <a:rPr lang="cs-CZ" sz="12800" dirty="0" smtClean="0"/>
              <a:t>  205</a:t>
            </a:r>
          </a:p>
          <a:p>
            <a:pPr>
              <a:buNone/>
            </a:pPr>
            <a:endParaRPr lang="cs-CZ" sz="12800" dirty="0" smtClean="0"/>
          </a:p>
          <a:p>
            <a:pPr>
              <a:buNone/>
            </a:pPr>
            <a:r>
              <a:rPr lang="cs-CZ" sz="12800" dirty="0" smtClean="0"/>
              <a:t>7938</a:t>
            </a:r>
          </a:p>
          <a:p>
            <a:pPr>
              <a:buNone/>
            </a:pPr>
            <a:endParaRPr lang="cs-CZ" sz="12800" dirty="0" smtClean="0"/>
          </a:p>
          <a:p>
            <a:pPr>
              <a:buNone/>
            </a:pPr>
            <a:r>
              <a:rPr lang="cs-CZ" sz="12800" dirty="0" smtClean="0"/>
              <a:t>  641</a:t>
            </a:r>
            <a:endParaRPr lang="cs-CZ" sz="4000" dirty="0" smtClean="0"/>
          </a:p>
          <a:p>
            <a:pPr>
              <a:buNone/>
            </a:pPr>
            <a:r>
              <a:rPr lang="cs-CZ" sz="128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cs-CZ" sz="4300" dirty="0" smtClean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053" name="Picture 5" descr="C:\Users\pc\AppData\Local\Microsoft\Windows\Temporary Internet Files\Content.IE5\RHF472ZR\MC900441726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1879104" cy="187910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</a:rPr>
              <a:t>Zapiš do rámečků čísla, která mají: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908720"/>
            <a:ext cx="8136904" cy="5733256"/>
          </a:xfrm>
        </p:spPr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cs-CZ" sz="3600" smtClean="0"/>
              <a:t>jednu stovku, osm desítek, pět jednotek</a:t>
            </a:r>
          </a:p>
          <a:p>
            <a:pPr>
              <a:buFontTx/>
              <a:buChar char="-"/>
            </a:pPr>
            <a:r>
              <a:rPr lang="cs-CZ" sz="3600" smtClean="0"/>
              <a:t>tři stovky, osm desítek, dvě jednotky</a:t>
            </a:r>
          </a:p>
          <a:p>
            <a:pPr>
              <a:buFontTx/>
              <a:buChar char="-"/>
            </a:pPr>
            <a:r>
              <a:rPr lang="cs-CZ" sz="3600" smtClean="0"/>
              <a:t>dvě stovky, pět desítek, osm jednotek </a:t>
            </a:r>
          </a:p>
          <a:p>
            <a:pPr>
              <a:buFontTx/>
              <a:buChar char="-"/>
            </a:pPr>
            <a:r>
              <a:rPr lang="cs-CZ" sz="3600" smtClean="0"/>
              <a:t>devět stovek, devět desítek, devět jednotek </a:t>
            </a:r>
          </a:p>
          <a:p>
            <a:pPr>
              <a:buFontTx/>
              <a:buChar char="-"/>
            </a:pPr>
            <a:r>
              <a:rPr lang="cs-CZ" sz="3600" smtClean="0"/>
              <a:t>šest stovek, dvě desítky, tři jednotky</a:t>
            </a:r>
            <a:endParaRPr lang="cs-CZ" sz="3600" dirty="0"/>
          </a:p>
        </p:txBody>
      </p:sp>
      <p:sp>
        <p:nvSpPr>
          <p:cNvPr id="4" name="Obdélník 3"/>
          <p:cNvSpPr/>
          <p:nvPr/>
        </p:nvSpPr>
        <p:spPr>
          <a:xfrm>
            <a:off x="539552" y="5157192"/>
            <a:ext cx="1152128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195736" y="5157192"/>
            <a:ext cx="115212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851920" y="5157192"/>
            <a:ext cx="1152128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580112" y="5157192"/>
            <a:ext cx="1152128" cy="9144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7236296" y="5157192"/>
            <a:ext cx="1152128" cy="9144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cs-CZ" u="sng" dirty="0" smtClean="0">
                <a:solidFill>
                  <a:srgbClr val="00B0F0"/>
                </a:solidFill>
              </a:rPr>
              <a:t>Zapiš čísla jako součet </a:t>
            </a:r>
            <a:r>
              <a:rPr lang="cs-CZ" u="sng" dirty="0" smtClean="0">
                <a:solidFill>
                  <a:srgbClr val="FFC000"/>
                </a:solidFill>
              </a:rPr>
              <a:t>stovek</a:t>
            </a:r>
            <a:r>
              <a:rPr lang="cs-CZ" u="sng" dirty="0" smtClean="0">
                <a:solidFill>
                  <a:srgbClr val="00B0F0"/>
                </a:solidFill>
              </a:rPr>
              <a:t>,</a:t>
            </a:r>
            <a:r>
              <a:rPr lang="cs-CZ" u="sng" dirty="0" smtClean="0">
                <a:solidFill>
                  <a:srgbClr val="92D050"/>
                </a:solidFill>
              </a:rPr>
              <a:t>desítek</a:t>
            </a:r>
            <a:r>
              <a:rPr lang="cs-CZ" u="sng" dirty="0" smtClean="0">
                <a:solidFill>
                  <a:srgbClr val="00B0F0"/>
                </a:solidFill>
              </a:rPr>
              <a:t>,</a:t>
            </a:r>
            <a:r>
              <a:rPr lang="cs-CZ" u="sng" dirty="0" smtClean="0">
                <a:solidFill>
                  <a:srgbClr val="FF0000"/>
                </a:solidFill>
              </a:rPr>
              <a:t>jednotek</a:t>
            </a:r>
            <a:r>
              <a:rPr lang="cs-CZ" u="sng" dirty="0" smtClean="0">
                <a:solidFill>
                  <a:srgbClr val="00B0F0"/>
                </a:solidFill>
              </a:rPr>
              <a:t>:</a:t>
            </a:r>
            <a:endParaRPr lang="cs-CZ" u="sng" dirty="0">
              <a:solidFill>
                <a:srgbClr val="00B0F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196752"/>
            <a:ext cx="8172400" cy="56612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cs-CZ" sz="6600" dirty="0" smtClean="0">
                <a:solidFill>
                  <a:srgbClr val="FFC000"/>
                </a:solidFill>
              </a:rPr>
              <a:t>5</a:t>
            </a:r>
            <a:r>
              <a:rPr lang="cs-CZ" sz="6600" dirty="0" smtClean="0">
                <a:solidFill>
                  <a:srgbClr val="92D050"/>
                </a:solidFill>
              </a:rPr>
              <a:t>6</a:t>
            </a:r>
            <a:r>
              <a:rPr lang="cs-CZ" sz="6600" dirty="0" smtClean="0">
                <a:solidFill>
                  <a:srgbClr val="FF0000"/>
                </a:solidFill>
              </a:rPr>
              <a:t>2</a:t>
            </a:r>
            <a:r>
              <a:rPr lang="cs-CZ" sz="6600" dirty="0" smtClean="0"/>
              <a:t> = </a:t>
            </a:r>
            <a:r>
              <a:rPr lang="cs-CZ" sz="6600" dirty="0" smtClean="0">
                <a:solidFill>
                  <a:srgbClr val="FFC000"/>
                </a:solidFill>
              </a:rPr>
              <a:t>500</a:t>
            </a:r>
            <a:r>
              <a:rPr lang="cs-CZ" sz="6600" dirty="0" smtClean="0"/>
              <a:t> + </a:t>
            </a:r>
            <a:r>
              <a:rPr lang="cs-CZ" sz="6600" dirty="0" smtClean="0">
                <a:solidFill>
                  <a:srgbClr val="92D050"/>
                </a:solidFill>
              </a:rPr>
              <a:t>60</a:t>
            </a:r>
            <a:r>
              <a:rPr lang="cs-CZ" sz="6600" dirty="0" smtClean="0"/>
              <a:t> + </a:t>
            </a:r>
            <a:r>
              <a:rPr lang="cs-CZ" sz="6600" dirty="0" smtClean="0">
                <a:solidFill>
                  <a:srgbClr val="FF0000"/>
                </a:solidFill>
              </a:rPr>
              <a:t>2</a:t>
            </a:r>
          </a:p>
          <a:p>
            <a:pPr>
              <a:buNone/>
            </a:pPr>
            <a:r>
              <a:rPr lang="cs-CZ" sz="6600" dirty="0" smtClean="0"/>
              <a:t> 364 =</a:t>
            </a:r>
          </a:p>
          <a:p>
            <a:pPr>
              <a:buNone/>
            </a:pPr>
            <a:r>
              <a:rPr lang="cs-CZ" sz="6600" dirty="0" smtClean="0"/>
              <a:t> 278 =</a:t>
            </a:r>
          </a:p>
          <a:p>
            <a:pPr>
              <a:buNone/>
            </a:pPr>
            <a:r>
              <a:rPr lang="cs-CZ" sz="6600" dirty="0" smtClean="0"/>
              <a:t> 165 =</a:t>
            </a:r>
          </a:p>
          <a:p>
            <a:pPr>
              <a:buNone/>
            </a:pPr>
            <a:r>
              <a:rPr lang="cs-CZ" sz="6600" dirty="0" smtClean="0"/>
              <a:t> 982 =</a:t>
            </a:r>
            <a:endParaRPr lang="cs-CZ" sz="6600" dirty="0"/>
          </a:p>
        </p:txBody>
      </p:sp>
      <p:pic>
        <p:nvPicPr>
          <p:cNvPr id="1028" name="Picture 4" descr="C:\Users\pc\AppData\Local\Microsoft\Windows\Temporary Internet Files\Content.IE5\RHF472ZR\MC900442141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987399" cy="9807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</a:p>
          <a:p>
            <a:pPr>
              <a:buNone/>
            </a:pPr>
            <a:r>
              <a:rPr lang="cs-CZ" dirty="0" smtClean="0"/>
              <a:t>Pokud není uveden zdroj, byly použity výhradně zdroje autora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180</Words>
  <Application>Microsoft Office PowerPoint</Application>
  <PresentationFormat>Předvádění na obrazovce (4:3)</PresentationFormat>
  <Paragraphs>37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Zapiš správně:</vt:lpstr>
      <vt:lpstr>Zapiš do rámečků čísla, která mají:</vt:lpstr>
      <vt:lpstr>Zapiš čísla jako součet stovek,desítek,jednotek: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pc</cp:lastModifiedBy>
  <cp:revision>6</cp:revision>
  <dcterms:created xsi:type="dcterms:W3CDTF">2013-09-11T20:08:03Z</dcterms:created>
  <dcterms:modified xsi:type="dcterms:W3CDTF">2013-10-13T20:24:58Z</dcterms:modified>
</cp:coreProperties>
</file>