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1" r:id="rId4"/>
    <p:sldId id="260" r:id="rId5"/>
    <p:sldId id="262" r:id="rId6"/>
    <p:sldId id="263" r:id="rId7"/>
    <p:sldId id="269" r:id="rId8"/>
    <p:sldId id="270" r:id="rId9"/>
    <p:sldId id="264" r:id="rId10"/>
    <p:sldId id="265" r:id="rId11"/>
    <p:sldId id="267" r:id="rId12"/>
    <p:sldId id="268" r:id="rId13"/>
    <p:sldId id="271" r:id="rId14"/>
    <p:sldId id="273" r:id="rId15"/>
    <p:sldId id="274" r:id="rId16"/>
    <p:sldId id="275" r:id="rId17"/>
    <p:sldId id="272" r:id="rId18"/>
    <p:sldId id="258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</a:t>
          </a:r>
          <a:r>
            <a:rPr lang="cs-CZ" sz="20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dirty="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5.ročník – ekosystém rybník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dirty="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VY_32_INOVACE_08_</a:t>
          </a:r>
          <a:r>
            <a:rPr lang="cs-CZ" sz="2000" kern="12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5.ročník – ekosystém rybník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6612683"/>
              </p:ext>
            </p:extLst>
          </p:nvPr>
        </p:nvGraphicFramePr>
        <p:xfrm>
          <a:off x="611560" y="836712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473200"/>
          </a:xfrm>
        </p:spPr>
        <p:txBody>
          <a:bodyPr/>
          <a:lstStyle/>
          <a:p>
            <a:pPr algn="l"/>
            <a:r>
              <a:rPr lang="cs-CZ" b="1" u="sng" dirty="0" smtClean="0"/>
              <a:t>Anotace</a:t>
            </a:r>
            <a:r>
              <a:rPr lang="cs-CZ" b="1" dirty="0" smtClean="0"/>
              <a:t>: výklad </a:t>
            </a:r>
            <a:r>
              <a:rPr lang="cs-CZ" b="1" dirty="0"/>
              <a:t>se závěrečným poznáváním rostlin a živočichů </a:t>
            </a:r>
            <a:r>
              <a:rPr lang="cs-CZ" b="1"/>
              <a:t>a </a:t>
            </a:r>
            <a:r>
              <a:rPr lang="cs-CZ" b="1" smtClean="0"/>
              <a:t>s řešením </a:t>
            </a:r>
            <a:r>
              <a:rPr lang="cs-CZ" b="1" dirty="0" smtClean="0"/>
              <a:t>- charakteristika rybníka v různých ročních obdobích, rostliny rostoucí u rybníka a v rybníce, živočichové žijící u rybníka a v rybníce </a:t>
            </a:r>
            <a:r>
              <a:rPr lang="cs-CZ" dirty="0" smtClean="0"/>
              <a:t> </a:t>
            </a:r>
            <a:endParaRPr lang="cs-CZ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61653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 1. 2012           5.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EKOSYSTÉM RYBNÍK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140968"/>
            <a:ext cx="8265703" cy="3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816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RYBNÍKY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413436" y="2348880"/>
            <a:ext cx="849694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Rybníky jsou umělé vodní nádrže. Vytvořili je naši předkové, většinou </a:t>
            </a:r>
            <a:r>
              <a:rPr lang="cs-CZ" sz="2800" dirty="0" smtClean="0"/>
              <a:t>pro </a:t>
            </a:r>
            <a:r>
              <a:rPr lang="cs-CZ" sz="2800" dirty="0"/>
              <a:t>chov ryb.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Bývají </a:t>
            </a:r>
            <a:r>
              <a:rPr lang="cs-CZ" sz="2800" dirty="0"/>
              <a:t>ozdobou krajiny. Lidé u nich rádi odpočívají.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I dnes v některých oblastech vznikají užitečné vodní nádrže </a:t>
            </a:r>
            <a:r>
              <a:rPr lang="cs-CZ" sz="2800" dirty="0" smtClean="0"/>
              <a:t>například </a:t>
            </a:r>
            <a:r>
              <a:rPr lang="cs-CZ" sz="2800" dirty="0"/>
              <a:t>zatopením starých lomů a dolů.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95649"/>
            <a:ext cx="2880320" cy="2094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6312696"/>
            <a:ext cx="3531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Kamenný rybník - </a:t>
            </a:r>
            <a:r>
              <a:rPr lang="cs-CZ" sz="2400" dirty="0" err="1" smtClean="0"/>
              <a:t>Bolovec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60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RYBNÍKY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159255" y="2270817"/>
            <a:ext cx="576064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Dění v přírodě se mění podle proměn počasí v </a:t>
            </a:r>
            <a:r>
              <a:rPr lang="cs-CZ" sz="2400" dirty="0" smtClean="0"/>
              <a:t>jednotlivých </a:t>
            </a:r>
            <a:r>
              <a:rPr lang="cs-CZ" sz="2400" dirty="0"/>
              <a:t>ročních obdobích.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Na </a:t>
            </a:r>
            <a:r>
              <a:rPr lang="cs-CZ" sz="2400" dirty="0"/>
              <a:t>jaře a v létě je kolem rybníka</a:t>
            </a:r>
          </a:p>
          <a:p>
            <a:r>
              <a:rPr lang="cs-CZ" sz="2400" dirty="0" smtClean="0"/>
              <a:t>      spousta </a:t>
            </a:r>
            <a:r>
              <a:rPr lang="cs-CZ" sz="2400" dirty="0"/>
              <a:t>života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/>
              <a:t>Na podzim a v zimě je rybník tichý, </a:t>
            </a:r>
            <a:r>
              <a:rPr lang="cs-CZ" sz="2400" dirty="0" smtClean="0"/>
              <a:t>někdy </a:t>
            </a:r>
            <a:r>
              <a:rPr lang="cs-CZ" sz="2400" dirty="0"/>
              <a:t>sevřený ledem. Pod povrchem se však již připravuje </a:t>
            </a:r>
            <a:r>
              <a:rPr lang="cs-CZ" sz="2400" dirty="0" smtClean="0"/>
              <a:t>další </a:t>
            </a:r>
            <a:r>
              <a:rPr lang="cs-CZ" sz="2400" dirty="0"/>
              <a:t>jaro a léto. Některé druhy ptáků </a:t>
            </a:r>
            <a:r>
              <a:rPr lang="cs-CZ" sz="2400" dirty="0" smtClean="0"/>
              <a:t>odlétly </a:t>
            </a:r>
            <a:r>
              <a:rPr lang="cs-CZ" sz="2400" dirty="0"/>
              <a:t>do teplejších krajin, ostatní se </a:t>
            </a:r>
            <a:r>
              <a:rPr lang="cs-CZ" sz="2400" dirty="0" smtClean="0"/>
              <a:t>přestěhovaly </a:t>
            </a:r>
            <a:r>
              <a:rPr lang="cs-CZ" sz="2400" dirty="0"/>
              <a:t>k řekám, které ani v zimě nezamrzají.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2750261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326" y="6067267"/>
            <a:ext cx="3303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Třemošenský</a:t>
            </a:r>
            <a:r>
              <a:rPr lang="cs-CZ" dirty="0" smtClean="0"/>
              <a:t> rybník - Třeboňsko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42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87960"/>
            <a:ext cx="7408333" cy="3450696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listnaté stromy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vrba jíva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olše lepková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topol černý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dub zimní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lípa malolistá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ROSTLINY ROSTOUCÍ U RYBNÍKA      A  V RYBNÍCE 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010" y="2766516"/>
            <a:ext cx="2380853" cy="1790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Šárka\AppData\Local\Microsoft\Windows\Temporary Internet Files\Content.IE5\D6QUFPO9\MP900438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08920"/>
            <a:ext cx="2339752" cy="350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OFFICE14\Bullets\BD21421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 (x86)\Microsoft Office\MEDIA\OFFICE14\Bullets\BD21421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árka\AppData\Local\Microsoft\Windows\Temporary Internet Files\Content.IE5\LHYGMJ6T\MC900072773[1]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árka\AppData\Local\Microsoft\Windows\Temporary Internet Files\Content.IE5\LHYGMJ6T\MC900072773[1]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LHYGMJ6T\MC900072880[1]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Program Files (x86)\Microsoft Office\MEDIA\OFFICE14\Bullets\BD21422_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Šárka\AppData\Local\Microsoft\Windows\Temporary Internet Files\Content.IE5\G9ADP2KJ\MC9000792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425" y="4947861"/>
            <a:ext cx="2040022" cy="186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47474" y="4566319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vrba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9883" y="6238368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topol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801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byliny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orobinec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blatouch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stulík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pomněnka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leknín</a:t>
            </a:r>
          </a:p>
          <a:p>
            <a:endParaRPr lang="cs-CZ" sz="28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ROSTLINY ROSTOUCÍ </a:t>
            </a:r>
            <a:r>
              <a:rPr lang="cs-CZ" b="1" dirty="0"/>
              <a:t>U RYBNÍKA  A  V RYBNÍCE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5" y="250507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1"/>
            <a:ext cx="2932453" cy="220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1784" y="4372994"/>
            <a:ext cx="134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orobinec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10641" y="6019201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stulík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0193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</a:t>
            </a: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29510"/>
            <a:ext cx="2808312" cy="2111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 descr="C:\Users\Šárka\AppData\Local\Microsoft\Windows\Temporary Internet Files\Content.IE5\D6QUFPO9\MP900438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534" y="3001882"/>
            <a:ext cx="2339752" cy="350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Šárka\AppData\Local\Microsoft\Windows\Temporary Internet Files\Content.IE5\G9ADP2KJ\MC900079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80728"/>
            <a:ext cx="2040022" cy="186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81535"/>
            <a:ext cx="2755166" cy="2071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33772" y="3387472"/>
            <a:ext cx="3231355" cy="242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5329" y="191436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246917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06" y="448153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23695" y="298401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152020"/>
            <a:ext cx="2395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43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 - ŘEŠENÍ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84984"/>
            <a:ext cx="255871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vrba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stulík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orobinec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topol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vrba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Šárka\AppData\Local\Microsoft\Windows\Temporary Internet Files\Content.IE5\D6QUFPO9\MP900403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319" y="2785402"/>
            <a:ext cx="5364086" cy="355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TC4MD317\MC9003318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70" y="1772816"/>
            <a:ext cx="1816729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83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92896"/>
            <a:ext cx="8568952" cy="4176464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bezobratlí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vážka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komár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vodoměrka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škeble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potápník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nitěnky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pijavka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plovatka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ovád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ŽIVOČICHOVÉ ŽIJÍCÍ U RYBNÍKA         A  V RYBNÍCE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633" y="2420888"/>
            <a:ext cx="2190169" cy="199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482" y="3449468"/>
            <a:ext cx="3055853" cy="2295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97111"/>
            <a:ext cx="2741798" cy="1827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60148" y="6393453"/>
            <a:ext cx="1345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potápník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2" y="5744753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plovatka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0206" y="3850724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pijavka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53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869160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obratlovci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ryby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</a:t>
            </a:r>
            <a:r>
              <a:rPr lang="cs-CZ" sz="2800" b="1" u="sng" dirty="0" smtClean="0">
                <a:solidFill>
                  <a:schemeClr val="tx1"/>
                </a:solidFill>
              </a:rPr>
              <a:t>obojživelníci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kapr                                                   mlok                                            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lín                                                      skokan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štika                                                   ropucha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amur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                           rosnička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okoun                                                čolek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cejn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plotice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sumec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candát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</a:t>
            </a:r>
            <a:r>
              <a:rPr lang="cs-CZ" b="1" dirty="0" smtClean="0"/>
              <a:t>ŽIJÍCÍ U </a:t>
            </a:r>
            <a:r>
              <a:rPr lang="cs-CZ" b="1" dirty="0"/>
              <a:t>RYBNÍKA                     A  V RYBNÍCE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911" y="2420888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46832" y="4249688"/>
            <a:ext cx="141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amur</a:t>
            </a:r>
            <a:r>
              <a:rPr lang="cs-CZ" sz="2400" dirty="0" smtClean="0"/>
              <a:t> bílý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83" y="4858553"/>
            <a:ext cx="2279649" cy="1466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60142" y="6293520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plotice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007494"/>
            <a:ext cx="24288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42725" y="4827721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čolek</a:t>
            </a:r>
            <a:endParaRPr lang="cs-CZ" sz="24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22" y="5050210"/>
            <a:ext cx="238125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292872" y="6177086"/>
            <a:ext cx="1258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ropucha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31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10350"/>
            <a:ext cx="8568952" cy="4176464"/>
          </a:xfrm>
        </p:spPr>
        <p:txBody>
          <a:bodyPr/>
          <a:lstStyle/>
          <a:p>
            <a:r>
              <a:rPr lang="cs-CZ" sz="2800" b="1" u="sng" dirty="0">
                <a:solidFill>
                  <a:schemeClr val="tx1"/>
                </a:solidFill>
              </a:rPr>
              <a:t>s</a:t>
            </a:r>
            <a:r>
              <a:rPr lang="cs-CZ" sz="2800" b="1" u="sng" dirty="0" smtClean="0">
                <a:solidFill>
                  <a:schemeClr val="tx1"/>
                </a:solidFill>
              </a:rPr>
              <a:t>avci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                </a:t>
            </a:r>
            <a:r>
              <a:rPr lang="cs-CZ" sz="2800" b="1" u="sng" dirty="0" smtClean="0">
                <a:solidFill>
                  <a:schemeClr val="tx1"/>
                </a:solidFill>
              </a:rPr>
              <a:t>plazi</a:t>
            </a:r>
          </a:p>
          <a:p>
            <a:r>
              <a:rPr lang="cs-CZ" sz="2800" dirty="0">
                <a:solidFill>
                  <a:schemeClr val="tx1"/>
                </a:solidFill>
              </a:rPr>
              <a:t>b</a:t>
            </a:r>
            <a:r>
              <a:rPr lang="cs-CZ" sz="2800" dirty="0" smtClean="0">
                <a:solidFill>
                  <a:schemeClr val="tx1"/>
                </a:solidFill>
              </a:rPr>
              <a:t>obr                                                                  užovka                                                               </a:t>
            </a:r>
          </a:p>
          <a:p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ydra                                                                 slepýš    </a:t>
            </a:r>
          </a:p>
          <a:p>
            <a:r>
              <a:rPr lang="cs-CZ" sz="2800" dirty="0">
                <a:solidFill>
                  <a:schemeClr val="tx1"/>
                </a:solidFill>
              </a:rPr>
              <a:t>o</a:t>
            </a:r>
            <a:r>
              <a:rPr lang="cs-CZ" sz="2800" dirty="0" smtClean="0">
                <a:solidFill>
                  <a:schemeClr val="tx1"/>
                </a:solidFill>
              </a:rPr>
              <a:t>ndatra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</a:t>
            </a:r>
            <a:r>
              <a:rPr lang="cs-CZ" b="1" dirty="0" smtClean="0"/>
              <a:t>ŽIJÍCÍ U </a:t>
            </a:r>
            <a:r>
              <a:rPr lang="cs-CZ" b="1" dirty="0"/>
              <a:t>RYBNÍKA                     A  V RYBNÍCE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101" y="2132856"/>
            <a:ext cx="2366590" cy="1845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84" y="4517713"/>
            <a:ext cx="2592288" cy="1714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425" y="4263552"/>
            <a:ext cx="3467891" cy="190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9672" y="3959155"/>
            <a:ext cx="808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32611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vydra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6943" y="6098671"/>
            <a:ext cx="2124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ondatra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71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94116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ptáci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čáp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racek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kachna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labuť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potápka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rákosník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ledňáček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bukač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orel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kormorán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U RYBNÍKA                     A  V RYBNÍCE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448272" cy="1601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92735"/>
            <a:ext cx="20955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402" y="1733642"/>
            <a:ext cx="3168352" cy="206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4251031"/>
            <a:ext cx="25241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90117" y="3754876"/>
            <a:ext cx="96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bukač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5104" y="6292250"/>
            <a:ext cx="1465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kormorán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34868" y="6445485"/>
            <a:ext cx="2650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rákosník krmí kukačku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93386" y="2882806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potápka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23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POZNÁVÁNÍ ŽIVOČICHŮ</a:t>
            </a:r>
            <a:endParaRPr lang="cs-CZ" b="1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533" y="4273328"/>
            <a:ext cx="3055853" cy="2295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9" y="1999490"/>
            <a:ext cx="2190169" cy="199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64735"/>
            <a:ext cx="3341645" cy="222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226" y="1916832"/>
            <a:ext cx="288032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381" y="1682497"/>
            <a:ext cx="3162107" cy="203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7349" y="191683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7226" y="139361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05733" y="1132002"/>
            <a:ext cx="75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3122" y="426473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79046" y="428146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41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9141"/>
            <a:ext cx="4248472" cy="3041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702" y="3354600"/>
            <a:ext cx="3945023" cy="2954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04136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17702" y="2799657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7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18006"/>
            <a:ext cx="3384376" cy="221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14" y="4438467"/>
            <a:ext cx="3456384" cy="2250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278" y="3000100"/>
            <a:ext cx="2223879" cy="313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88840"/>
            <a:ext cx="25241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2022733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2872" y="201800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97278" y="2503845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36010" y="4438467"/>
            <a:ext cx="565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6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51744"/>
            <a:ext cx="4719698" cy="259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56774"/>
            <a:ext cx="2906578" cy="226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33" y="2590339"/>
            <a:ext cx="3960440" cy="2619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9680" y="2122441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78671" y="2590339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4378" y="5877272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2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</a:t>
            </a:r>
            <a:r>
              <a:rPr lang="cs-CZ" b="1" dirty="0" smtClean="0"/>
              <a:t>ŽIVOČICHŮ 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7793" y="2348880"/>
            <a:ext cx="26725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pijavka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amur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plotice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plovatka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potápník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ropucha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čolek</a:t>
            </a:r>
          </a:p>
        </p:txBody>
      </p:sp>
      <p:pic>
        <p:nvPicPr>
          <p:cNvPr id="2050" name="Picture 2" descr="C:\Users\Šárka\AppData\Local\Microsoft\Windows\Temporary Internet Files\Content.IE5\LHYGMJ6T\MP900182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80393"/>
            <a:ext cx="2520280" cy="378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96136" y="283085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8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potápka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9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kormorán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bukač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rákosník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12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vydra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bobr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14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ondatra</a:t>
            </a:r>
          </a:p>
        </p:txBody>
      </p:sp>
    </p:spTree>
    <p:extLst>
      <p:ext uri="{BB962C8B-B14F-4D97-AF65-F5344CB8AC3E}">
        <p14:creationId xmlns:p14="http://schemas.microsoft.com/office/powerpoint/2010/main" val="416174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720" y="1124744"/>
            <a:ext cx="856895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u="sng" dirty="0" smtClean="0"/>
              <a:t>:</a:t>
            </a:r>
            <a:r>
              <a:rPr lang="cs-CZ" sz="1200" dirty="0" smtClean="0"/>
              <a:t> obr. </a:t>
            </a:r>
            <a:r>
              <a:rPr lang="cs-CZ" sz="1200" dirty="0"/>
              <a:t>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</a:t>
            </a:r>
            <a:r>
              <a:rPr lang="cs-CZ" sz="1200" dirty="0" smtClean="0"/>
              <a:t>upload.wikimedia.org/wikipedia/commons/1/1a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Pond_Svet_Panorama.jpg&gt;. </a:t>
            </a:r>
            <a:endParaRPr lang="cs-CZ" sz="1200" dirty="0" smtClean="0"/>
          </a:p>
          <a:p>
            <a:r>
              <a:rPr lang="cs-CZ" sz="1200" dirty="0" smtClean="0"/>
              <a:t>Obr. Kamenný 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fb</a:t>
            </a:r>
            <a:r>
              <a:rPr lang="cs-CZ" sz="1200" dirty="0"/>
              <a:t>/Kamenn%C3%BD_rybn%C3%ADk_-_severov%C3%BDchodn%C3%AD_b%C5%99eh_od_v%C3%BDchodu.jpg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Třemošenský</a:t>
            </a:r>
            <a:r>
              <a:rPr lang="cs-CZ" sz="1200" dirty="0"/>
              <a:t> 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</a:t>
            </a:r>
            <a:r>
              <a:rPr lang="cs-CZ" sz="1200" dirty="0" err="1"/>
              <a:t>aa</a:t>
            </a:r>
            <a:r>
              <a:rPr lang="cs-CZ" sz="1200" dirty="0"/>
              <a:t>/T%C5%99emo%C5%A1ensk%C3%BD_rybn%C3%ADk_-_pohled_k_ji%C5%BEn%C3%ADmu_b%C5%99ehu.jpg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Vrba jíva: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/6/6e/Salix_caprea8.jpg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Orobinec: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/1/16/Typha_latifolia_02_bgiu.jpg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Stulík: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/2/2c/Nuphar_lutea_%28Detail%29_24072005-1.jpg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Pijavka: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/a/a2/Sv%C3%B8mmende_blodigle.JPG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Plovatka: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/2/25/Spitzschlammschnecke.jpg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Potápník: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/6/67/Gelbrandk%C3%A4fer_%28Dytiscus_marginalis%29.jpg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Amur: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/4/48/Grass_carp_fexx.jpg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err="1"/>
              <a:t>Čolek:Commons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/d/de/Triturus_vulgaris.jpg&gt;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Ropucha: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/d/d9/Bufo_Bufo.jpg&gt;.</a:t>
            </a:r>
          </a:p>
        </p:txBody>
      </p:sp>
    </p:spTree>
    <p:extLst>
      <p:ext uri="{BB962C8B-B14F-4D97-AF65-F5344CB8AC3E}">
        <p14:creationId xmlns:p14="http://schemas.microsoft.com/office/powerpoint/2010/main" val="299542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685" y="1556792"/>
            <a:ext cx="8964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Obr bobr: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upload.wikimedia.org/wikipedia/commons/c/cc/Beaver_pho34.jpg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Vydra: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/8/89/Loutre2.jpg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Ondatra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/2/27/Ondatra_zibethicus_FWS.jpg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Potápka: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/2/2f/Podiceps_cristatus_1_%28Marek_Szczepanek%29.jpg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Rákosník </a:t>
            </a:r>
            <a:r>
              <a:rPr lang="cs-CZ" sz="1200" dirty="0"/>
              <a:t>krmí kukačku: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/5/5c/Reed_warbler_cuckoo.jpg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Bukač: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/0/02/Botaurus_stellaris_%28Marek_Szczepanek%29.jpg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Kormorán: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/4/42/Phalacrocorax_carbo1.jpg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Siluety vrby a </a:t>
            </a:r>
            <a:r>
              <a:rPr lang="cs-CZ" sz="1200" dirty="0" smtClean="0"/>
              <a:t>topol, silueta leknínu a leknín, noční rybník s labutěmi: </a:t>
            </a:r>
            <a:r>
              <a:rPr lang="cs-CZ" sz="1200" dirty="0"/>
              <a:t>z </a:t>
            </a:r>
            <a:r>
              <a:rPr lang="cs-CZ" sz="1200" dirty="0" err="1"/>
              <a:t>z</a:t>
            </a:r>
            <a:r>
              <a:rPr lang="cs-CZ" sz="1200" dirty="0"/>
              <a:t> </a:t>
            </a:r>
            <a:r>
              <a:rPr lang="cs-CZ" sz="1200" dirty="0" err="1"/>
              <a:t>office</a:t>
            </a:r>
            <a:r>
              <a:rPr lang="cs-CZ" sz="1200" dirty="0"/>
              <a:t>. Microsoft.com 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43329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432</TotalTime>
  <Words>439</Words>
  <Application>Microsoft Office PowerPoint</Application>
  <PresentationFormat>Předvádění na obrazovce (4:3)</PresentationFormat>
  <Paragraphs>159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Prezentace aplikace PowerPoint</vt:lpstr>
      <vt:lpstr>EKOSYSTÉM RYBNÍK</vt:lpstr>
      <vt:lpstr>RYBNÍKY</vt:lpstr>
      <vt:lpstr>RYBNÍKY</vt:lpstr>
      <vt:lpstr>ROSTLINY ROSTOUCÍ U RYBNÍKA      A  V RYBNÍCE </vt:lpstr>
      <vt:lpstr>ROSTLINY ROSTOUCÍ U RYBNÍKA  A  V RYBNÍCE</vt:lpstr>
      <vt:lpstr>POZNÁVÁNÍ ROSTLIN</vt:lpstr>
      <vt:lpstr>POZNÁVÁNÍ ROSTLIN - ŘEŠENÍ</vt:lpstr>
      <vt:lpstr>ŽIVOČICHOVÉ ŽIJÍCÍ U RYBNÍKA         A  V RYBNÍCE</vt:lpstr>
      <vt:lpstr>ŽIVOČICHOVÉ ŽIJÍCÍ U RYBNÍKA                     A  V RYBNÍCE</vt:lpstr>
      <vt:lpstr>ŽIVOČICHOVÉ ŽIJÍCÍ U RYBNÍKA                     A  V RYBNÍCE</vt:lpstr>
      <vt:lpstr>ŽIVOČICHOVÉ U RYBNÍKA                     A  V RYBNÍCE</vt:lpstr>
      <vt:lpstr>POZNÁVÁNÍ ŽIVOČICHŮ</vt:lpstr>
      <vt:lpstr>POZNÁVÁNÍ ŽIVOČICHŮ</vt:lpstr>
      <vt:lpstr>POZNÁVÁNÍ ŽIVOČICHŮ</vt:lpstr>
      <vt:lpstr>POZNÁVÁNÍ ŽIVOČICHŮ</vt:lpstr>
      <vt:lpstr>POZNÁVÁNÍ ŽIVOČICHŮ -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Aleš Polívka</cp:lastModifiedBy>
  <cp:revision>96</cp:revision>
  <dcterms:created xsi:type="dcterms:W3CDTF">2012-01-02T06:02:20Z</dcterms:created>
  <dcterms:modified xsi:type="dcterms:W3CDTF">2012-03-14T20:44:07Z</dcterms:modified>
</cp:coreProperties>
</file>