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83910A-7EC4-4097-80EA-40C07E8218AE}" type="datetimeFigureOut">
              <a:rPr lang="cs-CZ"/>
              <a:pPr>
                <a:defRPr/>
              </a:pPr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3A4B2C-FB72-4AC7-BF1C-03B681FA61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C92075-FD31-472C-961F-60997CD080A4}" type="datetimeFigureOut">
              <a:rPr lang="cs-CZ"/>
              <a:pPr>
                <a:defRPr/>
              </a:pPr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C8ED6-7CDE-46AF-8BF1-16B36EFAA3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917D36-4D2C-46F2-8653-ADA0A5719F17}" type="datetimeFigureOut">
              <a:rPr lang="cs-CZ"/>
              <a:pPr>
                <a:defRPr/>
              </a:pPr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7ADEC-E918-450C-86EA-4CFD316D46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33541A-092C-4528-8ECC-7FA3CDC8BA49}" type="datetimeFigureOut">
              <a:rPr lang="cs-CZ"/>
              <a:pPr>
                <a:defRPr/>
              </a:pPr>
              <a:t>25.10.2013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A3040F-B799-44D7-863F-956CEED5F0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18A8AC-0749-461E-A24E-62DD3BEAFC57}" type="datetimeFigureOut">
              <a:rPr lang="cs-CZ"/>
              <a:pPr>
                <a:defRPr/>
              </a:pPr>
              <a:t>25.10.2013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63E53-29EF-40C1-A624-1B4926DD34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E4B457-43D7-4740-85D1-27FF4316B9C7}" type="datetimeFigureOut">
              <a:rPr lang="cs-CZ"/>
              <a:pPr>
                <a:defRPr/>
              </a:pPr>
              <a:t>25.10.2013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F57D5C-BAC3-4303-BC84-920464C58B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C762D-588A-41ED-B26B-42B15B7D3BD9}" type="datetimeFigureOut">
              <a:rPr lang="cs-CZ"/>
              <a:pPr>
                <a:defRPr/>
              </a:pPr>
              <a:t>25.10.2013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F1B693-E10A-479D-A06B-8D2F34D56C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B5E6F-B759-488A-9803-DDECC2ECC33D}" type="datetimeFigureOut">
              <a:rPr lang="cs-CZ"/>
              <a:pPr>
                <a:defRPr/>
              </a:pPr>
              <a:t>25.10.2013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DC17B6-7EEB-44F5-B6D5-4CF14281EB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A6366E-53E1-475C-87E5-274950575CC8}" type="datetimeFigureOut">
              <a:rPr lang="cs-CZ"/>
              <a:pPr>
                <a:defRPr/>
              </a:pPr>
              <a:t>25.10.2013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8C723-A50D-4989-BEFA-6624C1E6BA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C77E4-1FEC-400E-B632-B06D8356BF56}" type="datetimeFigureOut">
              <a:rPr lang="cs-CZ"/>
              <a:pPr>
                <a:defRPr/>
              </a:pPr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C0F89B-5EE6-4E1B-BA1C-C99BAF1C21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AB94D-5D56-484E-835D-19F1389A210C}" type="datetimeFigureOut">
              <a:rPr lang="cs-CZ"/>
              <a:pPr>
                <a:defRPr/>
              </a:pPr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3443AC-1F0F-4802-8936-5B58349B63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BEE44AD-BC45-4CB9-AF8A-0AEBB2438976}" type="datetimeFigureOut">
              <a:rPr lang="cs-CZ"/>
              <a:pPr>
                <a:defRPr/>
              </a:pPr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7943000-A919-465C-9BE7-7456C3CF11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88" y="785813"/>
            <a:ext cx="8229600" cy="578643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3000" b="1" smtClean="0"/>
              <a:t>Název školy: </a:t>
            </a:r>
            <a:r>
              <a:rPr lang="cs-CZ" sz="3000" smtClean="0"/>
              <a:t>Základní škola a Mateřská škola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                        Doudleby</a:t>
            </a:r>
          </a:p>
          <a:p>
            <a:pPr>
              <a:lnSpc>
                <a:spcPct val="80000"/>
              </a:lnSpc>
            </a:pPr>
            <a:r>
              <a:rPr lang="cs-CZ" sz="3000" b="1" smtClean="0"/>
              <a:t>Autor :</a:t>
            </a:r>
            <a:r>
              <a:rPr lang="cs-CZ" sz="3000" smtClean="0"/>
              <a:t> Mgr. Jana Blažková</a:t>
            </a:r>
          </a:p>
          <a:p>
            <a:pPr>
              <a:lnSpc>
                <a:spcPct val="80000"/>
              </a:lnSpc>
            </a:pPr>
            <a:r>
              <a:rPr lang="cs-CZ" sz="3000" b="1" smtClean="0"/>
              <a:t>Téma : </a:t>
            </a:r>
            <a:r>
              <a:rPr lang="cs-CZ" sz="3000" smtClean="0"/>
              <a:t>Trojciferná čísla</a:t>
            </a:r>
          </a:p>
          <a:p>
            <a:pPr>
              <a:lnSpc>
                <a:spcPct val="80000"/>
              </a:lnSpc>
            </a:pPr>
            <a:r>
              <a:rPr lang="cs-CZ" sz="3000" b="1" smtClean="0"/>
              <a:t>Název :</a:t>
            </a:r>
            <a:r>
              <a:rPr lang="cs-CZ" sz="3000" smtClean="0"/>
              <a:t> VY_32_INOVACE_19_PÍSEMNÉ SČÍTÁNÍ</a:t>
            </a:r>
          </a:p>
          <a:p>
            <a:pPr>
              <a:lnSpc>
                <a:spcPct val="80000"/>
              </a:lnSpc>
            </a:pPr>
            <a:r>
              <a:rPr lang="cs-CZ" sz="3000" b="1" smtClean="0"/>
              <a:t>Číslo projektu : </a:t>
            </a:r>
            <a:r>
              <a:rPr lang="cs-CZ" sz="3000" smtClean="0"/>
              <a:t>CZ.1.07/1.4.00/21.3424</a:t>
            </a:r>
          </a:p>
          <a:p>
            <a:pPr>
              <a:lnSpc>
                <a:spcPct val="80000"/>
              </a:lnSpc>
            </a:pPr>
            <a:r>
              <a:rPr lang="cs-CZ" sz="3000" b="1" smtClean="0"/>
              <a:t>Datum tvorby:</a:t>
            </a:r>
            <a:r>
              <a:rPr lang="cs-CZ" sz="3000" smtClean="0"/>
              <a:t> 6.9.2013</a:t>
            </a:r>
          </a:p>
          <a:p>
            <a:pPr>
              <a:lnSpc>
                <a:spcPct val="80000"/>
              </a:lnSpc>
            </a:pPr>
            <a:r>
              <a:rPr lang="cs-CZ" sz="3000" b="1" smtClean="0"/>
              <a:t>Vzdělávací oblast: </a:t>
            </a:r>
            <a:r>
              <a:rPr lang="cs-CZ" sz="3000" smtClean="0"/>
              <a:t>Matematika 3. ročník</a:t>
            </a:r>
          </a:p>
          <a:p>
            <a:pPr>
              <a:lnSpc>
                <a:spcPct val="80000"/>
              </a:lnSpc>
            </a:pPr>
            <a:endParaRPr lang="cs-CZ" sz="3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3000" b="1" smtClean="0"/>
              <a:t>Anotace:</a:t>
            </a:r>
            <a:r>
              <a:rPr lang="cs-CZ" sz="3000" smtClean="0"/>
              <a:t> Výukový materiál slouží k procvičování sčítání trojciferných čísel pomocí interaktivní tabule. Materiál lze použít k samostatné nebo skupinové práci žáků, nebo jako pracovní listy.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3000" smtClean="0"/>
          </a:p>
          <a:p>
            <a:pPr>
              <a:lnSpc>
                <a:spcPct val="80000"/>
              </a:lnSpc>
            </a:pPr>
            <a:endParaRPr lang="cs-CZ" sz="3000" smtClean="0"/>
          </a:p>
        </p:txBody>
      </p:sp>
      <p:pic>
        <p:nvPicPr>
          <p:cNvPr id="1331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6025" y="0"/>
            <a:ext cx="3590925" cy="78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2875"/>
          </a:xfrm>
        </p:spPr>
        <p:txBody>
          <a:bodyPr/>
          <a:lstStyle/>
          <a:p>
            <a:r>
              <a:rPr lang="cs-CZ" sz="4000" u="sng" smtClean="0">
                <a:solidFill>
                  <a:srgbClr val="00B0F0"/>
                </a:solidFill>
              </a:rPr>
              <a:t>Písemné sčítání </a:t>
            </a:r>
            <a:r>
              <a:rPr lang="cs-CZ" sz="4000" u="sng" smtClean="0">
                <a:solidFill>
                  <a:srgbClr val="00B0F0"/>
                </a:solidFill>
                <a:latin typeface="Arial" charset="0"/>
              </a:rPr>
              <a:t>- </a:t>
            </a:r>
            <a:r>
              <a:rPr lang="cs-CZ" sz="4000" u="sng" smtClean="0">
                <a:solidFill>
                  <a:srgbClr val="00B0F0"/>
                </a:solidFill>
              </a:rPr>
              <a:t>zapiš čísla, správně pod jednotky, desítky, stovky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875"/>
            <a:ext cx="9144000" cy="5445125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300" dirty="0" smtClean="0">
                <a:solidFill>
                  <a:schemeClr val="accent6">
                    <a:lumMod val="50000"/>
                  </a:schemeClr>
                </a:solidFill>
              </a:rPr>
              <a:t>S                         D                         J 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400" dirty="0" smtClean="0">
              <a:solidFill>
                <a:srgbClr val="00B050"/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dirty="0" smtClean="0">
                <a:solidFill>
                  <a:srgbClr val="00B050"/>
                </a:solidFill>
              </a:rPr>
              <a:t>328, 569, 630, 190, 564, 821, 418, 256</a:t>
            </a:r>
            <a:endParaRPr lang="cs-CZ" sz="4400" dirty="0">
              <a:solidFill>
                <a:srgbClr val="00B050"/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u="sng" smtClean="0">
                <a:solidFill>
                  <a:srgbClr val="00B0F0"/>
                </a:solidFill>
              </a:rPr>
              <a:t>Přiřaď správné výsledky 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0" y="1196975"/>
            <a:ext cx="9144000" cy="5661025"/>
          </a:xfrm>
          <a:solidFill>
            <a:srgbClr val="00B0F0"/>
          </a:solidFill>
        </p:spPr>
        <p:txBody>
          <a:bodyPr/>
          <a:lstStyle/>
          <a:p>
            <a:pPr>
              <a:buFont typeface="Arial" charset="0"/>
              <a:buNone/>
            </a:pPr>
            <a:r>
              <a:rPr lang="cs-CZ" sz="4400" smtClean="0"/>
              <a:t>     356      396        294       460       682 </a:t>
            </a:r>
          </a:p>
          <a:p>
            <a:pPr>
              <a:buFont typeface="Arial" charset="0"/>
              <a:buNone/>
            </a:pPr>
            <a:r>
              <a:rPr lang="cs-CZ" sz="4400" smtClean="0"/>
              <a:t>     168      284        107       239       169</a:t>
            </a:r>
          </a:p>
          <a:p>
            <a:pPr>
              <a:buFont typeface="Arial" charset="0"/>
              <a:buNone/>
            </a:pPr>
            <a:endParaRPr lang="cs-CZ" sz="4400" smtClean="0"/>
          </a:p>
          <a:p>
            <a:pPr>
              <a:buFont typeface="Arial" charset="0"/>
              <a:buNone/>
            </a:pPr>
            <a:endParaRPr lang="cs-CZ" sz="4400" smtClean="0"/>
          </a:p>
          <a:p>
            <a:pPr>
              <a:buFont typeface="Arial" charset="0"/>
              <a:buNone/>
            </a:pPr>
            <a:endParaRPr lang="cs-CZ" sz="4400" smtClean="0"/>
          </a:p>
          <a:p>
            <a:pPr>
              <a:buFont typeface="Arial" charset="0"/>
              <a:buNone/>
            </a:pPr>
            <a:endParaRPr lang="cs-CZ" sz="4400" smtClean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4213" y="2708275"/>
            <a:ext cx="935037" cy="0"/>
          </a:xfrm>
          <a:prstGeom prst="line">
            <a:avLst/>
          </a:prstGeom>
          <a:ln>
            <a:solidFill>
              <a:schemeClr val="tx1"/>
            </a:solidFill>
          </a:ln>
          <a:effectLst>
            <a:outerShdw dist="12700" dir="11760000" sx="101000" sy="101000" algn="ctr" rotWithShape="0">
              <a:schemeClr val="tx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268538" y="2708275"/>
            <a:ext cx="935037" cy="0"/>
          </a:xfrm>
          <a:prstGeom prst="line">
            <a:avLst/>
          </a:prstGeom>
          <a:ln>
            <a:solidFill>
              <a:schemeClr val="tx1"/>
            </a:solidFill>
          </a:ln>
          <a:effectLst>
            <a:outerShdw dist="12700" dir="11760000" sx="101000" sy="101000" algn="ctr" rotWithShape="0">
              <a:schemeClr val="tx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211638" y="2781300"/>
            <a:ext cx="936625" cy="0"/>
          </a:xfrm>
          <a:prstGeom prst="line">
            <a:avLst/>
          </a:prstGeom>
          <a:ln>
            <a:solidFill>
              <a:schemeClr val="tx1"/>
            </a:solidFill>
          </a:ln>
          <a:effectLst>
            <a:outerShdw dist="12700" dir="11760000" sx="101000" sy="101000" algn="ctr" rotWithShape="0">
              <a:schemeClr val="tx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867400" y="2781300"/>
            <a:ext cx="936625" cy="0"/>
          </a:xfrm>
          <a:prstGeom prst="line">
            <a:avLst/>
          </a:prstGeom>
          <a:ln>
            <a:solidFill>
              <a:schemeClr val="tx1"/>
            </a:solidFill>
          </a:ln>
          <a:effectLst>
            <a:outerShdw dist="12700" dir="11760000" sx="101000" sy="101000" algn="ctr" rotWithShape="0">
              <a:schemeClr val="tx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667625" y="2781300"/>
            <a:ext cx="936625" cy="0"/>
          </a:xfrm>
          <a:prstGeom prst="line">
            <a:avLst/>
          </a:prstGeom>
          <a:ln>
            <a:solidFill>
              <a:schemeClr val="tx1"/>
            </a:solidFill>
          </a:ln>
          <a:effectLst>
            <a:outerShdw dist="12700" dir="11760000" sx="101000" sy="101000" algn="ctr" rotWithShape="0">
              <a:schemeClr val="tx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aoblený obdélník 11"/>
          <p:cNvSpPr/>
          <p:nvPr/>
        </p:nvSpPr>
        <p:spPr>
          <a:xfrm>
            <a:off x="539750" y="5661025"/>
            <a:ext cx="1008063" cy="647700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i="1" dirty="0">
                <a:solidFill>
                  <a:schemeClr val="tx1"/>
                </a:solidFill>
              </a:rPr>
              <a:t>680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195513" y="5732463"/>
            <a:ext cx="1008062" cy="649287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i="1" dirty="0">
                <a:solidFill>
                  <a:schemeClr val="tx1"/>
                </a:solidFill>
              </a:rPr>
              <a:t>699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924300" y="5732463"/>
            <a:ext cx="1008063" cy="649287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i="1" dirty="0">
                <a:solidFill>
                  <a:schemeClr val="tx1"/>
                </a:solidFill>
              </a:rPr>
              <a:t>801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580063" y="5732463"/>
            <a:ext cx="1008062" cy="649287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i="1" dirty="0">
                <a:solidFill>
                  <a:schemeClr val="tx1"/>
                </a:solidFill>
              </a:rPr>
              <a:t>524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451725" y="5732463"/>
            <a:ext cx="1008063" cy="649287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i="1" dirty="0">
                <a:solidFill>
                  <a:schemeClr val="tx1"/>
                </a:solidFill>
              </a:rPr>
              <a:t>401</a:t>
            </a:r>
            <a:endParaRPr lang="cs-CZ" sz="3200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68413"/>
          </a:xfrm>
        </p:spPr>
        <p:txBody>
          <a:bodyPr/>
          <a:lstStyle/>
          <a:p>
            <a:r>
              <a:rPr lang="cs-CZ" u="sng" smtClean="0">
                <a:solidFill>
                  <a:srgbClr val="00B0F0"/>
                </a:solidFill>
              </a:rPr>
              <a:t>Vypočítej písemným sčítáním, napiš a proveď zkoušku 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0" y="1341438"/>
            <a:ext cx="9144000" cy="5516562"/>
          </a:xfrm>
          <a:solidFill>
            <a:srgbClr val="FFFF00"/>
          </a:solidFill>
        </p:spPr>
        <p:txBody>
          <a:bodyPr/>
          <a:lstStyle/>
          <a:p>
            <a:pPr>
              <a:buFont typeface="Arial" charset="0"/>
              <a:buNone/>
            </a:pPr>
            <a:r>
              <a:rPr lang="cs-CZ" sz="4400" smtClean="0">
                <a:solidFill>
                  <a:srgbClr val="002060"/>
                </a:solidFill>
              </a:rPr>
              <a:t>      368 + 129 =           356 + 188 = </a:t>
            </a:r>
          </a:p>
          <a:p>
            <a:pPr>
              <a:buFont typeface="Arial" charset="0"/>
              <a:buNone/>
            </a:pPr>
            <a:r>
              <a:rPr lang="cs-CZ" sz="4400" smtClean="0">
                <a:solidFill>
                  <a:srgbClr val="002060"/>
                </a:solidFill>
              </a:rPr>
              <a:t>      254 + 396 =           294 + 307 =</a:t>
            </a: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http://office.microsoft.com/</a:t>
            </a:r>
          </a:p>
          <a:p>
            <a:pPr>
              <a:buFont typeface="Arial" charset="0"/>
              <a:buNone/>
            </a:pPr>
            <a:r>
              <a:rPr lang="cs-CZ" smtClean="0"/>
              <a:t>Pokud není uveden zdroj, byly použity výhradně zdroje autora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119</Words>
  <Application>Microsoft Office PowerPoint</Application>
  <PresentationFormat>On-screen Show (4:3)</PresentationFormat>
  <Paragraphs>43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Calibri</vt:lpstr>
      <vt:lpstr>Arial</vt:lpstr>
      <vt:lpstr>Motiv sady Office</vt:lpstr>
      <vt:lpstr>Snímek 1</vt:lpstr>
      <vt:lpstr>Písemné sčítání - zapiš čísla, správně pod jednotky, desítky, stovky</vt:lpstr>
      <vt:lpstr>Přiřaď správné výsledky </vt:lpstr>
      <vt:lpstr>Vypočítej písemným sčítáním, napiš a proveď zkoušku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5</cp:revision>
  <dcterms:created xsi:type="dcterms:W3CDTF">2013-09-18T20:17:42Z</dcterms:created>
  <dcterms:modified xsi:type="dcterms:W3CDTF">2013-10-25T16:41:23Z</dcterms:modified>
</cp:coreProperties>
</file>