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7" r:id="rId1"/>
  </p:sldMasterIdLst>
  <p:sldIdLst>
    <p:sldId id="257" r:id="rId2"/>
    <p:sldId id="263" r:id="rId3"/>
    <p:sldId id="264" r:id="rId4"/>
    <p:sldId id="269" r:id="rId5"/>
    <p:sldId id="265" r:id="rId6"/>
    <p:sldId id="270" r:id="rId7"/>
    <p:sldId id="271" r:id="rId8"/>
    <p:sldId id="272" r:id="rId9"/>
    <p:sldId id="274" r:id="rId10"/>
    <p:sldId id="275" r:id="rId11"/>
    <p:sldId id="276" r:id="rId12"/>
    <p:sldId id="278" r:id="rId13"/>
    <p:sldId id="277" r:id="rId14"/>
    <p:sldId id="279" r:id="rId15"/>
    <p:sldId id="267" r:id="rId16"/>
    <p:sldId id="273" r:id="rId17"/>
    <p:sldId id="280" r:id="rId18"/>
    <p:sldId id="268" r:id="rId1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6C18"/>
    <a:srgbClr val="AB6817"/>
    <a:srgbClr val="4A7FB4"/>
    <a:srgbClr val="4374BB"/>
    <a:srgbClr val="3378CB"/>
    <a:srgbClr val="865212"/>
    <a:srgbClr val="9D8D65"/>
    <a:srgbClr val="D0C8B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 autoAdjust="0"/>
    <p:restoredTop sz="94606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8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62200" y="2057400"/>
            <a:ext cx="6553200" cy="1143000"/>
          </a:xfrm>
        </p:spPr>
        <p:txBody>
          <a:bodyPr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5038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62200" y="3048000"/>
            <a:ext cx="6553200" cy="7620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503812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381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381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CF46A69-BB2C-413C-9890-53066D368E3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40991C-2216-46E5-8641-E911467AEA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0C69C3-877C-481C-9CDC-8F204715A8A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3400" y="1981200"/>
            <a:ext cx="35433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29100" y="1981200"/>
            <a:ext cx="35433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8CA96E-9426-42CF-9727-73FFA4FA2DB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16519F-98B1-4C2B-B030-2661A6B4E5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A9B5AC-782D-451A-9FCC-1D89E2D610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C2A4DE-248B-4FDF-AE0C-3F2296F791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F20014-647F-4A42-88F7-97850CDDA4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A1578D-9F55-4053-A562-ABA6D9E7E2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7017ED-9D94-403E-95E8-B31866A16E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962650" y="228600"/>
            <a:ext cx="1809750" cy="63246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228600"/>
            <a:ext cx="5276850" cy="63246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16B4F4-9184-4F3A-A98C-6996E0E6BB4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email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228600"/>
            <a:ext cx="7239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nadpisu.</a:t>
            </a:r>
          </a:p>
        </p:txBody>
      </p:sp>
      <p:sp>
        <p:nvSpPr>
          <p:cNvPr id="5027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981200"/>
            <a:ext cx="7239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027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/>
            </a:lvl1pPr>
          </a:lstStyle>
          <a:p>
            <a:endParaRPr lang="cs-CZ"/>
          </a:p>
        </p:txBody>
      </p:sp>
      <p:sp>
        <p:nvSpPr>
          <p:cNvPr id="5027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/>
            </a:lvl1pPr>
          </a:lstStyle>
          <a:p>
            <a:endParaRPr lang="cs-CZ"/>
          </a:p>
        </p:txBody>
      </p:sp>
      <p:sp>
        <p:nvSpPr>
          <p:cNvPr id="5027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/>
            </a:lvl1pPr>
          </a:lstStyle>
          <a:p>
            <a:fld id="{D1D78501-BA50-4E97-BF95-283FCF9B63C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ransition spd="slow">
    <p:cut/>
  </p:transition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eb.quick.cz/iveta_kulhava/KP_StRecB.ht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hyperlink" Target="http://prehravac.rozhlas.cz/audio/401843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hyperlink" Target="http://prehravac.rozhlas.cz/audio/401843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youtube.com/watch?v=lS3AtUEbIs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youtube.com/watch?v=lS3AtUEbIs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hyperlink" Target="http://www.youtube.com/watch?v=UhjDTPyUHlA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hyperlink" Target="http://www.youtube.com/watch?v=UhjDTPyUHlA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hyperlink" Target="http://www.youtube.com/watch?v=SH3bQlgMvp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sfd.cz/film/71307-troja/" TargetMode="External"/><Relationship Id="rId4" Type="http://schemas.openxmlformats.org/officeDocument/2006/relationships/hyperlink" Target="http://cs.wikipedia.org/wiki/Troja_(film)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eb.quick.cz/iveta_kulhava/KP_StRecB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Greece_prefectures_map_dark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 descr="GYMLOVO_logo BRV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928662" y="1357298"/>
            <a:ext cx="642942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857356" y="4714884"/>
            <a:ext cx="5643602" cy="997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928662" y="2071678"/>
            <a:ext cx="7358114" cy="2246769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eaLnBrk="0" hangingPunct="0"/>
            <a:r>
              <a:rPr lang="cs-CZ" sz="2000" b="1" dirty="0" smtClean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Název školy: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00" dirty="0" smtClean="0"/>
          </a:p>
          <a:p>
            <a:pPr lvl="0" eaLnBrk="0" hangingPunct="0"/>
            <a:r>
              <a:rPr lang="cs-CZ" sz="2000" b="1" dirty="0" smtClean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00" dirty="0" smtClean="0"/>
          </a:p>
          <a:p>
            <a:pPr lvl="0" eaLnBrk="0" hangingPunct="0"/>
            <a:r>
              <a:rPr lang="cs-CZ" sz="2000" b="1" dirty="0" smtClean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VY_12_INOVACE_1B_10_ Řecká literatura</a:t>
            </a:r>
            <a:endParaRPr lang="cs-CZ" sz="1000" dirty="0" smtClean="0"/>
          </a:p>
          <a:p>
            <a:pPr lvl="0" eaLnBrk="0" hangingPunct="0"/>
            <a:r>
              <a:rPr lang="cs-CZ" sz="2000" b="1" dirty="0" smtClean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000" b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000" dirty="0" smtClean="0"/>
          </a:p>
          <a:p>
            <a:pPr lvl="0" eaLnBrk="0" hangingPunct="0"/>
            <a:r>
              <a:rPr lang="cs-CZ" sz="2000" b="1" dirty="0" smtClean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říjen 2013</a:t>
            </a:r>
            <a:endParaRPr lang="cs-CZ" sz="1000" dirty="0" smtClean="0"/>
          </a:p>
          <a:p>
            <a:pPr lvl="0" eaLnBrk="0" hangingPunct="0"/>
            <a:r>
              <a:rPr lang="cs-CZ" sz="2000" b="1" dirty="0" smtClean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kvinta</a:t>
            </a:r>
            <a:endParaRPr lang="cs-CZ" sz="1000" dirty="0" smtClean="0"/>
          </a:p>
          <a:p>
            <a:pPr lvl="0" eaLnBrk="0" hangingPunct="0"/>
            <a:r>
              <a:rPr lang="cs-CZ" sz="2000" b="1" dirty="0" smtClean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0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2000" dirty="0"/>
          </a:p>
        </p:txBody>
      </p:sp>
      <p:pic>
        <p:nvPicPr>
          <p:cNvPr id="11" name="Obrázek 10" descr="MC900029941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0892" y="2714620"/>
            <a:ext cx="1211697" cy="1535853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2109774" cy="700070"/>
          </a:xfr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Monotype Corsiva" pitchFamily="66" charset="0"/>
              </a:rPr>
              <a:t>Anotace:</a:t>
            </a:r>
            <a:endParaRPr lang="cs-CZ" sz="40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285860"/>
            <a:ext cx="7715304" cy="4500594"/>
          </a:xfr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/>
          <a:lstStyle/>
          <a:p>
            <a:pPr lvl="0"/>
            <a:endParaRPr lang="cs-CZ" sz="2000" dirty="0" smtClean="0"/>
          </a:p>
          <a:p>
            <a:pPr lvl="0"/>
            <a:r>
              <a:rPr lang="cs-CZ" sz="2000" dirty="0" smtClean="0"/>
              <a:t>Materiál </a:t>
            </a:r>
            <a:r>
              <a:rPr lang="cs-CZ" sz="2000" dirty="0"/>
              <a:t>je určen k práci s texty v </a:t>
            </a:r>
            <a:r>
              <a:rPr lang="cs-CZ" sz="2000" dirty="0" smtClean="0"/>
              <a:t>hodinách i k domácí přípravě, </a:t>
            </a:r>
            <a:r>
              <a:rPr lang="cs-CZ" sz="2000" dirty="0"/>
              <a:t>jež jsou předmětem výuky literatury </a:t>
            </a:r>
            <a:r>
              <a:rPr lang="cs-CZ" sz="2000" dirty="0" smtClean="0"/>
              <a:t>v</a:t>
            </a:r>
            <a:r>
              <a:rPr lang="cs-CZ" sz="2000" dirty="0"/>
              <a:t> </a:t>
            </a:r>
            <a:r>
              <a:rPr lang="cs-CZ" sz="2000" dirty="0" smtClean="0"/>
              <a:t>1. ročníku a kvintě. </a:t>
            </a:r>
            <a:endParaRPr lang="cs-CZ" sz="2000" dirty="0"/>
          </a:p>
          <a:p>
            <a:pPr lvl="0"/>
            <a:r>
              <a:rPr lang="cs-CZ" sz="2000" dirty="0" smtClean="0"/>
              <a:t>Prezentace </a:t>
            </a:r>
            <a:r>
              <a:rPr lang="cs-CZ" sz="2000" dirty="0"/>
              <a:t>seznamuje žáky s </a:t>
            </a:r>
            <a:r>
              <a:rPr lang="cs-CZ" sz="2000" dirty="0" smtClean="0"/>
              <a:t>řeckou literaturou (báje, Sapfó).</a:t>
            </a:r>
            <a:endParaRPr lang="cs-CZ" sz="2000" dirty="0"/>
          </a:p>
          <a:p>
            <a:pPr lvl="0"/>
            <a:r>
              <a:rPr lang="cs-CZ" sz="2000" dirty="0"/>
              <a:t>Směřuje k rozvoji čtenářské a informační gramotnosti žáků.</a:t>
            </a:r>
          </a:p>
          <a:p>
            <a:pPr lvl="0"/>
            <a:r>
              <a:rPr lang="cs-CZ" sz="2000" dirty="0"/>
              <a:t>Žáci si jej bedlivě prostudují a následně vypracují odpovědi na přiložené otázky a </a:t>
            </a:r>
            <a:r>
              <a:rPr lang="cs-CZ" sz="2000" dirty="0" smtClean="0"/>
              <a:t>úkoly. </a:t>
            </a:r>
          </a:p>
          <a:p>
            <a:pPr lvl="0"/>
            <a:r>
              <a:rPr lang="cs-CZ" sz="2000" dirty="0" smtClean="0"/>
              <a:t>Snímek 3 – při klepnutí myší vždy zmizí zakryté slovo, které žáci doplňují do textu. Snímek 4, 8, 10 – při přechodu snímku se objeví správné odpovědi k úkolům. Snímek 6 – při klepnutí myší zobrazení správných odpovědí k testovým úkolům snímku. Snímek 17- při poklepu se zobrazí odkazy k filmu se správnou</a:t>
            </a:r>
          </a:p>
          <a:p>
            <a:pPr lvl="0">
              <a:buNone/>
            </a:pPr>
            <a:r>
              <a:rPr lang="cs-CZ" sz="2000" dirty="0" smtClean="0"/>
              <a:t>    odpovědí.</a:t>
            </a:r>
            <a:endParaRPr lang="cs-CZ" sz="2000" dirty="0"/>
          </a:p>
          <a:p>
            <a:pPr>
              <a:buNone/>
            </a:pPr>
            <a:r>
              <a:rPr lang="cs-CZ" sz="2000" dirty="0"/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  <p:pic>
        <p:nvPicPr>
          <p:cNvPr id="5" name="Obrázek 4" descr="MC900441734.PN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7643834" y="5143512"/>
            <a:ext cx="642942" cy="64294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428736"/>
            <a:ext cx="5572164" cy="4357718"/>
          </a:xfrm>
          <a:ln w="25400" cmpd="dbl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Monotype Corsiva" pitchFamily="66" charset="0"/>
              </a:rPr>
              <a:t>      Řecké báje a pověsti </a:t>
            </a:r>
            <a:r>
              <a:rPr lang="cs-CZ" sz="2000" b="1" dirty="0" smtClean="0">
                <a:latin typeface="Monotype Corsiva" pitchFamily="66" charset="0"/>
              </a:rPr>
              <a:t>– výchozí text 1</a:t>
            </a:r>
          </a:p>
          <a:p>
            <a:pPr algn="just">
              <a:buNone/>
            </a:pPr>
            <a:r>
              <a:rPr lang="cs-CZ" sz="1400" dirty="0" smtClean="0">
                <a:latin typeface="Monotype Corsiva" pitchFamily="66" charset="0"/>
              </a:rPr>
              <a:t>             Král zemřel a zanechal po sobě syny </a:t>
            </a:r>
            <a:r>
              <a:rPr lang="cs-CZ" sz="1400" dirty="0" err="1" smtClean="0">
                <a:latin typeface="Monotype Corsiva" pitchFamily="66" charset="0"/>
              </a:rPr>
              <a:t>Aisóna</a:t>
            </a:r>
            <a:r>
              <a:rPr lang="cs-CZ" sz="1400" dirty="0" smtClean="0">
                <a:latin typeface="Monotype Corsiva" pitchFamily="66" charset="0"/>
              </a:rPr>
              <a:t> a </a:t>
            </a:r>
            <a:r>
              <a:rPr lang="cs-CZ" sz="1400" dirty="0" err="1" smtClean="0">
                <a:latin typeface="Monotype Corsiva" pitchFamily="66" charset="0"/>
              </a:rPr>
              <a:t>Pelia</a:t>
            </a:r>
            <a:r>
              <a:rPr lang="cs-CZ" sz="1400" dirty="0" smtClean="0">
                <a:latin typeface="Monotype Corsiva" pitchFamily="66" charset="0"/>
              </a:rPr>
              <a:t>. </a:t>
            </a:r>
            <a:r>
              <a:rPr lang="cs-CZ" sz="1400" dirty="0" err="1" smtClean="0">
                <a:latin typeface="Monotype Corsiva" pitchFamily="66" charset="0"/>
              </a:rPr>
              <a:t>Pelias</a:t>
            </a:r>
            <a:r>
              <a:rPr lang="cs-CZ" sz="1400" dirty="0" smtClean="0">
                <a:latin typeface="Monotype Corsiva" pitchFamily="66" charset="0"/>
              </a:rPr>
              <a:t> následníka trůnu </a:t>
            </a:r>
            <a:r>
              <a:rPr lang="cs-CZ" sz="1400" dirty="0" err="1" smtClean="0">
                <a:latin typeface="Monotype Corsiva" pitchFamily="66" charset="0"/>
              </a:rPr>
              <a:t>Aisóna</a:t>
            </a:r>
            <a:r>
              <a:rPr lang="cs-CZ" sz="1400" dirty="0" smtClean="0">
                <a:latin typeface="Monotype Corsiva" pitchFamily="66" charset="0"/>
              </a:rPr>
              <a:t> vyhnal a sám se ujal vlády. </a:t>
            </a:r>
            <a:r>
              <a:rPr lang="cs-CZ" sz="1400" dirty="0" err="1" smtClean="0">
                <a:latin typeface="Monotype Corsiva" pitchFamily="66" charset="0"/>
              </a:rPr>
              <a:t>Aisón</a:t>
            </a:r>
            <a:r>
              <a:rPr lang="cs-CZ" sz="1400" dirty="0" smtClean="0">
                <a:latin typeface="Monotype Corsiva" pitchFamily="66" charset="0"/>
              </a:rPr>
              <a:t> poslal svého syna </a:t>
            </a:r>
            <a:r>
              <a:rPr lang="cs-CZ" sz="1400" dirty="0" err="1" smtClean="0">
                <a:latin typeface="Monotype Corsiva" pitchFamily="66" charset="0"/>
              </a:rPr>
              <a:t>Iásona</a:t>
            </a:r>
            <a:r>
              <a:rPr lang="cs-CZ" sz="1400" dirty="0" smtClean="0">
                <a:latin typeface="Monotype Corsiva" pitchFamily="66" charset="0"/>
              </a:rPr>
              <a:t> na výchovu ke Kentaurovi do hor. Ve dvaceti letech se </a:t>
            </a:r>
            <a:r>
              <a:rPr lang="cs-CZ" sz="1400" dirty="0" err="1" smtClean="0">
                <a:latin typeface="Monotype Corsiva" pitchFamily="66" charset="0"/>
              </a:rPr>
              <a:t>Iáson</a:t>
            </a:r>
            <a:r>
              <a:rPr lang="cs-CZ" sz="1400" dirty="0" smtClean="0">
                <a:latin typeface="Monotype Corsiva" pitchFamily="66" charset="0"/>
              </a:rPr>
              <a:t> vydal za </a:t>
            </a:r>
            <a:r>
              <a:rPr lang="cs-CZ" sz="1400" dirty="0" err="1" smtClean="0">
                <a:latin typeface="Monotype Corsiva" pitchFamily="66" charset="0"/>
              </a:rPr>
              <a:t>Péliem</a:t>
            </a:r>
            <a:r>
              <a:rPr lang="cs-CZ" sz="1400" dirty="0" smtClean="0">
                <a:latin typeface="Monotype Corsiva" pitchFamily="66" charset="0"/>
              </a:rPr>
              <a:t> žádat o trůn a při cestě pomohl přes řeku stařence, což byla přeměněná Héra a od té chvíle se stala jeho ochránkyní. </a:t>
            </a:r>
            <a:r>
              <a:rPr lang="cs-CZ" sz="1400" dirty="0" err="1" smtClean="0">
                <a:latin typeface="Monotype Corsiva" pitchFamily="66" charset="0"/>
              </a:rPr>
              <a:t>Pelias</a:t>
            </a:r>
            <a:r>
              <a:rPr lang="cs-CZ" sz="1400" dirty="0" smtClean="0">
                <a:latin typeface="Monotype Corsiva" pitchFamily="66" charset="0"/>
              </a:rPr>
              <a:t> </a:t>
            </a:r>
            <a:r>
              <a:rPr lang="cs-CZ" sz="1400" dirty="0" err="1" smtClean="0">
                <a:latin typeface="Monotype Corsiva" pitchFamily="66" charset="0"/>
              </a:rPr>
              <a:t>Iásonovi</a:t>
            </a:r>
            <a:r>
              <a:rPr lang="cs-CZ" sz="1400" dirty="0" smtClean="0">
                <a:latin typeface="Monotype Corsiva" pitchFamily="66" charset="0"/>
              </a:rPr>
              <a:t> slíbil trůn, když mu přinese zlaté rouno od </a:t>
            </a:r>
            <a:r>
              <a:rPr lang="cs-CZ" sz="1400" dirty="0" err="1" smtClean="0">
                <a:latin typeface="Monotype Corsiva" pitchFamily="66" charset="0"/>
              </a:rPr>
              <a:t>Aiéta</a:t>
            </a:r>
            <a:r>
              <a:rPr lang="cs-CZ" sz="1400" dirty="0" smtClean="0">
                <a:latin typeface="Monotype Corsiva" pitchFamily="66" charset="0"/>
              </a:rPr>
              <a:t> (</a:t>
            </a:r>
            <a:r>
              <a:rPr lang="cs-CZ" sz="1400" dirty="0" err="1" smtClean="0">
                <a:latin typeface="Monotype Corsiva" pitchFamily="66" charset="0"/>
              </a:rPr>
              <a:t>Frixos</a:t>
            </a:r>
            <a:r>
              <a:rPr lang="cs-CZ" sz="1400" dirty="0" smtClean="0">
                <a:latin typeface="Monotype Corsiva" pitchFamily="66" charset="0"/>
              </a:rPr>
              <a:t> byl jejich </a:t>
            </a:r>
            <a:r>
              <a:rPr lang="cs-CZ" sz="1400" dirty="0" err="1" smtClean="0">
                <a:latin typeface="Monotype Corsiva" pitchFamily="66" charset="0"/>
              </a:rPr>
              <a:t>příbizným</a:t>
            </a:r>
            <a:r>
              <a:rPr lang="cs-CZ" sz="1400" dirty="0" smtClean="0">
                <a:latin typeface="Monotype Corsiva" pitchFamily="66" charset="0"/>
              </a:rPr>
              <a:t>). </a:t>
            </a:r>
            <a:r>
              <a:rPr lang="cs-CZ" sz="1400" dirty="0" err="1" smtClean="0">
                <a:latin typeface="Monotype Corsiva" pitchFamily="66" charset="0"/>
              </a:rPr>
              <a:t>Iáson</a:t>
            </a:r>
            <a:r>
              <a:rPr lang="cs-CZ" sz="1400" dirty="0" smtClean="0">
                <a:latin typeface="Monotype Corsiva" pitchFamily="66" charset="0"/>
              </a:rPr>
              <a:t> se s nejstatečnějšími hrdiny Řecka (i </a:t>
            </a:r>
            <a:r>
              <a:rPr lang="cs-CZ" sz="1400" dirty="0" err="1" smtClean="0">
                <a:latin typeface="Monotype Corsiva" pitchFamily="66" charset="0"/>
              </a:rPr>
              <a:t>Théseus</a:t>
            </a:r>
            <a:r>
              <a:rPr lang="cs-CZ" sz="1400" dirty="0" smtClean="0">
                <a:latin typeface="Monotype Corsiva" pitchFamily="66" charset="0"/>
              </a:rPr>
              <a:t> a Orfeus) vydal do Kolchidy. Plavili se na lodi </a:t>
            </a:r>
            <a:r>
              <a:rPr lang="cs-CZ" sz="1400" dirty="0" err="1" smtClean="0">
                <a:latin typeface="Monotype Corsiva" pitchFamily="66" charset="0"/>
              </a:rPr>
              <a:t>Argó</a:t>
            </a:r>
            <a:r>
              <a:rPr lang="cs-CZ" sz="1400" dirty="0" smtClean="0">
                <a:latin typeface="Monotype Corsiva" pitchFamily="66" charset="0"/>
              </a:rPr>
              <a:t> a říkali si Argonauti. Po cestě pomohli prokletému starci králi </a:t>
            </a:r>
            <a:r>
              <a:rPr lang="cs-CZ" sz="1400" dirty="0" err="1" smtClean="0">
                <a:latin typeface="Monotype Corsiva" pitchFamily="66" charset="0"/>
              </a:rPr>
              <a:t>Fíneovi</a:t>
            </a:r>
            <a:r>
              <a:rPr lang="cs-CZ" sz="1400" dirty="0" smtClean="0">
                <a:latin typeface="Monotype Corsiva" pitchFamily="66" charset="0"/>
              </a:rPr>
              <a:t>, kterému za zneužití věšteckých schopností Harpyje braly jídlo od úst. </a:t>
            </a:r>
            <a:r>
              <a:rPr lang="cs-CZ" sz="1400" dirty="0" err="1" smtClean="0">
                <a:latin typeface="Monotype Corsiva" pitchFamily="66" charset="0"/>
              </a:rPr>
              <a:t>Argonati</a:t>
            </a:r>
            <a:r>
              <a:rPr lang="cs-CZ" sz="1400" dirty="0" smtClean="0">
                <a:latin typeface="Monotype Corsiva" pitchFamily="66" charset="0"/>
              </a:rPr>
              <a:t> Harpyje meči zahnali a </a:t>
            </a:r>
            <a:r>
              <a:rPr lang="cs-CZ" sz="1400" dirty="0" err="1" smtClean="0">
                <a:latin typeface="Monotype Corsiva" pitchFamily="66" charset="0"/>
              </a:rPr>
              <a:t>Fíneus</a:t>
            </a:r>
            <a:r>
              <a:rPr lang="cs-CZ" sz="1400" dirty="0" smtClean="0">
                <a:latin typeface="Monotype Corsiva" pitchFamily="66" charset="0"/>
              </a:rPr>
              <a:t> jim za to dal rady. Mezi setkávajícími se skalami </a:t>
            </a:r>
            <a:r>
              <a:rPr lang="cs-CZ" sz="1400" dirty="0" err="1" smtClean="0">
                <a:latin typeface="Monotype Corsiva" pitchFamily="66" charset="0"/>
              </a:rPr>
              <a:t>Symplégadami</a:t>
            </a:r>
            <a:r>
              <a:rPr lang="cs-CZ" sz="1400" dirty="0" smtClean="0">
                <a:latin typeface="Monotype Corsiva" pitchFamily="66" charset="0"/>
              </a:rPr>
              <a:t> propluli po zdárném proletění holubice. Při sobě měli bohyni Héru (ochranitelka </a:t>
            </a:r>
            <a:r>
              <a:rPr lang="cs-CZ" sz="1400" dirty="0" err="1" smtClean="0">
                <a:latin typeface="Monotype Corsiva" pitchFamily="66" charset="0"/>
              </a:rPr>
              <a:t>Iásona</a:t>
            </a:r>
            <a:r>
              <a:rPr lang="cs-CZ" sz="1400" dirty="0" smtClean="0">
                <a:latin typeface="Monotype Corsiva" pitchFamily="66" charset="0"/>
              </a:rPr>
              <a:t>) a Afroditu (bohyni lásky). </a:t>
            </a:r>
            <a:r>
              <a:rPr lang="cs-CZ" sz="1400" dirty="0" err="1" smtClean="0">
                <a:latin typeface="Monotype Corsiva" pitchFamily="66" charset="0"/>
              </a:rPr>
              <a:t>Aiétova</a:t>
            </a:r>
            <a:r>
              <a:rPr lang="cs-CZ" sz="1400" dirty="0" smtClean="0">
                <a:latin typeface="Monotype Corsiva" pitchFamily="66" charset="0"/>
              </a:rPr>
              <a:t> dcera </a:t>
            </a:r>
            <a:r>
              <a:rPr lang="cs-CZ" sz="1400" dirty="0" err="1" smtClean="0">
                <a:latin typeface="Monotype Corsiva" pitchFamily="66" charset="0"/>
              </a:rPr>
              <a:t>Medea</a:t>
            </a:r>
            <a:r>
              <a:rPr lang="cs-CZ" sz="1400" dirty="0" smtClean="0">
                <a:latin typeface="Monotype Corsiva" pitchFamily="66" charset="0"/>
              </a:rPr>
              <a:t> se totiž do </a:t>
            </a:r>
            <a:r>
              <a:rPr lang="cs-CZ" sz="1400" dirty="0" err="1" smtClean="0">
                <a:latin typeface="Monotype Corsiva" pitchFamily="66" charset="0"/>
              </a:rPr>
              <a:t>Iásona</a:t>
            </a:r>
            <a:r>
              <a:rPr lang="cs-CZ" sz="1400" dirty="0" smtClean="0">
                <a:latin typeface="Monotype Corsiva" pitchFamily="66" charset="0"/>
              </a:rPr>
              <a:t> zamilovala a před hněvem otce mu pomáhala - při boji s býky mu dala chránící mast a poradila mu, aby hodil mezi vojáky z dračích zubů kámen, získala pro něj zlaté rouno uspáním draka a setřásla </a:t>
            </a:r>
            <a:r>
              <a:rPr lang="cs-CZ" sz="1400" dirty="0" err="1" smtClean="0">
                <a:latin typeface="Monotype Corsiva" pitchFamily="66" charset="0"/>
              </a:rPr>
              <a:t>Aiétem</a:t>
            </a:r>
            <a:r>
              <a:rPr lang="cs-CZ" sz="1400" dirty="0" smtClean="0">
                <a:latin typeface="Monotype Corsiva" pitchFamily="66" charset="0"/>
              </a:rPr>
              <a:t> vyslané </a:t>
            </a:r>
            <a:r>
              <a:rPr lang="cs-CZ" sz="1400" dirty="0" err="1" smtClean="0">
                <a:latin typeface="Monotype Corsiva" pitchFamily="66" charset="0"/>
              </a:rPr>
              <a:t>Kolchiďany</a:t>
            </a:r>
            <a:r>
              <a:rPr lang="cs-CZ" sz="1400" dirty="0" smtClean="0">
                <a:latin typeface="Monotype Corsiva" pitchFamily="66" charset="0"/>
              </a:rPr>
              <a:t> zabitím jejich vůdce - svého bratra </a:t>
            </a:r>
            <a:r>
              <a:rPr lang="cs-CZ" sz="1400" dirty="0" err="1" smtClean="0">
                <a:latin typeface="Monotype Corsiva" pitchFamily="66" charset="0"/>
              </a:rPr>
              <a:t>Absyrta</a:t>
            </a:r>
            <a:r>
              <a:rPr lang="cs-CZ" sz="1400" dirty="0" smtClean="0">
                <a:latin typeface="Monotype Corsiva" pitchFamily="66" charset="0"/>
              </a:rPr>
              <a:t>. A přestože za to </a:t>
            </a:r>
            <a:r>
              <a:rPr lang="cs-CZ" sz="1400" dirty="0" err="1" smtClean="0">
                <a:latin typeface="Monotype Corsiva" pitchFamily="66" charset="0"/>
              </a:rPr>
              <a:t>Iáson</a:t>
            </a:r>
            <a:r>
              <a:rPr lang="cs-CZ" sz="1400" dirty="0" smtClean="0">
                <a:latin typeface="Monotype Corsiva" pitchFamily="66" charset="0"/>
              </a:rPr>
              <a:t> slíbil </a:t>
            </a:r>
            <a:r>
              <a:rPr lang="cs-CZ" sz="1400" dirty="0" err="1" smtClean="0">
                <a:latin typeface="Monotype Corsiva" pitchFamily="66" charset="0"/>
              </a:rPr>
              <a:t>Médee</a:t>
            </a:r>
            <a:r>
              <a:rPr lang="cs-CZ" sz="1400" dirty="0" smtClean="0">
                <a:latin typeface="Monotype Corsiva" pitchFamily="66" charset="0"/>
              </a:rPr>
              <a:t>, že ji nikdy neopustí, oženil se znovu. Médea od něj uprchla na voze taženém draky.                             </a:t>
            </a:r>
          </a:p>
          <a:p>
            <a:pPr algn="just">
              <a:buNone/>
            </a:pPr>
            <a:r>
              <a:rPr lang="cs-CZ" sz="1400" dirty="0" smtClean="0">
                <a:latin typeface="Monotype Corsiva" pitchFamily="66" charset="0"/>
              </a:rPr>
              <a:t>          </a:t>
            </a:r>
          </a:p>
          <a:p>
            <a:pPr>
              <a:buNone/>
            </a:pPr>
            <a:endParaRPr lang="cs-CZ" sz="1400" dirty="0" smtClean="0">
              <a:latin typeface="Monotype Corsiva" pitchFamily="66" charset="0"/>
            </a:endParaRPr>
          </a:p>
          <a:p>
            <a:pPr>
              <a:buNone/>
            </a:pPr>
            <a:endParaRPr lang="cs-CZ" sz="1400" dirty="0" smtClean="0">
              <a:latin typeface="Monotype Corsiva" pitchFamily="66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6500826" y="1500174"/>
            <a:ext cx="1857388" cy="1071570"/>
          </a:xfrm>
          <a:prstGeom prst="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5400" cap="sq" cmpd="sng" algn="ctr">
            <a:solidFill>
              <a:srgbClr val="B26C18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Literární druh a žánr: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b="1" dirty="0" smtClean="0"/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Téma:</a:t>
            </a:r>
          </a:p>
        </p:txBody>
      </p:sp>
      <p:sp>
        <p:nvSpPr>
          <p:cNvPr id="13" name="Obdélník 12"/>
          <p:cNvSpPr/>
          <p:nvPr/>
        </p:nvSpPr>
        <p:spPr bwMode="auto">
          <a:xfrm>
            <a:off x="6500826" y="2857496"/>
            <a:ext cx="1857388" cy="1071570"/>
          </a:xfrm>
          <a:prstGeom prst="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5400" cap="sq" cmpd="sng" algn="ctr">
            <a:solidFill>
              <a:srgbClr val="B26C18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Slohový postup: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b="1" dirty="0" smtClean="0"/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b="1" dirty="0" smtClean="0"/>
              <a:t>Vypravěč:</a:t>
            </a:r>
            <a:endParaRPr kumimoji="0" lang="cs-CZ" sz="11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6500826" y="4286256"/>
            <a:ext cx="1928826" cy="1143008"/>
          </a:xfrm>
          <a:prstGeom prst="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5400" cap="sq" cmpd="sng" algn="ctr">
            <a:solidFill>
              <a:srgbClr val="B26C18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Vymyslete název</a:t>
            </a:r>
            <a:r>
              <a:rPr kumimoji="0" lang="cs-CZ" sz="11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textu a 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doplňte vynechaná slova</a:t>
            </a:r>
            <a:r>
              <a:rPr kumimoji="0" lang="cs-CZ" sz="11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b="1" baseline="0" dirty="0" smtClean="0"/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b="1" baseline="0" dirty="0" smtClean="0"/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b="1" baseline="0" dirty="0" smtClean="0"/>
              <a:t>Jazyková</a:t>
            </a:r>
            <a:r>
              <a:rPr lang="cs-CZ" sz="1100" b="1" dirty="0" smtClean="0"/>
              <a:t> vrstva:</a:t>
            </a:r>
            <a:endParaRPr kumimoji="0" lang="cs-CZ" sz="11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5715008" y="2071678"/>
            <a:ext cx="571504" cy="214314"/>
          </a:xfrm>
          <a:prstGeom prst="rect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 bwMode="auto">
          <a:xfrm>
            <a:off x="1428728" y="2500306"/>
            <a:ext cx="357190" cy="142876"/>
          </a:xfrm>
          <a:prstGeom prst="rect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 bwMode="auto">
          <a:xfrm>
            <a:off x="4214810" y="3500438"/>
            <a:ext cx="357190" cy="214314"/>
          </a:xfrm>
          <a:prstGeom prst="roundRect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5929322" y="3929066"/>
            <a:ext cx="357190" cy="214314"/>
          </a:xfrm>
          <a:prstGeom prst="rect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2571736" y="4786322"/>
            <a:ext cx="357190" cy="214314"/>
          </a:xfrm>
          <a:prstGeom prst="rect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5357818" y="5214950"/>
            <a:ext cx="357190" cy="214314"/>
          </a:xfrm>
          <a:prstGeom prst="rect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428736"/>
            <a:ext cx="5572164" cy="4357718"/>
          </a:xfrm>
          <a:ln w="28575" cmpd="dbl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Monotype Corsiva" pitchFamily="66" charset="0"/>
              </a:rPr>
              <a:t>      Řecké báje a pověsti </a:t>
            </a:r>
            <a:r>
              <a:rPr lang="cs-CZ" sz="2000" b="1" dirty="0" smtClean="0">
                <a:latin typeface="Monotype Corsiva" pitchFamily="66" charset="0"/>
              </a:rPr>
              <a:t>– výchozí text 1</a:t>
            </a:r>
          </a:p>
          <a:p>
            <a:pPr algn="just">
              <a:buNone/>
            </a:pPr>
            <a:r>
              <a:rPr lang="cs-CZ" sz="1400" dirty="0" smtClean="0">
                <a:latin typeface="Monotype Corsiva" pitchFamily="66" charset="0"/>
              </a:rPr>
              <a:t>             Král zemřel a zanechal po sobě syny </a:t>
            </a:r>
            <a:r>
              <a:rPr lang="cs-CZ" sz="1400" dirty="0" err="1" smtClean="0">
                <a:latin typeface="Monotype Corsiva" pitchFamily="66" charset="0"/>
              </a:rPr>
              <a:t>Aisóna</a:t>
            </a:r>
            <a:r>
              <a:rPr lang="cs-CZ" sz="1400" dirty="0" smtClean="0">
                <a:latin typeface="Monotype Corsiva" pitchFamily="66" charset="0"/>
              </a:rPr>
              <a:t> a </a:t>
            </a:r>
            <a:r>
              <a:rPr lang="cs-CZ" sz="1400" dirty="0" err="1" smtClean="0">
                <a:latin typeface="Monotype Corsiva" pitchFamily="66" charset="0"/>
              </a:rPr>
              <a:t>Pelia</a:t>
            </a:r>
            <a:r>
              <a:rPr lang="cs-CZ" sz="1400" dirty="0" smtClean="0">
                <a:latin typeface="Monotype Corsiva" pitchFamily="66" charset="0"/>
              </a:rPr>
              <a:t>. </a:t>
            </a:r>
            <a:r>
              <a:rPr lang="cs-CZ" sz="1400" dirty="0" err="1" smtClean="0">
                <a:latin typeface="Monotype Corsiva" pitchFamily="66" charset="0"/>
              </a:rPr>
              <a:t>Pelias</a:t>
            </a:r>
            <a:r>
              <a:rPr lang="cs-CZ" sz="1400" dirty="0" smtClean="0">
                <a:latin typeface="Monotype Corsiva" pitchFamily="66" charset="0"/>
              </a:rPr>
              <a:t> následníka trůnu </a:t>
            </a:r>
            <a:r>
              <a:rPr lang="cs-CZ" sz="1400" dirty="0" err="1" smtClean="0">
                <a:latin typeface="Monotype Corsiva" pitchFamily="66" charset="0"/>
              </a:rPr>
              <a:t>Aisóna</a:t>
            </a:r>
            <a:r>
              <a:rPr lang="cs-CZ" sz="1400" dirty="0" smtClean="0">
                <a:latin typeface="Monotype Corsiva" pitchFamily="66" charset="0"/>
              </a:rPr>
              <a:t> vyhnal a sám se ujal vlády. </a:t>
            </a:r>
            <a:r>
              <a:rPr lang="cs-CZ" sz="1400" dirty="0" err="1" smtClean="0">
                <a:latin typeface="Monotype Corsiva" pitchFamily="66" charset="0"/>
              </a:rPr>
              <a:t>Aisón</a:t>
            </a:r>
            <a:r>
              <a:rPr lang="cs-CZ" sz="1400" dirty="0" smtClean="0">
                <a:latin typeface="Monotype Corsiva" pitchFamily="66" charset="0"/>
              </a:rPr>
              <a:t> poslal svého syna </a:t>
            </a:r>
            <a:r>
              <a:rPr lang="cs-CZ" sz="1400" dirty="0" err="1" smtClean="0">
                <a:latin typeface="Monotype Corsiva" pitchFamily="66" charset="0"/>
              </a:rPr>
              <a:t>Iásona</a:t>
            </a:r>
            <a:r>
              <a:rPr lang="cs-CZ" sz="1400" dirty="0" smtClean="0">
                <a:latin typeface="Monotype Corsiva" pitchFamily="66" charset="0"/>
              </a:rPr>
              <a:t> na výchovu ke Kentaurovi do hor. Ve dvaceti letech se </a:t>
            </a:r>
            <a:r>
              <a:rPr lang="cs-CZ" sz="1400" dirty="0" err="1" smtClean="0">
                <a:latin typeface="Monotype Corsiva" pitchFamily="66" charset="0"/>
              </a:rPr>
              <a:t>Iáson</a:t>
            </a:r>
            <a:r>
              <a:rPr lang="cs-CZ" sz="1400" dirty="0" smtClean="0">
                <a:latin typeface="Monotype Corsiva" pitchFamily="66" charset="0"/>
              </a:rPr>
              <a:t> vydal za </a:t>
            </a:r>
            <a:r>
              <a:rPr lang="cs-CZ" sz="1400" dirty="0" err="1" smtClean="0">
                <a:latin typeface="Monotype Corsiva" pitchFamily="66" charset="0"/>
              </a:rPr>
              <a:t>Péliem</a:t>
            </a:r>
            <a:r>
              <a:rPr lang="cs-CZ" sz="1400" dirty="0" smtClean="0">
                <a:latin typeface="Monotype Corsiva" pitchFamily="66" charset="0"/>
              </a:rPr>
              <a:t> žádat o trůn a při cestě pomohl přes řeku stařence, což byla přeměněná Héra a od té chvíle se stala jeho ochránkyní. </a:t>
            </a:r>
            <a:r>
              <a:rPr lang="cs-CZ" sz="1400" dirty="0" err="1" smtClean="0">
                <a:latin typeface="Monotype Corsiva" pitchFamily="66" charset="0"/>
              </a:rPr>
              <a:t>Pelias</a:t>
            </a:r>
            <a:r>
              <a:rPr lang="cs-CZ" sz="1400" dirty="0" smtClean="0">
                <a:latin typeface="Monotype Corsiva" pitchFamily="66" charset="0"/>
              </a:rPr>
              <a:t> </a:t>
            </a:r>
            <a:r>
              <a:rPr lang="cs-CZ" sz="1400" dirty="0" err="1" smtClean="0">
                <a:latin typeface="Monotype Corsiva" pitchFamily="66" charset="0"/>
              </a:rPr>
              <a:t>Iásonovi</a:t>
            </a:r>
            <a:r>
              <a:rPr lang="cs-CZ" sz="1400" dirty="0" smtClean="0">
                <a:latin typeface="Monotype Corsiva" pitchFamily="66" charset="0"/>
              </a:rPr>
              <a:t> slíbil trůn, když mu přinese zlaté rouno od </a:t>
            </a:r>
            <a:r>
              <a:rPr lang="cs-CZ" sz="1400" dirty="0" err="1" smtClean="0">
                <a:latin typeface="Monotype Corsiva" pitchFamily="66" charset="0"/>
              </a:rPr>
              <a:t>Aiéta</a:t>
            </a:r>
            <a:r>
              <a:rPr lang="cs-CZ" sz="1400" dirty="0" smtClean="0">
                <a:latin typeface="Monotype Corsiva" pitchFamily="66" charset="0"/>
              </a:rPr>
              <a:t> (</a:t>
            </a:r>
            <a:r>
              <a:rPr lang="cs-CZ" sz="1400" dirty="0" err="1" smtClean="0">
                <a:latin typeface="Monotype Corsiva" pitchFamily="66" charset="0"/>
              </a:rPr>
              <a:t>Frixos</a:t>
            </a:r>
            <a:r>
              <a:rPr lang="cs-CZ" sz="1400" dirty="0" smtClean="0">
                <a:latin typeface="Monotype Corsiva" pitchFamily="66" charset="0"/>
              </a:rPr>
              <a:t> byl jejich </a:t>
            </a:r>
            <a:r>
              <a:rPr lang="cs-CZ" sz="1400" dirty="0" err="1" smtClean="0">
                <a:latin typeface="Monotype Corsiva" pitchFamily="66" charset="0"/>
              </a:rPr>
              <a:t>příbizným</a:t>
            </a:r>
            <a:r>
              <a:rPr lang="cs-CZ" sz="1400" dirty="0" smtClean="0">
                <a:latin typeface="Monotype Corsiva" pitchFamily="66" charset="0"/>
              </a:rPr>
              <a:t>). </a:t>
            </a:r>
            <a:r>
              <a:rPr lang="cs-CZ" sz="1400" dirty="0" err="1" smtClean="0">
                <a:latin typeface="Monotype Corsiva" pitchFamily="66" charset="0"/>
              </a:rPr>
              <a:t>Iáson</a:t>
            </a:r>
            <a:r>
              <a:rPr lang="cs-CZ" sz="1400" dirty="0" smtClean="0">
                <a:latin typeface="Monotype Corsiva" pitchFamily="66" charset="0"/>
              </a:rPr>
              <a:t> se s nejstatečnějšími hrdiny Řecka (i </a:t>
            </a:r>
            <a:r>
              <a:rPr lang="cs-CZ" sz="1400" dirty="0" err="1" smtClean="0">
                <a:latin typeface="Monotype Corsiva" pitchFamily="66" charset="0"/>
              </a:rPr>
              <a:t>Théseus</a:t>
            </a:r>
            <a:r>
              <a:rPr lang="cs-CZ" sz="1400" dirty="0" smtClean="0">
                <a:latin typeface="Monotype Corsiva" pitchFamily="66" charset="0"/>
              </a:rPr>
              <a:t> a Orfeus) vydal do Kolchidy. Plavili se na lodi </a:t>
            </a:r>
            <a:r>
              <a:rPr lang="cs-CZ" sz="1400" dirty="0" err="1" smtClean="0">
                <a:latin typeface="Monotype Corsiva" pitchFamily="66" charset="0"/>
              </a:rPr>
              <a:t>Argó</a:t>
            </a:r>
            <a:r>
              <a:rPr lang="cs-CZ" sz="1400" dirty="0" smtClean="0">
                <a:latin typeface="Monotype Corsiva" pitchFamily="66" charset="0"/>
              </a:rPr>
              <a:t> a říkali si Argonauti. Po cestě pomohli prokletému starci králi </a:t>
            </a:r>
            <a:r>
              <a:rPr lang="cs-CZ" sz="1400" dirty="0" err="1" smtClean="0">
                <a:latin typeface="Monotype Corsiva" pitchFamily="66" charset="0"/>
              </a:rPr>
              <a:t>Fíneovi</a:t>
            </a:r>
            <a:r>
              <a:rPr lang="cs-CZ" sz="1400" dirty="0" smtClean="0">
                <a:latin typeface="Monotype Corsiva" pitchFamily="66" charset="0"/>
              </a:rPr>
              <a:t>, kterému za zneužití věšteckých schopností Harpyje braly jídlo od úst. Argonauti Harpyje meči zahnali a </a:t>
            </a:r>
            <a:r>
              <a:rPr lang="cs-CZ" sz="1400" dirty="0" err="1" smtClean="0">
                <a:latin typeface="Monotype Corsiva" pitchFamily="66" charset="0"/>
              </a:rPr>
              <a:t>Fíneus</a:t>
            </a:r>
            <a:r>
              <a:rPr lang="cs-CZ" sz="1400" dirty="0" smtClean="0">
                <a:latin typeface="Monotype Corsiva" pitchFamily="66" charset="0"/>
              </a:rPr>
              <a:t> jim za to dal rady. Mezi setkávajícími se skalami </a:t>
            </a:r>
            <a:r>
              <a:rPr lang="cs-CZ" sz="1400" dirty="0" err="1" smtClean="0">
                <a:latin typeface="Monotype Corsiva" pitchFamily="66" charset="0"/>
              </a:rPr>
              <a:t>Symplégadami</a:t>
            </a:r>
            <a:r>
              <a:rPr lang="cs-CZ" sz="1400" dirty="0" smtClean="0">
                <a:latin typeface="Monotype Corsiva" pitchFamily="66" charset="0"/>
              </a:rPr>
              <a:t> propluli po zdárném proletění holubice. Při sobě měli bohyni Héru (ochranitelka </a:t>
            </a:r>
            <a:r>
              <a:rPr lang="cs-CZ" sz="1400" dirty="0" err="1" smtClean="0">
                <a:latin typeface="Monotype Corsiva" pitchFamily="66" charset="0"/>
              </a:rPr>
              <a:t>Iásona</a:t>
            </a:r>
            <a:r>
              <a:rPr lang="cs-CZ" sz="1400" dirty="0" smtClean="0">
                <a:latin typeface="Monotype Corsiva" pitchFamily="66" charset="0"/>
              </a:rPr>
              <a:t>) a Afroditu (bohyni lásky). </a:t>
            </a:r>
            <a:r>
              <a:rPr lang="cs-CZ" sz="1400" dirty="0" err="1" smtClean="0">
                <a:latin typeface="Monotype Corsiva" pitchFamily="66" charset="0"/>
              </a:rPr>
              <a:t>Aiétova</a:t>
            </a:r>
            <a:r>
              <a:rPr lang="cs-CZ" sz="1400" dirty="0" smtClean="0">
                <a:latin typeface="Monotype Corsiva" pitchFamily="66" charset="0"/>
              </a:rPr>
              <a:t> dcera </a:t>
            </a:r>
            <a:r>
              <a:rPr lang="cs-CZ" sz="1400" dirty="0" err="1" smtClean="0">
                <a:latin typeface="Monotype Corsiva" pitchFamily="66" charset="0"/>
              </a:rPr>
              <a:t>Medea</a:t>
            </a:r>
            <a:r>
              <a:rPr lang="cs-CZ" sz="1400" dirty="0" smtClean="0">
                <a:latin typeface="Monotype Corsiva" pitchFamily="66" charset="0"/>
              </a:rPr>
              <a:t> se totiž do </a:t>
            </a:r>
            <a:r>
              <a:rPr lang="cs-CZ" sz="1400" dirty="0" err="1" smtClean="0">
                <a:latin typeface="Monotype Corsiva" pitchFamily="66" charset="0"/>
              </a:rPr>
              <a:t>Iásona</a:t>
            </a:r>
            <a:r>
              <a:rPr lang="cs-CZ" sz="1400" dirty="0" smtClean="0">
                <a:latin typeface="Monotype Corsiva" pitchFamily="66" charset="0"/>
              </a:rPr>
              <a:t> zamilovala a před hněvem otce mu pomáhala - při boji s býky mu dala chránící mast a poradila mu, aby hodil mezi vojáky z dračích zubů kámen, získala pro něj zlaté rouno uspáním draka a setřásla </a:t>
            </a:r>
            <a:r>
              <a:rPr lang="cs-CZ" sz="1400" dirty="0" err="1" smtClean="0">
                <a:latin typeface="Monotype Corsiva" pitchFamily="66" charset="0"/>
              </a:rPr>
              <a:t>Aiétem</a:t>
            </a:r>
            <a:r>
              <a:rPr lang="cs-CZ" sz="1400" dirty="0" smtClean="0">
                <a:latin typeface="Monotype Corsiva" pitchFamily="66" charset="0"/>
              </a:rPr>
              <a:t> vyslané </a:t>
            </a:r>
            <a:r>
              <a:rPr lang="cs-CZ" sz="1400" dirty="0" err="1" smtClean="0">
                <a:latin typeface="Monotype Corsiva" pitchFamily="66" charset="0"/>
              </a:rPr>
              <a:t>Kolchiďany</a:t>
            </a:r>
            <a:r>
              <a:rPr lang="cs-CZ" sz="1400" dirty="0" smtClean="0">
                <a:latin typeface="Monotype Corsiva" pitchFamily="66" charset="0"/>
              </a:rPr>
              <a:t> zabitím jejich vůdce - svého bratra </a:t>
            </a:r>
            <a:r>
              <a:rPr lang="cs-CZ" sz="1400" dirty="0" err="1" smtClean="0">
                <a:latin typeface="Monotype Corsiva" pitchFamily="66" charset="0"/>
              </a:rPr>
              <a:t>Absyrta</a:t>
            </a:r>
            <a:r>
              <a:rPr lang="cs-CZ" sz="1400" dirty="0" smtClean="0">
                <a:latin typeface="Monotype Corsiva" pitchFamily="66" charset="0"/>
              </a:rPr>
              <a:t>. A přestože za to </a:t>
            </a:r>
            <a:r>
              <a:rPr lang="cs-CZ" sz="1400" dirty="0" err="1" smtClean="0">
                <a:latin typeface="Monotype Corsiva" pitchFamily="66" charset="0"/>
              </a:rPr>
              <a:t>Iáson</a:t>
            </a:r>
            <a:r>
              <a:rPr lang="cs-CZ" sz="1400" dirty="0" smtClean="0">
                <a:latin typeface="Monotype Corsiva" pitchFamily="66" charset="0"/>
              </a:rPr>
              <a:t> slíbil </a:t>
            </a:r>
            <a:r>
              <a:rPr lang="cs-CZ" sz="1400" dirty="0" err="1" smtClean="0">
                <a:latin typeface="Monotype Corsiva" pitchFamily="66" charset="0"/>
              </a:rPr>
              <a:t>Médee</a:t>
            </a:r>
            <a:r>
              <a:rPr lang="cs-CZ" sz="1400" dirty="0" smtClean="0">
                <a:latin typeface="Monotype Corsiva" pitchFamily="66" charset="0"/>
              </a:rPr>
              <a:t>, že ji nikdy neopustí, oženil se znovu. Médea od něj uprchla na voze taženém draky.                               (</a:t>
            </a:r>
            <a:r>
              <a:rPr lang="cs-CZ" sz="1400" dirty="0" smtClean="0">
                <a:latin typeface="Monotype Corsiva" pitchFamily="66" charset="0"/>
                <a:hlinkClick r:id="rId2"/>
              </a:rPr>
              <a:t>http://web.</a:t>
            </a:r>
            <a:r>
              <a:rPr lang="cs-CZ" sz="1400" dirty="0" err="1" smtClean="0">
                <a:latin typeface="Monotype Corsiva" pitchFamily="66" charset="0"/>
                <a:hlinkClick r:id="rId2"/>
              </a:rPr>
              <a:t>quick.cz</a:t>
            </a:r>
            <a:r>
              <a:rPr lang="cs-CZ" sz="1400" dirty="0" smtClean="0">
                <a:latin typeface="Monotype Corsiva" pitchFamily="66" charset="0"/>
                <a:hlinkClick r:id="rId2"/>
              </a:rPr>
              <a:t>/</a:t>
            </a:r>
            <a:r>
              <a:rPr lang="cs-CZ" sz="1400" dirty="0" err="1" smtClean="0">
                <a:latin typeface="Monotype Corsiva" pitchFamily="66" charset="0"/>
                <a:hlinkClick r:id="rId2"/>
              </a:rPr>
              <a:t>iveta</a:t>
            </a:r>
            <a:r>
              <a:rPr lang="cs-CZ" sz="1400" dirty="0" smtClean="0">
                <a:latin typeface="Monotype Corsiva" pitchFamily="66" charset="0"/>
                <a:hlinkClick r:id="rId2"/>
              </a:rPr>
              <a:t>_</a:t>
            </a:r>
            <a:r>
              <a:rPr lang="cs-CZ" sz="1400" dirty="0" err="1" smtClean="0">
                <a:latin typeface="Monotype Corsiva" pitchFamily="66" charset="0"/>
                <a:hlinkClick r:id="rId2"/>
              </a:rPr>
              <a:t>kulhava</a:t>
            </a:r>
            <a:r>
              <a:rPr lang="cs-CZ" sz="1400" dirty="0" smtClean="0">
                <a:latin typeface="Monotype Corsiva" pitchFamily="66" charset="0"/>
                <a:hlinkClick r:id="rId2"/>
              </a:rPr>
              <a:t>/KP_</a:t>
            </a:r>
            <a:r>
              <a:rPr lang="cs-CZ" sz="1400" dirty="0" err="1" smtClean="0">
                <a:latin typeface="Monotype Corsiva" pitchFamily="66" charset="0"/>
                <a:hlinkClick r:id="rId2"/>
              </a:rPr>
              <a:t>StRecB.htm</a:t>
            </a:r>
            <a:r>
              <a:rPr lang="cs-CZ" sz="1400" dirty="0" smtClean="0">
                <a:latin typeface="Monotype Corsiva" pitchFamily="66" charset="0"/>
              </a:rPr>
              <a:t>)</a:t>
            </a:r>
          </a:p>
          <a:p>
            <a:pPr>
              <a:buNone/>
            </a:pPr>
            <a:endParaRPr lang="cs-CZ" sz="1400" b="1" dirty="0" smtClean="0">
              <a:latin typeface="+mj-lt"/>
            </a:endParaRPr>
          </a:p>
          <a:p>
            <a:pPr>
              <a:buNone/>
            </a:pPr>
            <a:endParaRPr lang="cs-CZ" sz="1400" dirty="0" smtClean="0">
              <a:latin typeface="Monotype Corsiva" pitchFamily="66" charset="0"/>
            </a:endParaRPr>
          </a:p>
          <a:p>
            <a:pPr>
              <a:buNone/>
            </a:pPr>
            <a:endParaRPr lang="cs-CZ" sz="1400" dirty="0" smtClean="0">
              <a:latin typeface="Monotype Corsiva" pitchFamily="66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6500826" y="1500174"/>
            <a:ext cx="1857388" cy="1214446"/>
          </a:xfrm>
          <a:prstGeom prst="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5400" cap="sq" cmpd="sng" algn="ctr">
            <a:solidFill>
              <a:srgbClr val="B26C18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Literární druh: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solidFill>
                  <a:srgbClr val="FF0000"/>
                </a:solidFill>
              </a:rPr>
              <a:t>epika, děj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Téma: </a:t>
            </a:r>
            <a:r>
              <a:rPr lang="cs-CZ" sz="1200" b="1" dirty="0" smtClean="0">
                <a:solidFill>
                  <a:srgbClr val="FF0000"/>
                </a:solidFill>
              </a:rPr>
              <a:t>c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</a:rPr>
              <a:t>esta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</a:rPr>
              <a:t> </a:t>
            </a:r>
            <a:r>
              <a:rPr lang="cs-CZ" sz="1200" b="1" dirty="0" smtClean="0">
                <a:solidFill>
                  <a:srgbClr val="FF0000"/>
                </a:solidFill>
              </a:rPr>
              <a:t>Argonautů 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solidFill>
                  <a:srgbClr val="FF0000"/>
                </a:solidFill>
              </a:rPr>
              <a:t>za  zlatým rounem</a:t>
            </a:r>
          </a:p>
        </p:txBody>
      </p:sp>
      <p:sp>
        <p:nvSpPr>
          <p:cNvPr id="13" name="Obdélník 12"/>
          <p:cNvSpPr/>
          <p:nvPr/>
        </p:nvSpPr>
        <p:spPr bwMode="auto">
          <a:xfrm>
            <a:off x="6500826" y="2857496"/>
            <a:ext cx="1857388" cy="1071570"/>
          </a:xfrm>
          <a:prstGeom prst="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5400" cap="sq" cmpd="sng" algn="ctr">
            <a:solidFill>
              <a:srgbClr val="B26C18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</a:rPr>
              <a:t>Slohový postup: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solidFill>
                  <a:srgbClr val="FF0000"/>
                </a:solidFill>
              </a:rPr>
              <a:t>vyprávěcí a popisný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/>
              <a:t>Ochranitelka </a:t>
            </a:r>
            <a:r>
              <a:rPr lang="cs-CZ" sz="1200" b="1" dirty="0" err="1" smtClean="0"/>
              <a:t>Iasóna</a:t>
            </a:r>
            <a:r>
              <a:rPr lang="cs-CZ" sz="1200" b="1" dirty="0" smtClean="0"/>
              <a:t>:</a:t>
            </a:r>
            <a:endParaRPr lang="cs-CZ" sz="1100" b="1" dirty="0" smtClean="0"/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solidFill>
                  <a:srgbClr val="FF0000"/>
                </a:solidFill>
              </a:rPr>
              <a:t>bohyně Héra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b="1" dirty="0" smtClean="0">
              <a:solidFill>
                <a:srgbClr val="FF0000"/>
              </a:solidFill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b="1" dirty="0" smtClean="0">
              <a:solidFill>
                <a:srgbClr val="FF0000"/>
              </a:solidFill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b="1" dirty="0" smtClean="0"/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b="1" dirty="0" smtClean="0"/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1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6500826" y="4286256"/>
            <a:ext cx="1928826" cy="1143008"/>
          </a:xfrm>
          <a:prstGeom prst="rect">
            <a:avLst/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5400" cap="sq" cmpd="sng" algn="ctr">
            <a:solidFill>
              <a:srgbClr val="B26C18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Vymyslete název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 textu: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solidFill>
                  <a:srgbClr val="FF0000"/>
                </a:solidFill>
              </a:rPr>
              <a:t>Argonauti</a:t>
            </a:r>
            <a:endParaRPr lang="cs-CZ" sz="1200" b="1" baseline="0" dirty="0" smtClean="0">
              <a:solidFill>
                <a:srgbClr val="FF0000"/>
              </a:solidFill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baseline="0" dirty="0" smtClean="0"/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baseline="0" dirty="0" smtClean="0"/>
              <a:t>Jazyková</a:t>
            </a:r>
            <a:r>
              <a:rPr lang="cs-CZ" sz="1200" b="1" dirty="0" smtClean="0"/>
              <a:t> vrstva: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solidFill>
                  <a:srgbClr val="FF0000"/>
                </a:solidFill>
              </a:rPr>
              <a:t>k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Times New Roman" pitchFamily="18" charset="0"/>
              </a:rPr>
              <a:t>nižní jazyk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357298"/>
            <a:ext cx="7643866" cy="4429156"/>
          </a:xfrm>
        </p:spPr>
        <p:txBody>
          <a:bodyPr/>
          <a:lstStyle/>
          <a:p>
            <a:pPr algn="just"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Monotype Corsiva" pitchFamily="66" charset="0"/>
              </a:rPr>
              <a:t>Sapfó </a:t>
            </a:r>
            <a:r>
              <a:rPr lang="cs-CZ" sz="2000" b="1" dirty="0" smtClean="0">
                <a:latin typeface="Monotype Corsiva" pitchFamily="66" charset="0"/>
              </a:rPr>
              <a:t>– výchozí text 2</a:t>
            </a:r>
          </a:p>
          <a:p>
            <a:pPr algn="just">
              <a:buNone/>
            </a:pPr>
            <a:r>
              <a:rPr lang="cs-CZ" sz="1800" dirty="0" smtClean="0">
                <a:latin typeface="Monotype Corsiva" pitchFamily="66" charset="0"/>
              </a:rPr>
              <a:t>            </a:t>
            </a:r>
            <a:r>
              <a:rPr lang="cs-CZ" sz="2000" dirty="0" smtClean="0">
                <a:latin typeface="Monotype Corsiva" pitchFamily="66" charset="0"/>
              </a:rPr>
              <a:t>Její posmrtná sláva  byla v celém helénském světě taková, že ji Platón oslavoval jako desátou múzu. Alexandrijští učenci ji zařadili do kánonu devíti největších lyriků  a Horatius ji velebí jako pěvkyni, jejímž písním stíny v Hádu němě a užasle naslouchají. Lze tedy předpokládat, že nejpozději  do pozdní antiky se  uchovalo devět knih </a:t>
            </a:r>
            <a:r>
              <a:rPr lang="cs-CZ" sz="2000" dirty="0" err="1" smtClean="0">
                <a:latin typeface="Monotype Corsiva" pitchFamily="66" charset="0"/>
              </a:rPr>
              <a:t>Sapfiina</a:t>
            </a:r>
            <a:r>
              <a:rPr lang="cs-CZ" sz="2000" dirty="0" smtClean="0">
                <a:latin typeface="Monotype Corsiva" pitchFamily="66" charset="0"/>
              </a:rPr>
              <a:t> díla. </a:t>
            </a:r>
          </a:p>
          <a:p>
            <a:pPr algn="just">
              <a:buNone/>
            </a:pPr>
            <a:r>
              <a:rPr lang="cs-CZ" sz="2000" dirty="0" smtClean="0">
                <a:latin typeface="Monotype Corsiva" pitchFamily="66" charset="0"/>
              </a:rPr>
              <a:t>             Proč se nám však dochovalo tak málo? Z mnoha náznaků lze usoudit, že ,,chlípné a necudné“ dílo vymýtili  byzantští  křesťanští  náboženští fanatici . Co však jejich fanatismus nezasáhl, byly papyry a </a:t>
            </a:r>
            <a:r>
              <a:rPr lang="cs-CZ" sz="2000" dirty="0" err="1" smtClean="0">
                <a:latin typeface="Monotype Corsiva" pitchFamily="66" charset="0"/>
              </a:rPr>
              <a:t>ostraka</a:t>
            </a:r>
            <a:r>
              <a:rPr lang="cs-CZ" sz="2000" dirty="0" smtClean="0">
                <a:latin typeface="Monotype Corsiva" pitchFamily="66" charset="0"/>
              </a:rPr>
              <a:t>, jež se našly převážně v Egyptě. Nejkrásnější a  nejcennější příklad je  ostrakon nalezený roku 1937, na který jakýsi  žák vyryl  jednu z nejkrásnějších Sapfiiných básní.</a:t>
            </a:r>
          </a:p>
          <a:p>
            <a:pPr algn="just">
              <a:buNone/>
            </a:pPr>
            <a:r>
              <a:rPr lang="cs-CZ" sz="2000" dirty="0" smtClean="0">
                <a:latin typeface="Monotype Corsiva" pitchFamily="66" charset="0"/>
              </a:rPr>
              <a:t>                                                                         </a:t>
            </a:r>
          </a:p>
          <a:p>
            <a:pPr algn="just">
              <a:buNone/>
            </a:pPr>
            <a:r>
              <a:rPr lang="cs-CZ" sz="2000" dirty="0" smtClean="0">
                <a:latin typeface="Monotype Corsiva" pitchFamily="66" charset="0"/>
              </a:rPr>
              <a:t>                                                                      </a:t>
            </a:r>
            <a:r>
              <a:rPr lang="cs-CZ" sz="2000" b="1" dirty="0" smtClean="0">
                <a:latin typeface="Monotype Corsiva" pitchFamily="66" charset="0"/>
              </a:rPr>
              <a:t>(z doslovu knihy S. </a:t>
            </a:r>
            <a:r>
              <a:rPr lang="cs-CZ" sz="2000" b="1" dirty="0" err="1" smtClean="0">
                <a:latin typeface="Monotype Corsiva" pitchFamily="66" charset="0"/>
              </a:rPr>
              <a:t>Obermeiera</a:t>
            </a:r>
            <a:r>
              <a:rPr lang="cs-CZ" sz="2000" b="1" dirty="0" smtClean="0">
                <a:latin typeface="Monotype Corsiva" pitchFamily="66" charset="0"/>
              </a:rPr>
              <a:t> Sapfó)</a:t>
            </a:r>
          </a:p>
          <a:p>
            <a:pPr algn="just">
              <a:buNone/>
            </a:pPr>
            <a:endParaRPr lang="cs-CZ" sz="1600" b="1" dirty="0" smtClean="0">
              <a:latin typeface="Monotype Corsiva" pitchFamily="66" charset="0"/>
            </a:endParaRPr>
          </a:p>
          <a:p>
            <a:pPr algn="just">
              <a:buNone/>
            </a:pPr>
            <a:endParaRPr lang="cs-CZ" sz="18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4" name="Ohnutý roh 3"/>
          <p:cNvSpPr/>
          <p:nvPr/>
        </p:nvSpPr>
        <p:spPr bwMode="auto">
          <a:xfrm>
            <a:off x="714348" y="1357298"/>
            <a:ext cx="7715304" cy="3857652"/>
          </a:xfrm>
          <a:prstGeom prst="foldedCorner">
            <a:avLst/>
          </a:prstGeom>
          <a:blipFill dpi="0" rotWithShape="1">
            <a:blip r:embed="rId2">
              <a:alphaModFix amt="29000"/>
            </a:blip>
            <a:srcRect/>
            <a:tile tx="0" ty="0" sx="100000" sy="100000" flip="none" algn="tl"/>
          </a:blipFill>
          <a:ln w="28575" cap="sq" cmpd="sng" algn="ctr">
            <a:solidFill>
              <a:schemeClr val="tx1"/>
            </a:solidFill>
            <a:prstDash val="lgDashDot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pic>
        <p:nvPicPr>
          <p:cNvPr id="5" name="Obrázek 4" descr="MC90001307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48" y="4643446"/>
            <a:ext cx="717084" cy="1144025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286808" cy="4572000"/>
          </a:xfrm>
        </p:spPr>
        <p:txBody>
          <a:bodyPr numCol="2"/>
          <a:lstStyle/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Monotype Corsiva" pitchFamily="66" charset="0"/>
              </a:rPr>
              <a:t>   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Monotype Corsiva" pitchFamily="66" charset="0"/>
              </a:rPr>
              <a:t>     </a:t>
            </a:r>
            <a:r>
              <a:rPr lang="cs-CZ" sz="2400" b="1" dirty="0" smtClean="0">
                <a:solidFill>
                  <a:srgbClr val="FF0000"/>
                </a:solidFill>
                <a:latin typeface="Monotype Corsiva" pitchFamily="66" charset="0"/>
              </a:rPr>
              <a:t>Urči správně dle textu 2                                                                     </a:t>
            </a:r>
            <a:endParaRPr lang="cs-CZ" sz="2000" b="1" dirty="0" smtClean="0">
              <a:solidFill>
                <a:srgbClr val="FF0000"/>
              </a:solidFill>
              <a:latin typeface="Monotype Corsiva" pitchFamily="66" charset="0"/>
            </a:endParaRPr>
          </a:p>
          <a:p>
            <a:pPr>
              <a:buNone/>
            </a:pPr>
            <a:r>
              <a:rPr lang="cs-CZ" sz="2400" b="1" dirty="0" smtClean="0">
                <a:latin typeface="Monotype Corsiva" pitchFamily="66" charset="0"/>
              </a:rPr>
              <a:t>  </a:t>
            </a:r>
          </a:p>
          <a:p>
            <a:pPr>
              <a:buNone/>
            </a:pPr>
            <a:r>
              <a:rPr lang="cs-CZ" sz="2800" b="1" dirty="0" smtClean="0">
                <a:latin typeface="Monotype Corsiva" pitchFamily="66" charset="0"/>
              </a:rPr>
              <a:t>     </a:t>
            </a:r>
          </a:p>
          <a:p>
            <a:pPr>
              <a:buNone/>
            </a:pPr>
            <a:r>
              <a:rPr lang="cs-CZ" sz="2000" b="1" dirty="0" smtClean="0">
                <a:latin typeface="Monotype Corsiva" pitchFamily="66" charset="0"/>
              </a:rPr>
              <a:t>     </a:t>
            </a:r>
          </a:p>
          <a:p>
            <a:pPr>
              <a:buNone/>
            </a:pPr>
            <a:endParaRPr lang="cs-CZ" sz="2000" b="1" dirty="0" smtClean="0">
              <a:latin typeface="Monotype Corsiva" pitchFamily="66" charset="0"/>
            </a:endParaRPr>
          </a:p>
          <a:p>
            <a:pPr>
              <a:buNone/>
            </a:pPr>
            <a:r>
              <a:rPr lang="cs-CZ" sz="2000" b="1" dirty="0" smtClean="0">
                <a:latin typeface="Monotype Corsiva" pitchFamily="66" charset="0"/>
              </a:rPr>
              <a:t>            </a:t>
            </a:r>
          </a:p>
          <a:p>
            <a:pPr>
              <a:buNone/>
            </a:pPr>
            <a:r>
              <a:rPr lang="cs-CZ" sz="2000" b="1" dirty="0" smtClean="0">
                <a:latin typeface="Monotype Corsiva" pitchFamily="66" charset="0"/>
              </a:rPr>
              <a:t>     </a:t>
            </a:r>
          </a:p>
          <a:p>
            <a:pPr>
              <a:buNone/>
            </a:pPr>
            <a:r>
              <a:rPr lang="cs-CZ" sz="2000" b="1" dirty="0" smtClean="0">
                <a:latin typeface="Monotype Corsiva" pitchFamily="66" charset="0"/>
              </a:rPr>
              <a:t>     </a:t>
            </a:r>
          </a:p>
          <a:p>
            <a:pPr>
              <a:buNone/>
            </a:pPr>
            <a:endParaRPr lang="cs-CZ" sz="2000" b="1" dirty="0"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6" name="Obdélník 5"/>
          <p:cNvSpPr/>
          <p:nvPr/>
        </p:nvSpPr>
        <p:spPr bwMode="auto">
          <a:xfrm>
            <a:off x="785786" y="2214554"/>
            <a:ext cx="7572428" cy="3500462"/>
          </a:xfrm>
          <a:prstGeom prst="rect">
            <a:avLst/>
          </a:prstGeom>
          <a:blipFill dpi="0" rotWithShape="1">
            <a:blip r:embed="rId2">
              <a:alphaModFix amt="31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stretch>
              <a:fillRect/>
            </a:stretch>
          </a:blipFill>
          <a:ln w="28575" cap="sq" cmpd="dbl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r="5400000" algn="ctr" rotWithShape="0">
              <a:srgbClr val="000000">
                <a:alpha val="43137"/>
              </a:srgbClr>
            </a:outerShdw>
          </a:effectLst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lang="cs-CZ" sz="2000" b="1" baseline="0" dirty="0" smtClean="0">
              <a:latin typeface="Monotype Corsiva" pitchFamily="66" charset="0"/>
            </a:endParaRP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lang="cs-CZ" sz="2000" b="1" baseline="0" dirty="0" smtClean="0">
                <a:latin typeface="Monotype Corsiva" pitchFamily="66" charset="0"/>
              </a:rPr>
              <a:t>Za </a:t>
            </a:r>
            <a:r>
              <a:rPr lang="cs-CZ" sz="2000" b="1" u="sng" baseline="0" dirty="0" smtClean="0">
                <a:latin typeface="Monotype Corsiva" pitchFamily="66" charset="0"/>
              </a:rPr>
              <a:t>múzu </a:t>
            </a:r>
            <a:r>
              <a:rPr lang="cs-CZ" sz="2000" b="1" baseline="0" dirty="0" smtClean="0">
                <a:latin typeface="Monotype Corsiva" pitchFamily="66" charset="0"/>
              </a:rPr>
              <a:t>ji označil: a) Platón  b) Sokratés  c) Aristoteles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Nejpozději do </a:t>
            </a:r>
            <a:r>
              <a:rPr kumimoji="0" lang="cs-CZ" sz="2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pozdní antiky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se </a:t>
            </a:r>
            <a:r>
              <a:rPr lang="cs-CZ" sz="2000" b="1" dirty="0" smtClean="0">
                <a:latin typeface="Monotype Corsiva" pitchFamily="66" charset="0"/>
              </a:rPr>
              <a:t>knih  Sapfó dochovalo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: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000" b="1" dirty="0" smtClean="0">
                <a:latin typeface="Monotype Corsiva" pitchFamily="66" charset="0"/>
              </a:rPr>
              <a:t>        a) 8   b) 6  c) 9  d)  12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3.     Většina </a:t>
            </a:r>
            <a:r>
              <a:rPr lang="cs-CZ" sz="2000" b="1" u="sng" dirty="0" smtClean="0">
                <a:latin typeface="Monotype Corsiva" pitchFamily="66" charset="0"/>
              </a:rPr>
              <a:t>básnických </a:t>
            </a:r>
            <a:r>
              <a:rPr kumimoji="0" lang="cs-CZ" sz="2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textů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se našla v: a)  Řecku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  b)  Itálii  c) Egyptě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 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rabicPeriod" startAt="4"/>
              <a:tabLst/>
            </a:pP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 V textu převládá </a:t>
            </a:r>
            <a:r>
              <a:rPr kumimoji="0" lang="cs-CZ" sz="2000" b="1" i="0" u="sng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slohový postup: 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a)  informační  b) úvahový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000" b="1" dirty="0" smtClean="0">
                <a:latin typeface="Monotype Corsiva" pitchFamily="66" charset="0"/>
              </a:rPr>
              <a:t>         c)  vyprávěcí  d)  charakterizační  e) výkladový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rabicPeriod" startAt="5"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Sapfó byla označena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 </a:t>
            </a:r>
            <a:r>
              <a:rPr kumimoji="0" lang="cs-CZ" sz="2000" b="1" i="0" u="sng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jako múza: 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Monotype Corsiva" pitchFamily="66" charset="0"/>
              </a:rPr>
              <a:t>a) 3.  b)  6.  c) 10.  d) 11.  e) 12.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rabicPeriod" startAt="5"/>
              <a:tabLst/>
            </a:pPr>
            <a:r>
              <a:rPr lang="cs-CZ" sz="2000" b="1" dirty="0" smtClean="0">
                <a:latin typeface="Monotype Corsiva" pitchFamily="66" charset="0"/>
              </a:rPr>
              <a:t>Jedná se o </a:t>
            </a:r>
            <a:r>
              <a:rPr lang="cs-CZ" sz="2000" b="1" u="sng" dirty="0" smtClean="0">
                <a:latin typeface="Monotype Corsiva" pitchFamily="66" charset="0"/>
              </a:rPr>
              <a:t>slohový útvar:</a:t>
            </a:r>
            <a:r>
              <a:rPr lang="cs-CZ" sz="2000" b="1" dirty="0" smtClean="0">
                <a:latin typeface="Monotype Corsiva" pitchFamily="66" charset="0"/>
              </a:rPr>
              <a:t> a) výklad  b) vyprávění  c) článek  d) fejeton</a:t>
            </a:r>
            <a:endParaRPr kumimoji="0" lang="cs-CZ" sz="2000" b="1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Monotype Corsiva" pitchFamily="66" charset="0"/>
            </a:endParaRP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Monotype Corsiva" pitchFamily="66" charset="0"/>
            </a:endParaRP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Monotype Corsiva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7620" y="5143512"/>
            <a:ext cx="440056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Monotype Corsiva" pitchFamily="66" charset="0"/>
              </a:rPr>
              <a:t> 1. a)  - 2. c)  - 3. c)  - 4. e)  - 5. c) – 6. a)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Obrázek 6" descr="MC900432579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3857620" y="1214422"/>
            <a:ext cx="1000132" cy="100013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14422"/>
            <a:ext cx="7858180" cy="4643470"/>
          </a:xfrm>
        </p:spPr>
        <p:txBody>
          <a:bodyPr/>
          <a:lstStyle/>
          <a:p>
            <a:pPr>
              <a:buNone/>
            </a:pPr>
            <a:r>
              <a:rPr lang="cs-CZ" sz="1800" b="1" dirty="0" smtClean="0">
                <a:solidFill>
                  <a:srgbClr val="FF0000"/>
                </a:solidFill>
                <a:latin typeface="Monotype Corsiva" pitchFamily="66" charset="0"/>
              </a:rPr>
              <a:t>Řečtí  bohové a hrdinové </a:t>
            </a:r>
            <a:r>
              <a:rPr lang="cs-CZ" sz="1800" b="1" dirty="0" smtClean="0">
                <a:latin typeface="Monotype Corsiva" pitchFamily="66" charset="0"/>
              </a:rPr>
              <a:t>– výchozí text 3</a:t>
            </a:r>
          </a:p>
          <a:p>
            <a:pPr>
              <a:buNone/>
            </a:pP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Důležitou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roli sehrávali v řecké mytologii bohové a hrdinové. Doplňte jejich  správná jména .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Svislý svitek 3"/>
          <p:cNvSpPr/>
          <p:nvPr/>
        </p:nvSpPr>
        <p:spPr bwMode="auto">
          <a:xfrm>
            <a:off x="928662" y="1857364"/>
            <a:ext cx="7500990" cy="3857652"/>
          </a:xfrm>
          <a:prstGeom prst="verticalScroll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effectLst/>
                <a:latin typeface="Monotype Corsiva" pitchFamily="66" charset="0"/>
              </a:rPr>
              <a:t>a) 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Bůh světla, lékařství a umění 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effectLst/>
                <a:latin typeface="Monotype Corsiva" pitchFamily="66" charset="0"/>
              </a:rPr>
              <a:t>. Na pokus předčít jej v hudbě doplatil  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1800" b="1" dirty="0" smtClean="0">
                <a:latin typeface="Monotype Corsiva" pitchFamily="66" charset="0"/>
              </a:rPr>
              <a:t>s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effectLst/>
                <a:latin typeface="Monotype Corsiva" pitchFamily="66" charset="0"/>
              </a:rPr>
              <a:t>atyr Marsyas ztrátou vlastní kůže.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1800" b="1" dirty="0" smtClean="0">
                <a:latin typeface="Monotype Corsiva" pitchFamily="66" charset="0"/>
              </a:rPr>
              <a:t>b) Hrdina Achajců z trójské války,  byl smrtelně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zraněn Hektorem do paty.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effectLst/>
                <a:latin typeface="Monotype Corsiva" pitchFamily="66" charset="0"/>
              </a:rPr>
              <a:t>c) Bohyně lovu a plodnosti, 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vládky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ně přírody,</a:t>
            </a:r>
            <a:r>
              <a:rPr lang="cs-CZ" sz="1800" b="1" dirty="0" smtClean="0">
                <a:latin typeface="Monotype Corsiva" pitchFamily="66" charset="0"/>
              </a:rPr>
              <a:t>  slavný chrám v Efesu.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effectLst/>
                <a:latin typeface="Monotype Corsiva" pitchFamily="66" charset="0"/>
              </a:rPr>
              <a:t>d) Zachránce Andromedy, vlastnil Hádovu přilbu, okřídlené</a:t>
            </a:r>
            <a:r>
              <a:rPr kumimoji="0" lang="cs-CZ" sz="1800" b="1" i="0" u="none" strike="noStrike" cap="none" normalizeH="0" dirty="0" smtClean="0">
                <a:ln>
                  <a:noFill/>
                </a:ln>
                <a:effectLst/>
                <a:latin typeface="Monotype Corsiva" pitchFamily="66" charset="0"/>
              </a:rPr>
              <a:t> sandály a  zabil   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800" b="1" i="0" u="none" strike="noStrike" cap="none" normalizeH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Medúzu.</a:t>
            </a:r>
            <a:r>
              <a:rPr kumimoji="0" lang="cs-CZ" sz="1800" b="1" i="0" u="none" strike="noStrike" cap="none" normalizeH="0" dirty="0" smtClean="0">
                <a:ln>
                  <a:noFill/>
                </a:ln>
                <a:effectLst/>
                <a:latin typeface="Monotype Corsiva" pitchFamily="66" charset="0"/>
              </a:rPr>
              <a:t> Po smrti se s Andromedou </a:t>
            </a:r>
            <a:r>
              <a:rPr kumimoji="0" lang="cs-CZ" sz="1800" b="1" i="0" u="none" strike="noStrike" cap="none" normalizeH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změnil v souhvězdí.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1800" b="1" dirty="0" smtClean="0">
                <a:latin typeface="Monotype Corsiva" pitchFamily="66" charset="0"/>
              </a:rPr>
              <a:t>e)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Bůh vína </a:t>
            </a:r>
            <a:r>
              <a:rPr lang="cs-CZ" sz="1800" b="1" dirty="0" smtClean="0">
                <a:latin typeface="Monotype Corsiva" pitchFamily="66" charset="0"/>
              </a:rPr>
              <a:t>a plodivé síly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přírody.  </a:t>
            </a:r>
            <a:r>
              <a:rPr lang="cs-CZ" sz="1800" b="1" dirty="0" smtClean="0">
                <a:latin typeface="Monotype Corsiva" pitchFamily="66" charset="0"/>
              </a:rPr>
              <a:t>Z jeho kultu se vyvinulo divadlo .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800" b="1" i="0" u="none" strike="noStrike" cap="none" normalizeH="0" dirty="0" smtClean="0">
                <a:ln>
                  <a:noFill/>
                </a:ln>
                <a:effectLst/>
                <a:latin typeface="Monotype Corsiva" pitchFamily="66" charset="0"/>
              </a:rPr>
              <a:t>f) Jeho osud určila strašná kletba,  nevědomky  zabil svého otce a oženil se s 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800" b="1" i="0" u="none" strike="noStrike" cap="none" normalizeH="0" dirty="0" smtClean="0">
                <a:ln>
                  <a:noFill/>
                </a:ln>
                <a:effectLst/>
                <a:latin typeface="Monotype Corsiva" pitchFamily="66" charset="0"/>
              </a:rPr>
              <a:t>vlastní  matkou, sám se  pak </a:t>
            </a:r>
            <a:r>
              <a:rPr kumimoji="0" lang="cs-CZ" sz="1800" b="1" i="0" u="none" strike="noStrike" cap="none" normalizeH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oslepil, </a:t>
            </a:r>
            <a:r>
              <a:rPr kumimoji="0" lang="cs-CZ" sz="1800" b="1" i="0" u="none" strike="noStrike" cap="none" normalizeH="0" dirty="0" smtClean="0">
                <a:ln>
                  <a:noFill/>
                </a:ln>
                <a:effectLst/>
                <a:latin typeface="Monotype Corsiva" pitchFamily="66" charset="0"/>
              </a:rPr>
              <a:t>když si  jehlicí vypíchl oči. 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1800" b="1" dirty="0" smtClean="0">
                <a:latin typeface="Monotype Corsiva" pitchFamily="66" charset="0"/>
              </a:rPr>
              <a:t>g)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Únosce Heleny,  </a:t>
            </a:r>
            <a:r>
              <a:rPr lang="cs-CZ" sz="1800" b="1" dirty="0" smtClean="0">
                <a:latin typeface="Monotype Corsiva" pitchFamily="66" charset="0"/>
              </a:rPr>
              <a:t>trójský princ,  rozhodčí soudu tří krásných bohyní.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1800" b="1" dirty="0" smtClean="0">
                <a:latin typeface="Monotype Corsiva" pitchFamily="66" charset="0"/>
              </a:rPr>
              <a:t>h)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Ochránkyně manželství a žen</a:t>
            </a:r>
            <a:r>
              <a:rPr lang="cs-CZ" sz="1800" b="1" dirty="0" smtClean="0">
                <a:latin typeface="Monotype Corsiva" pitchFamily="66" charset="0"/>
              </a:rPr>
              <a:t>, Diova žena a sestra. Pronásledovala Diovy 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1800" b="1" dirty="0" smtClean="0">
                <a:latin typeface="Monotype Corsiva" pitchFamily="66" charset="0"/>
              </a:rPr>
              <a:t>nemanželské potomky , za války ochránkyně Tróje.</a:t>
            </a:r>
            <a:endParaRPr kumimoji="0" lang="cs-CZ" sz="1800" b="1" i="0" u="none" strike="noStrike" cap="none" normalizeH="0" dirty="0" smtClean="0">
              <a:ln>
                <a:noFill/>
              </a:ln>
              <a:effectLst/>
              <a:latin typeface="Monotype Corsiva" pitchFamily="66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800" b="1" i="0" u="none" strike="noStrike" cap="none" normalizeH="0" dirty="0" smtClean="0">
              <a:ln>
                <a:noFill/>
              </a:ln>
              <a:effectLst/>
              <a:latin typeface="Monotype Corsiva" pitchFamily="66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800" b="1" i="0" u="none" strike="noStrike" cap="none" normalizeH="0" baseline="0" dirty="0" smtClean="0">
              <a:ln>
                <a:noFill/>
              </a:ln>
              <a:effectLst/>
              <a:latin typeface="Monotype Corsiva" pitchFamily="66" charset="0"/>
            </a:endParaRPr>
          </a:p>
        </p:txBody>
      </p:sp>
      <p:pic>
        <p:nvPicPr>
          <p:cNvPr id="8" name="Obrázek 7" descr="MC900416074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000240"/>
            <a:ext cx="513127" cy="64294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14422"/>
            <a:ext cx="7858180" cy="4643470"/>
          </a:xfrm>
        </p:spPr>
        <p:txBody>
          <a:bodyPr/>
          <a:lstStyle/>
          <a:p>
            <a:pPr>
              <a:buNone/>
            </a:pPr>
            <a:r>
              <a:rPr lang="cs-CZ" sz="1800" b="1" dirty="0" smtClean="0">
                <a:solidFill>
                  <a:srgbClr val="FF0000"/>
                </a:solidFill>
                <a:latin typeface="Monotype Corsiva" pitchFamily="66" charset="0"/>
              </a:rPr>
              <a:t>Řečtí  bohové a hrdinové  </a:t>
            </a:r>
            <a:endParaRPr lang="cs-CZ" sz="1800" b="1" dirty="0" smtClean="0">
              <a:latin typeface="Monotype Corsiva" pitchFamily="66" charset="0"/>
            </a:endParaRP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Důležitou roli sehrávali v řecké mytologii bohové a hrdinové. Doplňte jejich  správná jména .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4" name="Svislý svitek 3"/>
          <p:cNvSpPr/>
          <p:nvPr/>
        </p:nvSpPr>
        <p:spPr bwMode="auto">
          <a:xfrm>
            <a:off x="928662" y="1857364"/>
            <a:ext cx="7500990" cy="3857652"/>
          </a:xfrm>
          <a:prstGeom prst="verticalScroll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 Apollón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b)  Achilles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c)  Artemis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d)  Perseus</a:t>
            </a:r>
            <a:endParaRPr kumimoji="0" lang="cs-CZ" b="1" i="0" u="none" strike="noStrike" cap="none" normalizeH="0" dirty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e)  Dionýsos 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f)  Oidipus 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g)  Paris</a:t>
            </a: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h)  Héra</a:t>
            </a:r>
            <a:endParaRPr kumimoji="0" lang="cs-CZ" b="1" i="0" u="none" strike="noStrike" cap="none" normalizeH="0" dirty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800" b="1" i="0" u="none" strike="noStrike" cap="none" normalizeH="0" dirty="0" smtClean="0">
              <a:ln>
                <a:noFill/>
              </a:ln>
              <a:effectLst/>
              <a:latin typeface="Monotype Corsiva" pitchFamily="66" charset="0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800" b="1" i="0" u="none" strike="noStrike" cap="none" normalizeH="0" baseline="0" dirty="0" smtClean="0">
              <a:ln>
                <a:noFill/>
              </a:ln>
              <a:effectLst/>
              <a:latin typeface="Monotype Corsiva" pitchFamily="66" charset="0"/>
            </a:endParaRPr>
          </a:p>
        </p:txBody>
      </p:sp>
      <p:pic>
        <p:nvPicPr>
          <p:cNvPr id="5" name="Obrázek 4" descr="MC900174065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4810" y="2500306"/>
            <a:ext cx="2548219" cy="3000396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1357298"/>
            <a:ext cx="6824682" cy="628632"/>
          </a:xfrm>
        </p:spPr>
        <p:txBody>
          <a:bodyPr/>
          <a:lstStyle/>
          <a:p>
            <a:pPr algn="just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Řecké báje – úsloví (práce s odkazem ;nahrávka)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14422"/>
            <a:ext cx="7858180" cy="4643470"/>
          </a:xfrm>
        </p:spPr>
        <p:txBody>
          <a:bodyPr/>
          <a:lstStyle/>
          <a:p>
            <a:pPr>
              <a:buNone/>
            </a:pPr>
            <a:endParaRPr lang="cs-CZ" sz="2000" dirty="0" smtClean="0">
              <a:latin typeface="Monotype Corsiva" pitchFamily="66" charset="0"/>
            </a:endParaRPr>
          </a:p>
          <a:p>
            <a:pPr>
              <a:buNone/>
            </a:pPr>
            <a:r>
              <a:rPr lang="cs-CZ" sz="2000" dirty="0" smtClean="0">
                <a:latin typeface="Monotype Corsiva" pitchFamily="66" charset="0"/>
              </a:rPr>
              <a:t>              </a:t>
            </a:r>
          </a:p>
          <a:p>
            <a:pPr>
              <a:buNone/>
            </a:pPr>
            <a:endParaRPr lang="cs-CZ" sz="2000" dirty="0" smtClean="0">
              <a:latin typeface="Monotype Corsiva" pitchFamily="66" charset="0"/>
            </a:endParaRPr>
          </a:p>
          <a:p>
            <a:pPr>
              <a:buNone/>
            </a:pPr>
            <a:r>
              <a:rPr lang="cs-CZ" sz="2000" dirty="0" smtClean="0">
                <a:latin typeface="Monotype Corsiva" pitchFamily="66" charset="0"/>
              </a:rPr>
              <a:t>       Poslechněte si nahrávku a vypracujte odpovědi na dané otázky</a:t>
            </a:r>
            <a:r>
              <a:rPr lang="cs-CZ" sz="2000" dirty="0" smtClean="0">
                <a:latin typeface="Monotype Corsiva" pitchFamily="66" charset="0"/>
                <a:hlinkClick r:id="rId2"/>
              </a:rPr>
              <a:t>                              http://prehravac.rozhlas.cz/audio/401843</a:t>
            </a:r>
            <a:endParaRPr lang="cs-CZ" sz="2000" dirty="0" smtClean="0">
              <a:latin typeface="Monotype Corsiva" pitchFamily="66" charset="0"/>
            </a:endParaRPr>
          </a:p>
          <a:p>
            <a:pPr>
              <a:buNone/>
            </a:pPr>
            <a:endParaRPr lang="cs-CZ" sz="2000" dirty="0">
              <a:latin typeface="Monotype Corsiva" pitchFamily="66" charset="0"/>
            </a:endParaRPr>
          </a:p>
        </p:txBody>
      </p:sp>
      <p:sp>
        <p:nvSpPr>
          <p:cNvPr id="5" name="Rámeček 4"/>
          <p:cNvSpPr/>
          <p:nvPr/>
        </p:nvSpPr>
        <p:spPr bwMode="auto">
          <a:xfrm>
            <a:off x="857224" y="3357562"/>
            <a:ext cx="7358114" cy="2214578"/>
          </a:xfrm>
          <a:prstGeom prst="frame">
            <a:avLst/>
          </a:prstGeom>
          <a:solidFill>
            <a:schemeClr val="accent1">
              <a:alpha val="0"/>
            </a:schemeClr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lang="cs-CZ" b="1" dirty="0" smtClean="0">
                <a:latin typeface="Monotype Corsiva" pitchFamily="66" charset="0"/>
              </a:rPr>
              <a:t>Shrňte vlastními slovy obsah nahrávky. 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lang="cs-CZ" b="1" dirty="0" smtClean="0">
                <a:latin typeface="Monotype Corsiva" pitchFamily="66" charset="0"/>
              </a:rPr>
              <a:t>Vysvětlete úsloví  a doložte příkladem </a:t>
            </a:r>
            <a:r>
              <a:rPr lang="cs-CZ" b="1" smtClean="0">
                <a:latin typeface="Monotype Corsiva" pitchFamily="66" charset="0"/>
              </a:rPr>
              <a:t>ze života.</a:t>
            </a:r>
            <a:endParaRPr lang="cs-CZ" b="1" dirty="0" smtClean="0">
              <a:latin typeface="Monotype Corsiva" pitchFamily="66" charset="0"/>
            </a:endParaRP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lang="cs-CZ" b="1" dirty="0" smtClean="0">
                <a:latin typeface="Monotype Corsiva" pitchFamily="66" charset="0"/>
              </a:rPr>
              <a:t>Se kterými jmény z bájí jsme se v nahrávce setkali?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lang="cs-CZ" b="1" dirty="0" smtClean="0">
                <a:latin typeface="Monotype Corsiva" pitchFamily="66" charset="0"/>
              </a:rPr>
              <a:t>Znáte jiná úsloví související s mytologií?</a:t>
            </a:r>
          </a:p>
          <a:p>
            <a:pPr marL="457200" indent="-457200"/>
            <a:endParaRPr lang="cs-CZ" b="1" dirty="0" smtClean="0">
              <a:latin typeface="Monotype Corsiva" pitchFamily="66" charset="0"/>
            </a:endParaRPr>
          </a:p>
          <a:p>
            <a:pPr marL="457200" indent="-457200"/>
            <a:endParaRPr lang="cs-CZ" b="1" dirty="0" smtClean="0">
              <a:latin typeface="Monotype Corsiva" pitchFamily="66" charset="0"/>
            </a:endParaRPr>
          </a:p>
          <a:p>
            <a:pPr marL="457200" indent="-457200"/>
            <a:endParaRPr lang="cs-CZ" b="1" dirty="0" smtClean="0">
              <a:latin typeface="Monotype Corsiva" pitchFamily="66" charset="0"/>
            </a:endParaRPr>
          </a:p>
          <a:p>
            <a:pPr marL="457200" indent="-457200">
              <a:buFontTx/>
              <a:buAutoNum type="alphaLcParenR"/>
            </a:pPr>
            <a:endParaRPr lang="cs-CZ" b="1" dirty="0" smtClean="0">
              <a:latin typeface="Monotype Corsiva" pitchFamily="66" charset="0"/>
            </a:endParaRP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b="1" dirty="0" smtClean="0">
              <a:latin typeface="Monotype Corsiva" pitchFamily="66" charset="0"/>
            </a:endParaRP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6" name="Obrázek 5" descr="MC900195228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16" y="2071678"/>
            <a:ext cx="1402001" cy="103084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1357298"/>
            <a:ext cx="6824682" cy="628632"/>
          </a:xfrm>
        </p:spPr>
        <p:txBody>
          <a:bodyPr/>
          <a:lstStyle/>
          <a:p>
            <a:pPr algn="just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Řecké báje – úsloví (práce s odkazem ;nahrávka)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14422"/>
            <a:ext cx="7858180" cy="4643470"/>
          </a:xfrm>
        </p:spPr>
        <p:txBody>
          <a:bodyPr/>
          <a:lstStyle/>
          <a:p>
            <a:pPr>
              <a:buNone/>
            </a:pPr>
            <a:endParaRPr lang="cs-CZ" sz="2000" dirty="0" smtClean="0">
              <a:latin typeface="Monotype Corsiva" pitchFamily="66" charset="0"/>
            </a:endParaRPr>
          </a:p>
          <a:p>
            <a:pPr>
              <a:buNone/>
            </a:pPr>
            <a:r>
              <a:rPr lang="cs-CZ" sz="2000" dirty="0" smtClean="0">
                <a:latin typeface="Monotype Corsiva" pitchFamily="66" charset="0"/>
              </a:rPr>
              <a:t>              </a:t>
            </a:r>
          </a:p>
          <a:p>
            <a:pPr>
              <a:buNone/>
            </a:pPr>
            <a:endParaRPr lang="cs-CZ" sz="2000" dirty="0" smtClean="0">
              <a:latin typeface="Monotype Corsiva" pitchFamily="66" charset="0"/>
            </a:endParaRPr>
          </a:p>
          <a:p>
            <a:pPr>
              <a:buNone/>
            </a:pPr>
            <a:r>
              <a:rPr lang="cs-CZ" sz="2000" dirty="0" smtClean="0">
                <a:latin typeface="Monotype Corsiva" pitchFamily="66" charset="0"/>
              </a:rPr>
              <a:t>       Poslechněte si nahrávku a vypracujte odpovědi na dané otázky</a:t>
            </a:r>
            <a:r>
              <a:rPr lang="cs-CZ" sz="2000" dirty="0" smtClean="0">
                <a:latin typeface="Monotype Corsiva" pitchFamily="66" charset="0"/>
                <a:hlinkClick r:id="rId2"/>
              </a:rPr>
              <a:t>                              http://prehravac.rozhlas.cz/audio/401843</a:t>
            </a:r>
            <a:endParaRPr lang="cs-CZ" sz="2000" dirty="0" smtClean="0">
              <a:latin typeface="Monotype Corsiva" pitchFamily="66" charset="0"/>
            </a:endParaRPr>
          </a:p>
          <a:p>
            <a:pPr>
              <a:buNone/>
            </a:pPr>
            <a:endParaRPr lang="cs-CZ" sz="2000" dirty="0">
              <a:latin typeface="Monotype Corsiva" pitchFamily="66" charset="0"/>
            </a:endParaRPr>
          </a:p>
        </p:txBody>
      </p:sp>
      <p:sp>
        <p:nvSpPr>
          <p:cNvPr id="5" name="Rámeček 4"/>
          <p:cNvSpPr/>
          <p:nvPr/>
        </p:nvSpPr>
        <p:spPr bwMode="auto">
          <a:xfrm>
            <a:off x="857224" y="3357562"/>
            <a:ext cx="7358114" cy="2214578"/>
          </a:xfrm>
          <a:prstGeom prst="frame">
            <a:avLst/>
          </a:prstGeom>
          <a:solidFill>
            <a:schemeClr val="accent1">
              <a:alpha val="0"/>
            </a:schemeClr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lang="cs-CZ" b="1" dirty="0" smtClean="0">
                <a:latin typeface="Monotype Corsiva" pitchFamily="66" charset="0"/>
              </a:rPr>
              <a:t> Individuální řešení .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lang="cs-CZ" b="1" dirty="0" smtClean="0">
                <a:latin typeface="Monotype Corsiva" pitchFamily="66" charset="0"/>
              </a:rPr>
              <a:t>Zbytečná  a namáhavá práce; aktivita bez výsledku…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lang="cs-CZ" b="1" dirty="0" err="1" smtClean="0">
                <a:latin typeface="Monotype Corsiva" pitchFamily="66" charset="0"/>
              </a:rPr>
              <a:t>Odysseus</a:t>
            </a:r>
            <a:r>
              <a:rPr lang="cs-CZ" b="1" dirty="0" smtClean="0">
                <a:latin typeface="Monotype Corsiva" pitchFamily="66" charset="0"/>
              </a:rPr>
              <a:t>, Zeus, </a:t>
            </a:r>
            <a:r>
              <a:rPr lang="cs-CZ" b="1" dirty="0" err="1" smtClean="0">
                <a:latin typeface="Monotype Corsiva" pitchFamily="66" charset="0"/>
              </a:rPr>
              <a:t>Aigina</a:t>
            </a:r>
            <a:r>
              <a:rPr lang="cs-CZ" b="1" dirty="0" smtClean="0">
                <a:latin typeface="Monotype Corsiva" pitchFamily="66" charset="0"/>
              </a:rPr>
              <a:t>, </a:t>
            </a:r>
            <a:r>
              <a:rPr lang="cs-CZ" b="1" dirty="0" err="1" smtClean="0">
                <a:latin typeface="Monotype Corsiva" pitchFamily="66" charset="0"/>
              </a:rPr>
              <a:t>Ásop</a:t>
            </a:r>
            <a:r>
              <a:rPr lang="cs-CZ" b="1" dirty="0" smtClean="0">
                <a:latin typeface="Monotype Corsiva" pitchFamily="66" charset="0"/>
              </a:rPr>
              <a:t>, </a:t>
            </a:r>
            <a:r>
              <a:rPr lang="cs-CZ" b="1" dirty="0" err="1" smtClean="0">
                <a:latin typeface="Monotype Corsiva" pitchFamily="66" charset="0"/>
              </a:rPr>
              <a:t>Hádés</a:t>
            </a:r>
            <a:r>
              <a:rPr lang="cs-CZ" b="1" dirty="0" smtClean="0">
                <a:latin typeface="Monotype Corsiva" pitchFamily="66" charset="0"/>
              </a:rPr>
              <a:t>, </a:t>
            </a:r>
            <a:r>
              <a:rPr lang="cs-CZ" b="1" dirty="0" err="1" smtClean="0">
                <a:latin typeface="Monotype Corsiva" pitchFamily="66" charset="0"/>
              </a:rPr>
              <a:t>Árés</a:t>
            </a:r>
            <a:r>
              <a:rPr lang="cs-CZ" b="1" dirty="0" smtClean="0">
                <a:latin typeface="Monotype Corsiva" pitchFamily="66" charset="0"/>
              </a:rPr>
              <a:t>, Persefona aj.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lang="cs-CZ" b="1" dirty="0" smtClean="0">
                <a:latin typeface="Monotype Corsiva" pitchFamily="66" charset="0"/>
              </a:rPr>
              <a:t>Damoklův meč, Achillova pata, trójský kůň aj.</a:t>
            </a:r>
          </a:p>
          <a:p>
            <a:pPr marL="457200" marR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6" name="Obrázek 5" descr="MC900408114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6578" y="2357430"/>
            <a:ext cx="1441248" cy="7143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1857364"/>
            <a:ext cx="7239000" cy="1195390"/>
          </a:xfrm>
        </p:spPr>
        <p:txBody>
          <a:bodyPr/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Podívejte se na video  a odpovězte na otázky.</a:t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sz="2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youtube.com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2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watch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?v=lS3AtUEbIsE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2285992"/>
            <a:ext cx="6429420" cy="857256"/>
          </a:xfrm>
          <a:ln w="28575">
            <a:solidFill>
              <a:schemeClr val="tx1"/>
            </a:solidFill>
            <a:prstDash val="lgDashDot"/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txBody>
          <a:bodyPr/>
          <a:lstStyle/>
          <a:p>
            <a:pPr marL="457200" indent="-457200" algn="ctr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 Kde se město  Trója nacházelo? Kdo je objevil?</a:t>
            </a:r>
          </a:p>
          <a:p>
            <a:pPr marL="457200" indent="-457200" algn="ctr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b) Ze které doby pochází nejstarší  vykopávky?</a:t>
            </a:r>
          </a:p>
          <a:p>
            <a:pPr>
              <a:buAutoNum type="alphaLcParenR"/>
            </a:pPr>
            <a:endParaRPr lang="cs-CZ" sz="1800" dirty="0">
              <a:latin typeface="Monotype Corsiva" pitchFamily="66" charset="0"/>
            </a:endParaRPr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286124"/>
            <a:ext cx="2500330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1857364"/>
            <a:ext cx="7239000" cy="1195390"/>
          </a:xfrm>
        </p:spPr>
        <p:txBody>
          <a:bodyPr/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Podívejte se na video  a odpovězte na otázky.</a:t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sz="2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youtube.com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2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watch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?v=lS3AtUEbIsE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2285992"/>
            <a:ext cx="7215238" cy="857256"/>
          </a:xfrm>
          <a:ln w="28575">
            <a:solidFill>
              <a:schemeClr val="tx1"/>
            </a:solidFill>
            <a:prstDash val="lgDashDot"/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txBody>
          <a:bodyPr/>
          <a:lstStyle/>
          <a:p>
            <a:pPr marL="457200" indent="-45720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a)  Dnešní Turecko.  Heinrich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Schliemann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.</a:t>
            </a:r>
          </a:p>
          <a:p>
            <a:pPr marL="457200" indent="-457200"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b) 3600 př.n.l.</a:t>
            </a:r>
          </a:p>
          <a:p>
            <a:pPr>
              <a:buAutoNum type="alphaLcParenR"/>
            </a:pPr>
            <a:endParaRPr lang="cs-CZ" sz="1800" dirty="0">
              <a:latin typeface="Monotype Corsiva" pitchFamily="66" charset="0"/>
            </a:endParaRPr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3286124"/>
            <a:ext cx="2500330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1500174"/>
            <a:ext cx="7239000" cy="838200"/>
          </a:xfrm>
        </p:spPr>
        <p:txBody>
          <a:bodyPr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Hádés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a podsvětí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3643314"/>
            <a:ext cx="7286676" cy="2071702"/>
          </a:xfrm>
        </p:spPr>
        <p:txBody>
          <a:bodyPr/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Jak staří Řekové pohlíželi na smrt?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Připomeňte základní části příběhu. Jak se dostala Persefona do podsvětí? 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Co je úkolem boha  Háda?  Jak byl vnímán starými  Řeky?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youtube.com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watch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?v=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UhjDTPyUHlA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>
              <a:buNone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4" name="Obrázek 3" descr="MC900408120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074" y="1571612"/>
            <a:ext cx="2055817" cy="223684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1500174"/>
            <a:ext cx="7239000" cy="838200"/>
          </a:xfrm>
        </p:spPr>
        <p:txBody>
          <a:bodyPr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Hádés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a podsvětí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3643314"/>
            <a:ext cx="7286676" cy="2071702"/>
          </a:xfrm>
        </p:spPr>
        <p:txBody>
          <a:bodyPr/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Osud, kterému  žádný smrtelník neunikne.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Individuální řešení.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Mytologický správce smrti, vládce podsvětí, neoblíben, strach ze smrti.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youtube.com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watch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?v=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UhjDTPyUHlA</a:t>
            </a: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>
              <a:buNone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4" name="Obrázek 3" descr="MC900408120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074" y="1571612"/>
            <a:ext cx="2055817" cy="223684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685px-Greece_prefectures_map_dark.png"/>
          <p:cNvPicPr>
            <a:picLocks noChangeAspect="1"/>
          </p:cNvPicPr>
          <p:nvPr/>
        </p:nvPicPr>
        <p:blipFill>
          <a:blip r:embed="rId2" cstate="email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285984" y="1428736"/>
            <a:ext cx="4827372" cy="42213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8" name="Přímá spojovací šipka 7"/>
          <p:cNvCxnSpPr/>
          <p:nvPr/>
        </p:nvCxnSpPr>
        <p:spPr bwMode="auto">
          <a:xfrm flipV="1">
            <a:off x="5429256" y="2285992"/>
            <a:ext cx="1857388" cy="714380"/>
          </a:xfrm>
          <a:prstGeom prst="straightConnector1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</p:spPr>
      </p:cxnSp>
      <p:cxnSp>
        <p:nvCxnSpPr>
          <p:cNvPr id="12" name="Přímá spojovací šipka 11"/>
          <p:cNvCxnSpPr/>
          <p:nvPr/>
        </p:nvCxnSpPr>
        <p:spPr bwMode="auto">
          <a:xfrm rot="16200000" flipV="1">
            <a:off x="1857356" y="2285992"/>
            <a:ext cx="1143008" cy="1143008"/>
          </a:xfrm>
          <a:prstGeom prst="straightConnector1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</p:spPr>
      </p:cxnSp>
      <p:cxnSp>
        <p:nvCxnSpPr>
          <p:cNvPr id="14" name="Přímá spojovací šipka 13"/>
          <p:cNvCxnSpPr/>
          <p:nvPr/>
        </p:nvCxnSpPr>
        <p:spPr bwMode="auto">
          <a:xfrm flipV="1">
            <a:off x="4357686" y="3286124"/>
            <a:ext cx="2928958" cy="428628"/>
          </a:xfrm>
          <a:prstGeom prst="straightConnector1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</p:spPr>
      </p:cxnSp>
      <p:sp>
        <p:nvSpPr>
          <p:cNvPr id="15" name="Obdélník 14"/>
          <p:cNvSpPr/>
          <p:nvPr/>
        </p:nvSpPr>
        <p:spPr bwMode="auto">
          <a:xfrm>
            <a:off x="785786" y="1714488"/>
            <a:ext cx="1214446" cy="500066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Ostrov </a:t>
            </a:r>
            <a:r>
              <a:rPr kumimoji="0" lang="cs-CZ" sz="105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trójského</a:t>
            </a:r>
            <a:endParaRPr kumimoji="0" lang="cs-CZ" sz="105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 hrdiny Odyssea</a:t>
            </a:r>
          </a:p>
        </p:txBody>
      </p:sp>
      <p:sp>
        <p:nvSpPr>
          <p:cNvPr id="16" name="Obdélník 15"/>
          <p:cNvSpPr/>
          <p:nvPr/>
        </p:nvSpPr>
        <p:spPr bwMode="auto">
          <a:xfrm>
            <a:off x="714348" y="3714752"/>
            <a:ext cx="1285884" cy="1000132"/>
          </a:xfrm>
          <a:prstGeom prst="rect">
            <a:avLst/>
          </a:prstGeom>
          <a:solidFill>
            <a:schemeClr val="accent1">
              <a:alpha val="32000"/>
            </a:schemeClr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 byla unesena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 dívka Europa 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Diem, odtud uprchl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Daidalos</a:t>
            </a: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s Ikarem,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Mínotaurus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 bwMode="auto">
          <a:xfrm>
            <a:off x="7358082" y="2000240"/>
            <a:ext cx="1071570" cy="428628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Rodiště básnířky 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Sapfó,</a:t>
            </a:r>
            <a:endParaRPr kumimoji="0" lang="cs-CZ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7286644" y="2857496"/>
            <a:ext cx="1143008" cy="785818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Platón, 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200" b="1" baseline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zdělanci,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entrum kultury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</p:txBody>
      </p:sp>
      <p:cxnSp>
        <p:nvCxnSpPr>
          <p:cNvPr id="24" name="Přímá spojovací šipka 23"/>
          <p:cNvCxnSpPr/>
          <p:nvPr/>
        </p:nvCxnSpPr>
        <p:spPr bwMode="auto">
          <a:xfrm rot="10800000">
            <a:off x="2071670" y="4000504"/>
            <a:ext cx="2857520" cy="1357322"/>
          </a:xfrm>
          <a:prstGeom prst="straightConnector1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</p:spPr>
      </p:cxnSp>
      <p:sp>
        <p:nvSpPr>
          <p:cNvPr id="27" name="Obdélník 26"/>
          <p:cNvSpPr/>
          <p:nvPr/>
        </p:nvSpPr>
        <p:spPr>
          <a:xfrm>
            <a:off x="2055926" y="2967335"/>
            <a:ext cx="18473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4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285984" y="1428736"/>
            <a:ext cx="3286148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Určete správná místa:</a:t>
            </a:r>
            <a:endParaRPr lang="cs-CZ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685px-Greece_prefectures_map_dark.png"/>
          <p:cNvPicPr>
            <a:picLocks noChangeAspect="1"/>
          </p:cNvPicPr>
          <p:nvPr/>
        </p:nvPicPr>
        <p:blipFill>
          <a:blip r:embed="rId2" cstate="email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285984" y="1428736"/>
            <a:ext cx="4827372" cy="42213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8" name="Přímá spojovací šipka 7"/>
          <p:cNvCxnSpPr/>
          <p:nvPr/>
        </p:nvCxnSpPr>
        <p:spPr bwMode="auto">
          <a:xfrm flipV="1">
            <a:off x="5429256" y="2214554"/>
            <a:ext cx="1857388" cy="785818"/>
          </a:xfrm>
          <a:prstGeom prst="straightConnector1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</p:spPr>
      </p:cxnSp>
      <p:cxnSp>
        <p:nvCxnSpPr>
          <p:cNvPr id="12" name="Přímá spojovací šipka 11"/>
          <p:cNvCxnSpPr/>
          <p:nvPr/>
        </p:nvCxnSpPr>
        <p:spPr bwMode="auto">
          <a:xfrm rot="16200000" flipV="1">
            <a:off x="1857356" y="2285992"/>
            <a:ext cx="1143008" cy="1143008"/>
          </a:xfrm>
          <a:prstGeom prst="straightConnector1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</p:spPr>
      </p:cxnSp>
      <p:cxnSp>
        <p:nvCxnSpPr>
          <p:cNvPr id="14" name="Přímá spojovací šipka 13"/>
          <p:cNvCxnSpPr/>
          <p:nvPr/>
        </p:nvCxnSpPr>
        <p:spPr bwMode="auto">
          <a:xfrm flipV="1">
            <a:off x="4357686" y="3286124"/>
            <a:ext cx="2928958" cy="428628"/>
          </a:xfrm>
          <a:prstGeom prst="straightConnector1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</p:spPr>
      </p:cxnSp>
      <p:sp>
        <p:nvSpPr>
          <p:cNvPr id="15" name="Obdélník 14"/>
          <p:cNvSpPr/>
          <p:nvPr/>
        </p:nvSpPr>
        <p:spPr bwMode="auto">
          <a:xfrm>
            <a:off x="785786" y="1714488"/>
            <a:ext cx="1214446" cy="500066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Ithaka</a:t>
            </a:r>
          </a:p>
        </p:txBody>
      </p:sp>
      <p:sp>
        <p:nvSpPr>
          <p:cNvPr id="16" name="Obdélník 15"/>
          <p:cNvSpPr/>
          <p:nvPr/>
        </p:nvSpPr>
        <p:spPr bwMode="auto">
          <a:xfrm>
            <a:off x="714348" y="3714752"/>
            <a:ext cx="1285884" cy="1000132"/>
          </a:xfrm>
          <a:prstGeom prst="rect">
            <a:avLst/>
          </a:prstGeom>
          <a:solidFill>
            <a:schemeClr val="accent1">
              <a:alpha val="32000"/>
            </a:schemeClr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Kréta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 bwMode="auto">
          <a:xfrm>
            <a:off x="7358082" y="2000240"/>
            <a:ext cx="1071570" cy="428628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Lesbos</a:t>
            </a:r>
          </a:p>
        </p:txBody>
      </p:sp>
      <p:sp>
        <p:nvSpPr>
          <p:cNvPr id="18" name="Obdélník 17"/>
          <p:cNvSpPr/>
          <p:nvPr/>
        </p:nvSpPr>
        <p:spPr bwMode="auto">
          <a:xfrm>
            <a:off x="7286644" y="2857496"/>
            <a:ext cx="1143008" cy="785818"/>
          </a:xfrm>
          <a:prstGeom prst="rect">
            <a:avLst/>
          </a:prstGeom>
          <a:solidFill>
            <a:schemeClr val="accent1">
              <a:alpha val="30000"/>
            </a:schemeClr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Attika</a:t>
            </a: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(Athény)</a:t>
            </a:r>
            <a:endParaRPr kumimoji="0" lang="cs-CZ" sz="1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</a:endParaRPr>
          </a:p>
        </p:txBody>
      </p:sp>
      <p:cxnSp>
        <p:nvCxnSpPr>
          <p:cNvPr id="24" name="Přímá spojovací šipka 23"/>
          <p:cNvCxnSpPr/>
          <p:nvPr/>
        </p:nvCxnSpPr>
        <p:spPr bwMode="auto">
          <a:xfrm rot="10800000">
            <a:off x="2071670" y="4000504"/>
            <a:ext cx="2857520" cy="1357322"/>
          </a:xfrm>
          <a:prstGeom prst="straightConnector1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arrow"/>
          </a:ln>
          <a:effectLst/>
        </p:spPr>
      </p:cxnSp>
      <p:sp>
        <p:nvSpPr>
          <p:cNvPr id="27" name="Obdélník 26"/>
          <p:cNvSpPr/>
          <p:nvPr/>
        </p:nvSpPr>
        <p:spPr>
          <a:xfrm>
            <a:off x="2055926" y="2967335"/>
            <a:ext cx="18473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4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285984" y="1428736"/>
            <a:ext cx="3286148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Správná místa:</a:t>
            </a:r>
            <a:endParaRPr lang="cs-CZ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1571612"/>
            <a:ext cx="7239000" cy="838200"/>
          </a:xfrm>
        </p:spPr>
        <p:txBody>
          <a:bodyPr/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Na závěr zhlédněte ukázku z filmu Trója. Jak na vás zapůsobila?  Které dílo bylo inspirací pro filmaře? 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2857496"/>
            <a:ext cx="7572428" cy="785818"/>
          </a:xfrm>
        </p:spPr>
        <p:txBody>
          <a:bodyPr/>
          <a:lstStyle/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?v=SH3bQlgMvpE</a:t>
            </a:r>
            <a:endParaRPr lang="cs-CZ" sz="2000" dirty="0" smtClean="0"/>
          </a:p>
          <a:p>
            <a:endParaRPr lang="cs-CZ" sz="2000" dirty="0"/>
          </a:p>
        </p:txBody>
      </p:sp>
      <p:pic>
        <p:nvPicPr>
          <p:cNvPr id="4" name="Obrázek 3" descr="MC90043503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264" y="3714752"/>
            <a:ext cx="1254125" cy="18415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71538" y="3429000"/>
            <a:ext cx="4286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Homérova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Ílias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souboj  Achilla s Hektorem</a:t>
            </a:r>
          </a:p>
          <a:p>
            <a:pPr algn="ctr"/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00100" y="4214818"/>
            <a:ext cx="518565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http://cs.wikipedia.org/wiki/Troja_(film)</a:t>
            </a:r>
            <a:endParaRPr lang="cs-CZ" dirty="0" smtClean="0"/>
          </a:p>
          <a:p>
            <a:endParaRPr lang="cs-CZ" dirty="0" smtClean="0">
              <a:hlinkClick r:id="rId5"/>
            </a:endParaRPr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csfd.cz</a:t>
            </a:r>
            <a:r>
              <a:rPr lang="cs-CZ" dirty="0" smtClean="0">
                <a:hlinkClick r:id="rId5"/>
              </a:rPr>
              <a:t>/film/71307-</a:t>
            </a:r>
            <a:r>
              <a:rPr lang="cs-CZ" dirty="0" err="1" smtClean="0">
                <a:hlinkClick r:id="rId5"/>
              </a:rPr>
              <a:t>troja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85860"/>
            <a:ext cx="7929618" cy="4572032"/>
          </a:xfrm>
        </p:spPr>
        <p:txBody>
          <a:bodyPr/>
          <a:lstStyle/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zdroje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OBERMEIER, </a:t>
            </a:r>
            <a:r>
              <a:rPr lang="cs-CZ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Siegfried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. Sapfó: román o básnířce, která milovala ženy. Praha: Nakladatelství Brána, 2003, ISBN 80-7243-175-7.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ZAMAROVSKÝ, Vojtěch. Bohové a hrdinové řeckých bájí. Praha: Nakladatelství Brána, 2000, ISBN 80-7243-097-1. 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KULHAVÁ, Iveta. Staré řecké báje a pověsti [online]. [cit. 20.10.2013]. Dostupný na WWW: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http://web.</a:t>
            </a:r>
            <a:r>
              <a:rPr lang="cs-CZ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quick.cz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iveta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_</a:t>
            </a:r>
            <a:r>
              <a:rPr lang="cs-CZ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kulhava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/KP_</a:t>
            </a:r>
            <a:r>
              <a:rPr lang="cs-CZ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StRecB.htm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).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Archiv  autorky.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1. Klipart (obrázky jsou součástí volně dostupné galerie Microsoft Office dostupné na adrese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www.office.</a:t>
            </a:r>
            <a:r>
              <a:rPr lang="cs-CZ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microsoft.com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).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2.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4"/>
              </a:rPr>
              <a:t>http://commons.wikimedia.org/wiki/File:Greece_prefectures_map_dark.PNG</a:t>
            </a: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(snímek 9, 10)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3. Archiv autorky.</a:t>
            </a:r>
          </a:p>
          <a:p>
            <a:pPr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>
              <a:buNone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Zlaté cihly">
  <a:themeElements>
    <a:clrScheme name="Motiv sady Office 1">
      <a:dk1>
        <a:srgbClr val="000000"/>
      </a:dk1>
      <a:lt1>
        <a:srgbClr val="FFFF99"/>
      </a:lt1>
      <a:dk2>
        <a:srgbClr val="616143"/>
      </a:dk2>
      <a:lt2>
        <a:srgbClr val="5F5F5F"/>
      </a:lt2>
      <a:accent1>
        <a:srgbClr val="FFD41F"/>
      </a:accent1>
      <a:accent2>
        <a:srgbClr val="B2B2B2"/>
      </a:accent2>
      <a:accent3>
        <a:srgbClr val="FFFFCA"/>
      </a:accent3>
      <a:accent4>
        <a:srgbClr val="000000"/>
      </a:accent4>
      <a:accent5>
        <a:srgbClr val="FFE6AB"/>
      </a:accent5>
      <a:accent6>
        <a:srgbClr val="A1A1A1"/>
      </a:accent6>
      <a:hlink>
        <a:srgbClr val="E28E28"/>
      </a:hlink>
      <a:folHlink>
        <a:srgbClr val="777777"/>
      </a:folHlink>
    </a:clrScheme>
    <a:fontScheme name="Motiv sady Off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99"/>
        </a:lt1>
        <a:dk2>
          <a:srgbClr val="616143"/>
        </a:dk2>
        <a:lt2>
          <a:srgbClr val="5F5F5F"/>
        </a:lt2>
        <a:accent1>
          <a:srgbClr val="FFD41F"/>
        </a:accent1>
        <a:accent2>
          <a:srgbClr val="B2B2B2"/>
        </a:accent2>
        <a:accent3>
          <a:srgbClr val="FFFFCA"/>
        </a:accent3>
        <a:accent4>
          <a:srgbClr val="000000"/>
        </a:accent4>
        <a:accent5>
          <a:srgbClr val="FFE6AB"/>
        </a:accent5>
        <a:accent6>
          <a:srgbClr val="A1A1A1"/>
        </a:accent6>
        <a:hlink>
          <a:srgbClr val="E28E28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Zlaté cihly</Template>
  <TotalTime>995</TotalTime>
  <Words>1575</Words>
  <Application>Microsoft Office PowerPoint</Application>
  <PresentationFormat>Předvádění na obrazovce (4:3)</PresentationFormat>
  <Paragraphs>178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Šablona návrhu Zlaté cihly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Řecké báje – úsloví (práce s odkazem ;nahrávka)</vt:lpstr>
      <vt:lpstr>Řecké báje – úsloví (práce s odkazem ;nahrávka)</vt:lpstr>
      <vt:lpstr>  Podívejte se na video  a odpovězte na otázky.  http://www.youtube.com/watch?v=lS3AtUEbIsE   </vt:lpstr>
      <vt:lpstr>  Podívejte se na video  a odpovězte na otázky.  http://www.youtube.com/watch?v=lS3AtUEbIsE   </vt:lpstr>
      <vt:lpstr>Hádés  a podsvětí</vt:lpstr>
      <vt:lpstr>Hádés a podsvětí</vt:lpstr>
      <vt:lpstr>Snímek 15</vt:lpstr>
      <vt:lpstr>Snímek 16</vt:lpstr>
      <vt:lpstr>Na závěr zhlédněte ukázku z filmu Trója. Jak na vás zapůsobila?  Které dílo bylo inspirací pro filmaře? </vt:lpstr>
      <vt:lpstr>Snímek 18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10</dc:title>
  <dc:subject>Řecká literatura</dc:subject>
  <dc:creator>LN</dc:creator>
  <cp:lastModifiedBy>Alice</cp:lastModifiedBy>
  <cp:revision>159</cp:revision>
  <dcterms:created xsi:type="dcterms:W3CDTF">2013-10-19T05:14:12Z</dcterms:created>
  <dcterms:modified xsi:type="dcterms:W3CDTF">2013-10-26T05:26:57Z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TC011408131029</vt:lpwstr>
  </property>
</Properties>
</file>