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0" r:id="rId4"/>
    <p:sldId id="261" r:id="rId5"/>
    <p:sldId id="259" r:id="rId6"/>
    <p:sldId id="263" r:id="rId7"/>
    <p:sldId id="265" r:id="rId8"/>
    <p:sldId id="264" r:id="rId9"/>
    <p:sldId id="266" r:id="rId10"/>
    <p:sldId id="267" r:id="rId11"/>
    <p:sldId id="268" r:id="rId12"/>
    <p:sldId id="269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VY_32_INOVACE_07_</a:t>
          </a:r>
          <a:r>
            <a:rPr lang="cs-CZ" sz="2000" baseline="0" dirty="0" smtClean="0">
              <a:latin typeface="Arial" pitchFamily="34" charset="0"/>
              <a:cs typeface="Arial" pitchFamily="34" charset="0"/>
            </a:rPr>
            <a:t>ČAS5</a:t>
          </a:r>
          <a:r>
            <a:rPr lang="cs-CZ" sz="2000" baseline="0" dirty="0" smtClean="0"/>
            <a:t>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Mgr.Šárka</a:t>
          </a:r>
          <a:r>
            <a:rPr lang="cs-CZ" sz="2000" dirty="0" smtClean="0"/>
            <a:t> </a:t>
          </a:r>
          <a:r>
            <a:rPr lang="cs-CZ" sz="2000" dirty="0" err="1" smtClean="0"/>
            <a:t>Rosenbergerová</a:t>
          </a:r>
          <a:r>
            <a:rPr lang="cs-CZ" sz="2000" dirty="0" smtClean="0"/>
            <a:t>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800" dirty="0" smtClean="0"/>
            <a:t>Čas 5</a:t>
          </a:r>
          <a:r>
            <a:rPr lang="cs-CZ" sz="1800" dirty="0" smtClean="0"/>
            <a:t>. ročník </a:t>
          </a:r>
          <a:r>
            <a:rPr lang="cs-CZ" sz="1800" dirty="0" smtClean="0"/>
            <a:t>– komunisté vládnou Československu</a:t>
          </a:r>
          <a:endParaRPr lang="cs-CZ" sz="18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 custLinFactNeighborX="4731" custLinFactNeighborY="-15530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244231" y="144012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Mgr.Šárka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Rosenbergerová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VY_32_INOVACE_07_</a:t>
          </a:r>
          <a:r>
            <a:rPr lang="cs-CZ" sz="2000" kern="1200" baseline="0" dirty="0" smtClean="0">
              <a:latin typeface="Arial" pitchFamily="34" charset="0"/>
              <a:cs typeface="Arial" pitchFamily="34" charset="0"/>
            </a:rPr>
            <a:t>ČAS5</a:t>
          </a:r>
          <a:r>
            <a:rPr lang="cs-CZ" sz="2000" kern="1200" baseline="0" dirty="0" smtClean="0"/>
            <a:t> 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800" kern="1200" dirty="0" smtClean="0"/>
            <a:t>Čas 5</a:t>
          </a:r>
          <a:r>
            <a:rPr lang="cs-CZ" sz="1800" kern="1200" dirty="0" smtClean="0"/>
            <a:t>. ročník </a:t>
          </a:r>
          <a:r>
            <a:rPr lang="cs-CZ" sz="1800" kern="1200" dirty="0" smtClean="0"/>
            <a:t>– komunisté vládnou Československu</a:t>
          </a:r>
          <a:endParaRPr lang="cs-CZ" sz="18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76879607"/>
              </p:ext>
            </p:extLst>
          </p:nvPr>
        </p:nvGraphicFramePr>
        <p:xfrm>
          <a:off x="683568" y="836712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924944"/>
            <a:ext cx="7992888" cy="1800200"/>
          </a:xfrm>
        </p:spPr>
        <p:txBody>
          <a:bodyPr>
            <a:normAutofit/>
          </a:bodyPr>
          <a:lstStyle/>
          <a:p>
            <a:pPr algn="l"/>
            <a:r>
              <a:rPr lang="cs-CZ" sz="2000" u="sng" dirty="0" smtClean="0"/>
              <a:t>Anotace</a:t>
            </a:r>
            <a:r>
              <a:rPr lang="cs-CZ" sz="2000" dirty="0" smtClean="0"/>
              <a:t>: výklad </a:t>
            </a:r>
            <a:r>
              <a:rPr lang="cs-CZ" sz="2000" smtClean="0"/>
              <a:t>s úkolem </a:t>
            </a:r>
            <a:r>
              <a:rPr lang="cs-CZ" sz="2000" dirty="0"/>
              <a:t>k učebnici pro 5.ročník (FRAUS – SPOLEČNOST) </a:t>
            </a:r>
            <a:r>
              <a:rPr lang="cs-CZ" sz="2000" dirty="0" smtClean="0"/>
              <a:t>– únor 1948, totalita v Československu, život v komunistickém Československu, jiskra, pionýr, vstup vojsk Varšavské smlouvy do Československa, Jan Palach, studená válka, NATO, Varšavská smlouva</a:t>
            </a:r>
            <a:endParaRPr lang="cs-CZ" sz="2000" u="sng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85184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5516" y="630932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23. 1. 2012           5. třída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skončení války – začíná velký vliv komunistů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komunisté slibují množství výhod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1946 – první poválečné volby vyhráli komunisté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předseda vlády – Klement Gottwald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komunisté získávali čím dál větší moc </a:t>
            </a:r>
          </a:p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únor 1948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přechod od demokracie k totalitě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demonstrace komunistických stoupenců a vyhrožování – Lidové milice – ozbrojení dělníci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nastolena neomezená vláda komunistické strany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/>
              </a:rPr>
              <a:t>VÍTĚZNÝ</a:t>
            </a:r>
            <a:r>
              <a:rPr lang="cs-CZ" dirty="0" smtClean="0"/>
              <a:t> ÚNOR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201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komunisté</a:t>
            </a:r>
            <a:r>
              <a:rPr lang="cs-CZ" dirty="0" smtClean="0"/>
              <a:t> - úplná kontrola nad všemi oblastmi života </a:t>
            </a:r>
          </a:p>
          <a:p>
            <a:r>
              <a:rPr lang="cs-CZ" dirty="0" smtClean="0"/>
              <a:t>Státní bezpečnost – </a:t>
            </a:r>
            <a:r>
              <a:rPr lang="cs-CZ" dirty="0" err="1" smtClean="0"/>
              <a:t>StB</a:t>
            </a:r>
            <a:r>
              <a:rPr lang="cs-CZ" dirty="0" smtClean="0"/>
              <a:t> – zastrašování, sledování, vyslýchání</a:t>
            </a:r>
          </a:p>
          <a:p>
            <a:r>
              <a:rPr lang="cs-CZ" dirty="0" smtClean="0"/>
              <a:t>nespravedlivé soudní procesy</a:t>
            </a:r>
          </a:p>
          <a:p>
            <a:r>
              <a:rPr lang="cs-CZ" dirty="0" smtClean="0"/>
              <a:t>věznění v pracovních táborech</a:t>
            </a:r>
          </a:p>
          <a:p>
            <a:r>
              <a:rPr lang="cs-CZ" dirty="0" smtClean="0"/>
              <a:t>tvrdý postup proti církvím</a:t>
            </a:r>
          </a:p>
          <a:p>
            <a:r>
              <a:rPr lang="cs-CZ" dirty="0" smtClean="0"/>
              <a:t>zabírání majetku a půdy</a:t>
            </a:r>
          </a:p>
          <a:p>
            <a:r>
              <a:rPr lang="cs-CZ" dirty="0" smtClean="0"/>
              <a:t>sdělovací prostředky pod dohledem</a:t>
            </a:r>
          </a:p>
          <a:p>
            <a:r>
              <a:rPr lang="cs-CZ" dirty="0" smtClean="0"/>
              <a:t>kontrolované výjezdy do zahraničí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TOTALITA V ČESKOSLOVENSKU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3912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3293" y="1196752"/>
            <a:ext cx="9036496" cy="54726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organizovaný volný čas </a:t>
            </a:r>
            <a:r>
              <a:rPr lang="cs-CZ" sz="2400" dirty="0"/>
              <a:t>- </a:t>
            </a:r>
            <a:r>
              <a:rPr lang="cs-CZ" sz="2000" dirty="0" smtClean="0"/>
              <a:t>jiskra, pionýr, svazák, komunista</a:t>
            </a:r>
          </a:p>
          <a:p>
            <a:r>
              <a:rPr lang="cs-CZ" sz="2800" dirty="0" smtClean="0"/>
              <a:t>zlepšení životních podmínek nemajetných lidí</a:t>
            </a:r>
          </a:p>
          <a:p>
            <a:r>
              <a:rPr lang="cs-CZ" sz="2800" dirty="0" smtClean="0"/>
              <a:t>přednostní přístup ke vzdělání dětí dělníků</a:t>
            </a:r>
          </a:p>
          <a:p>
            <a:r>
              <a:rPr lang="cs-CZ" sz="2800" dirty="0" smtClean="0"/>
              <a:t>rozvoj těžkého průmyslu – ničení přírody</a:t>
            </a:r>
          </a:p>
          <a:p>
            <a:r>
              <a:rPr lang="cs-CZ" sz="2800" dirty="0" smtClean="0"/>
              <a:t>stavění sídlišť</a:t>
            </a:r>
          </a:p>
          <a:p>
            <a:r>
              <a:rPr lang="cs-CZ" sz="2800" dirty="0" smtClean="0"/>
              <a:t>problémy se zásobováním obchodů</a:t>
            </a:r>
          </a:p>
          <a:p>
            <a:r>
              <a:rPr lang="cs-CZ" sz="2800" dirty="0" smtClean="0"/>
              <a:t>zhoršování životního prostředí</a:t>
            </a:r>
          </a:p>
          <a:p>
            <a:r>
              <a:rPr lang="cs-CZ" sz="2800" dirty="0" smtClean="0"/>
              <a:t>budování nových elektráren, zejména tepelných</a:t>
            </a:r>
          </a:p>
          <a:p>
            <a:r>
              <a:rPr lang="cs-CZ" sz="2800" dirty="0" smtClean="0"/>
              <a:t>emigrace lidí do zahraničí</a:t>
            </a:r>
          </a:p>
          <a:p>
            <a:r>
              <a:rPr lang="cs-CZ" sz="2800" dirty="0" smtClean="0"/>
              <a:t>nucená zemědělská velkovýroba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effectLst/>
              </a:rPr>
              <a:t>ŽIVOT V KOMUNISTICKÉM ČESKOSLOVENSKU</a:t>
            </a:r>
            <a:endParaRPr lang="cs-CZ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972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447553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3646130"/>
            <a:ext cx="4457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tepelná el.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Prunéřov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(Kadaň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19964"/>
            <a:ext cx="3755845" cy="3384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6041558"/>
            <a:ext cx="4491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vázání pionýrského šátku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2433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404664"/>
            <a:ext cx="820891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/>
              <a:t>Slib </a:t>
            </a:r>
            <a:r>
              <a:rPr lang="cs-CZ" sz="2800" b="1" u="sng" dirty="0" smtClean="0"/>
              <a:t>jisker</a:t>
            </a:r>
            <a:endParaRPr lang="cs-CZ" sz="2800" b="1" u="sng" dirty="0"/>
          </a:p>
          <a:p>
            <a:r>
              <a:rPr lang="cs-CZ" sz="2800" dirty="0" smtClean="0"/>
              <a:t>„</a:t>
            </a:r>
            <a:r>
              <a:rPr lang="cs-CZ" sz="2800" dirty="0"/>
              <a:t>Slibuji dnes přede všemi, jako jiskra jasná, chci žít pro svou krásnou zemi, aby byla </a:t>
            </a:r>
            <a:r>
              <a:rPr lang="cs-CZ" sz="2800" dirty="0" smtClean="0"/>
              <a:t>šťastná.“</a:t>
            </a:r>
            <a:endParaRPr lang="cs-CZ" sz="2800" b="1" u="sng" dirty="0"/>
          </a:p>
          <a:p>
            <a:endParaRPr lang="cs-CZ" sz="2000" b="1" u="sng" dirty="0" smtClean="0"/>
          </a:p>
          <a:p>
            <a:r>
              <a:rPr lang="cs-CZ" sz="2800" b="1" u="sng" dirty="0"/>
              <a:t>Z</a:t>
            </a:r>
            <a:r>
              <a:rPr lang="cs-CZ" sz="2800" b="1" u="sng" dirty="0" smtClean="0"/>
              <a:t>ákony </a:t>
            </a:r>
            <a:r>
              <a:rPr lang="cs-CZ" sz="2800" b="1" u="sng" dirty="0"/>
              <a:t>jisker</a:t>
            </a:r>
          </a:p>
          <a:p>
            <a:endParaRPr lang="cs-CZ" sz="2800" b="1" u="sng" dirty="0"/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Jiskra </a:t>
            </a:r>
            <a:r>
              <a:rPr lang="cs-CZ" sz="2800" dirty="0"/>
              <a:t>mluví pravdu.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Jiskra </a:t>
            </a:r>
            <a:r>
              <a:rPr lang="cs-CZ" sz="2800" dirty="0"/>
              <a:t>je zvídavá.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Jiskra </a:t>
            </a:r>
            <a:r>
              <a:rPr lang="cs-CZ" sz="2800" dirty="0"/>
              <a:t>ráda cvičí, zpívá, kreslí a hraje si.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Jiskra </a:t>
            </a:r>
            <a:r>
              <a:rPr lang="cs-CZ" sz="2800" dirty="0"/>
              <a:t>je pracovitá a pomáhá rodičům.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Jiskra </a:t>
            </a:r>
            <a:r>
              <a:rPr lang="cs-CZ" sz="2800" dirty="0"/>
              <a:t>chce být pionýrem.</a:t>
            </a:r>
          </a:p>
          <a:p>
            <a:endParaRPr lang="cs-CZ" sz="2000" b="1" u="sng" dirty="0"/>
          </a:p>
          <a:p>
            <a:endParaRPr lang="cs-CZ" sz="2000" b="1" u="sng" dirty="0" smtClean="0"/>
          </a:p>
          <a:p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79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6615" y="908720"/>
            <a:ext cx="84938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Pionýrský </a:t>
            </a:r>
            <a:r>
              <a:rPr lang="cs-CZ" sz="2800" b="1" u="sng" dirty="0"/>
              <a:t>slib</a:t>
            </a:r>
          </a:p>
          <a:p>
            <a:endParaRPr lang="cs-CZ" sz="2800" dirty="0"/>
          </a:p>
          <a:p>
            <a:r>
              <a:rPr lang="cs-CZ" sz="2800" dirty="0"/>
              <a:t>Slibuji před svými druhy, že budu pracovat, </a:t>
            </a:r>
            <a:endParaRPr lang="cs-CZ" sz="2800" dirty="0" smtClean="0"/>
          </a:p>
          <a:p>
            <a:r>
              <a:rPr lang="cs-CZ" sz="2800" dirty="0" smtClean="0"/>
              <a:t>učit </a:t>
            </a:r>
            <a:r>
              <a:rPr lang="cs-CZ" sz="2800" dirty="0"/>
              <a:t>se a žít podle pionýrských zákonů</a:t>
            </a:r>
            <a:r>
              <a:rPr lang="cs-CZ" sz="2800" dirty="0" smtClean="0"/>
              <a:t>,</a:t>
            </a:r>
          </a:p>
          <a:p>
            <a:r>
              <a:rPr lang="cs-CZ" sz="2800" dirty="0" smtClean="0"/>
              <a:t>abych </a:t>
            </a:r>
            <a:r>
              <a:rPr lang="cs-CZ" sz="2800" dirty="0"/>
              <a:t>byl dobrým občanem své milované vlasti, </a:t>
            </a:r>
            <a:endParaRPr lang="cs-CZ" sz="2800" dirty="0" smtClean="0"/>
          </a:p>
          <a:p>
            <a:r>
              <a:rPr lang="cs-CZ" sz="2800" dirty="0" smtClean="0"/>
              <a:t>Československé </a:t>
            </a:r>
            <a:r>
              <a:rPr lang="cs-CZ" sz="2800" dirty="0"/>
              <a:t>socialistické republiky, </a:t>
            </a:r>
            <a:endParaRPr lang="cs-CZ" sz="2800" dirty="0" smtClean="0"/>
          </a:p>
          <a:p>
            <a:r>
              <a:rPr lang="cs-CZ" sz="2800" dirty="0" smtClean="0"/>
              <a:t>a </a:t>
            </a:r>
            <a:r>
              <a:rPr lang="cs-CZ" sz="2800" dirty="0"/>
              <a:t>svým jednáním chránit čest pionýrské organizace Socialistického svazu mládeže.</a:t>
            </a:r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46697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32656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/>
              <a:t>Zákony </a:t>
            </a:r>
            <a:r>
              <a:rPr lang="cs-CZ" sz="2400" b="1" u="sng" dirty="0" smtClean="0"/>
              <a:t>pionýrů</a:t>
            </a:r>
          </a:p>
          <a:p>
            <a:endParaRPr lang="cs-CZ" sz="2400" dirty="0"/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Pionýr </a:t>
            </a:r>
            <a:r>
              <a:rPr lang="cs-CZ" sz="2400" dirty="0"/>
              <a:t>je oddaný své socialistické vlasti a Komunistické straně Československa.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Pionýr </a:t>
            </a:r>
            <a:r>
              <a:rPr lang="cs-CZ" sz="2400" dirty="0"/>
              <a:t>je přítelem Sovětského svazu a obhájcem pokroku a míru na celém světě.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Pionýr </a:t>
            </a:r>
            <a:r>
              <a:rPr lang="cs-CZ" sz="2400" dirty="0"/>
              <a:t>ctí hrdinství práce a boje.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Pionýr </a:t>
            </a:r>
            <a:r>
              <a:rPr lang="cs-CZ" sz="2400" dirty="0"/>
              <a:t>svým jednáním, učením a prací prospívá socialistické vlasti.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Pionýr </a:t>
            </a:r>
            <a:r>
              <a:rPr lang="cs-CZ" sz="2400" dirty="0"/>
              <a:t>je hrdý na svoji Pionýrskou organizaci SSM.</a:t>
            </a:r>
          </a:p>
          <a:p>
            <a:endParaRPr lang="cs-CZ" sz="2400" dirty="0"/>
          </a:p>
          <a:p>
            <a:r>
              <a:rPr lang="cs-CZ" sz="2400" b="1" u="sng" dirty="0" smtClean="0"/>
              <a:t>Heslo</a:t>
            </a:r>
            <a:endParaRPr lang="cs-CZ" sz="2400" dirty="0"/>
          </a:p>
          <a:p>
            <a:r>
              <a:rPr lang="cs-CZ" sz="2400" dirty="0"/>
              <a:t>    </a:t>
            </a:r>
            <a:r>
              <a:rPr lang="cs-CZ" sz="2400" u="sng" dirty="0" smtClean="0"/>
              <a:t>Výzva</a:t>
            </a:r>
            <a:r>
              <a:rPr lang="cs-CZ" sz="2400" dirty="0"/>
              <a:t>: K budování a obraně socialistické vlasti </a:t>
            </a:r>
            <a:r>
              <a:rPr lang="cs-CZ" sz="2400" dirty="0" smtClean="0"/>
              <a:t>buď    připraven!</a:t>
            </a:r>
            <a:endParaRPr lang="cs-CZ" sz="2400" dirty="0"/>
          </a:p>
          <a:p>
            <a:r>
              <a:rPr lang="cs-CZ" sz="2400" dirty="0" smtClean="0"/>
              <a:t>    </a:t>
            </a:r>
            <a:r>
              <a:rPr lang="cs-CZ" sz="2400" u="sng" dirty="0" smtClean="0"/>
              <a:t>Odezva</a:t>
            </a:r>
            <a:r>
              <a:rPr lang="cs-CZ" sz="2400" dirty="0" smtClean="0"/>
              <a:t>: </a:t>
            </a:r>
            <a:r>
              <a:rPr lang="cs-CZ" sz="2400" dirty="0"/>
              <a:t>Vždy připraven!</a:t>
            </a:r>
          </a:p>
        </p:txBody>
      </p:sp>
    </p:spTree>
    <p:extLst>
      <p:ext uri="{BB962C8B-B14F-4D97-AF65-F5344CB8AC3E}">
        <p14:creationId xmlns:p14="http://schemas.microsoft.com/office/powerpoint/2010/main" val="343444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472608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21.srpna 1968 Kolín</a:t>
            </a:r>
          </a:p>
          <a:p>
            <a:pPr marL="109728" indent="0">
              <a:buNone/>
            </a:pPr>
            <a:r>
              <a:rPr lang="cs-CZ" dirty="0" smtClean="0"/>
              <a:t>„</a:t>
            </a:r>
            <a:r>
              <a:rPr lang="cs-CZ" sz="2400" dirty="0"/>
              <a:t>Informace se ale rozšířila strašně rychle, přestalo se pracovat a lidi se objevili v ulicích. Na Zámecké vzniklo jakési centrum, kde se malovaly transparenty, dávaly se dohromady letáky a plakáty a my s </a:t>
            </a:r>
            <a:r>
              <a:rPr lang="cs-CZ" sz="2400" dirty="0" err="1"/>
              <a:t>klukama</a:t>
            </a:r>
            <a:r>
              <a:rPr lang="cs-CZ" sz="2400" dirty="0"/>
              <a:t> jsme začali roznášet po městě,“ vzpomíná František </a:t>
            </a:r>
            <a:r>
              <a:rPr lang="cs-CZ" sz="2400" dirty="0" err="1"/>
              <a:t>Coubal</a:t>
            </a:r>
            <a:r>
              <a:rPr lang="cs-CZ" sz="2400" dirty="0"/>
              <a:t>. Zprávu o vpádu vojsk Varšavské smlouvy už nebylo třeba nikterak potvrzovat. Ze Zálabí se po starém mostě začaly hrnout vojenská auta a tanky. „V očích náctiletých to bylo určité dobrodružství. Ale už vnímali soudržnost lidí. Lidi tankům vytvořili koridor, ale jakmile ruský voják vytáhl z okýnka samopal, tak jsme se </a:t>
            </a:r>
            <a:r>
              <a:rPr lang="cs-CZ" sz="2400" dirty="0" smtClean="0"/>
              <a:t>rozprchli.“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effectLst/>
              </a:rPr>
              <a:t>VSTUP VOJSK VARŠAVSKÉ SMLOUVY DO ČESKOSLOVENSKA</a:t>
            </a:r>
            <a:endParaRPr lang="cs-CZ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6509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40466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Úkol: Otevři si </a:t>
            </a:r>
            <a:r>
              <a:rPr lang="cs-CZ" sz="2800" dirty="0" err="1" smtClean="0"/>
              <a:t>google</a:t>
            </a:r>
            <a:r>
              <a:rPr lang="cs-CZ" sz="2800" dirty="0" smtClean="0"/>
              <a:t> na „obrázky 1968“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699792" y="1124744"/>
            <a:ext cx="323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JAN</a:t>
            </a:r>
            <a:r>
              <a:rPr lang="cs-CZ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PALACH</a:t>
            </a:r>
            <a:endParaRPr lang="cs-CZ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67" y="2056478"/>
            <a:ext cx="2719189" cy="3565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478266" y="2130897"/>
            <a:ext cx="55081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u="sng" dirty="0" smtClean="0"/>
              <a:t>Narození</a:t>
            </a:r>
            <a:r>
              <a:rPr lang="cs-CZ" sz="2400" dirty="0" smtClean="0"/>
              <a:t>: 11</a:t>
            </a:r>
            <a:r>
              <a:rPr lang="cs-CZ" sz="2400" dirty="0"/>
              <a:t>. srpna </a:t>
            </a:r>
            <a:r>
              <a:rPr lang="cs-CZ" sz="2400" dirty="0" smtClean="0"/>
              <a:t>1948 Praha</a:t>
            </a:r>
            <a:endParaRPr lang="cs-CZ" sz="2400" dirty="0"/>
          </a:p>
          <a:p>
            <a:r>
              <a:rPr lang="cs-CZ" sz="2400" u="sng" dirty="0" smtClean="0"/>
              <a:t>Úmrtí</a:t>
            </a:r>
            <a:r>
              <a:rPr lang="cs-CZ" sz="2400" dirty="0" smtClean="0"/>
              <a:t>: 19</a:t>
            </a:r>
            <a:r>
              <a:rPr lang="cs-CZ" sz="2400" dirty="0"/>
              <a:t>. ledna </a:t>
            </a:r>
            <a:r>
              <a:rPr lang="cs-CZ" sz="2400" dirty="0" smtClean="0"/>
              <a:t>1969 Praha</a:t>
            </a:r>
            <a:endParaRPr lang="cs-CZ" sz="2400" dirty="0"/>
          </a:p>
          <a:p>
            <a:r>
              <a:rPr lang="cs-CZ" sz="2400" u="sng" dirty="0" smtClean="0"/>
              <a:t>Příčina úmrtí</a:t>
            </a:r>
            <a:r>
              <a:rPr lang="cs-CZ" sz="2400" dirty="0" smtClean="0"/>
              <a:t>: </a:t>
            </a:r>
            <a:r>
              <a:rPr lang="cs-CZ" sz="2400" b="1" dirty="0" smtClean="0"/>
              <a:t>následky </a:t>
            </a:r>
            <a:r>
              <a:rPr lang="cs-CZ" sz="2400" b="1" dirty="0"/>
              <a:t>po </a:t>
            </a:r>
            <a:r>
              <a:rPr lang="cs-CZ" sz="2400" b="1" dirty="0" smtClean="0"/>
              <a:t>sebeupálení jako protest proti vstupu sovětských vojsk do Československa </a:t>
            </a:r>
            <a:endParaRPr lang="cs-CZ" sz="2400" b="1" dirty="0"/>
          </a:p>
          <a:p>
            <a:r>
              <a:rPr lang="cs-CZ" sz="2400" u="sng" dirty="0"/>
              <a:t>Místo </a:t>
            </a:r>
            <a:r>
              <a:rPr lang="cs-CZ" sz="2400" u="sng" dirty="0" smtClean="0"/>
              <a:t>odpočinku</a:t>
            </a:r>
            <a:r>
              <a:rPr lang="cs-CZ" sz="2400" dirty="0" smtClean="0"/>
              <a:t>:</a:t>
            </a:r>
          </a:p>
          <a:p>
            <a:r>
              <a:rPr lang="cs-CZ" sz="2400" dirty="0" smtClean="0"/>
              <a:t>Olšanské </a:t>
            </a:r>
            <a:r>
              <a:rPr lang="cs-CZ" sz="2400" dirty="0"/>
              <a:t>hřbitovy</a:t>
            </a:r>
            <a:r>
              <a:rPr lang="cs-CZ" sz="2400" dirty="0" smtClean="0"/>
              <a:t>, Praha </a:t>
            </a:r>
          </a:p>
          <a:p>
            <a:r>
              <a:rPr lang="cs-CZ" sz="2400" u="sng" dirty="0" smtClean="0"/>
              <a:t>Vzdělání</a:t>
            </a:r>
            <a:r>
              <a:rPr lang="cs-CZ" sz="2400" dirty="0" smtClean="0"/>
              <a:t>: student </a:t>
            </a:r>
            <a:r>
              <a:rPr lang="cs-CZ" sz="2400" dirty="0"/>
              <a:t>Filozofické fakulty Univerzity </a:t>
            </a:r>
            <a:r>
              <a:rPr lang="cs-CZ" sz="2400" dirty="0" smtClean="0"/>
              <a:t>Karlovy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7404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cs-CZ" b="1" dirty="0" smtClean="0"/>
              <a:t>NATO</a:t>
            </a:r>
            <a:r>
              <a:rPr lang="cs-CZ" dirty="0" smtClean="0"/>
              <a:t> – Severoatlantická aliance – mezinárodní vojenská organizace založená USA a státy západní Evropy</a:t>
            </a:r>
          </a:p>
          <a:p>
            <a:r>
              <a:rPr lang="cs-CZ" b="1" dirty="0" smtClean="0"/>
              <a:t>Varšavská smlouva </a:t>
            </a:r>
            <a:r>
              <a:rPr lang="cs-CZ" dirty="0" smtClean="0"/>
              <a:t>– dohoda o vzájemné pomoci států Sovětského bloku</a:t>
            </a:r>
          </a:p>
          <a:p>
            <a:r>
              <a:rPr lang="cs-CZ" dirty="0" smtClean="0"/>
              <a:t>vznikla železná opona mezi těmito státy</a:t>
            </a:r>
          </a:p>
          <a:p>
            <a:r>
              <a:rPr lang="cs-CZ" dirty="0" smtClean="0"/>
              <a:t>nedůvěra mezi oběma stranami</a:t>
            </a:r>
          </a:p>
          <a:p>
            <a:r>
              <a:rPr lang="cs-CZ" dirty="0" smtClean="0"/>
              <a:t>předhánění ve zbrojení – atomová bomba</a:t>
            </a:r>
          </a:p>
          <a:p>
            <a:r>
              <a:rPr lang="cs-CZ" dirty="0" smtClean="0"/>
              <a:t>zastrašování v médiích</a:t>
            </a:r>
          </a:p>
          <a:p>
            <a:r>
              <a:rPr lang="cs-CZ" dirty="0" smtClean="0"/>
              <a:t>nikdo se neodvážil skutečnou válku začít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/>
              </a:rPr>
              <a:t>STUDENÁ VÁLKA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8769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069" y="3748495"/>
            <a:ext cx="3432382" cy="257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89465" y="188640"/>
            <a:ext cx="4088047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Členské státy Varšavské smlouvy</a:t>
            </a:r>
            <a:endParaRPr lang="cs-CZ" sz="2800" dirty="0" smtClean="0"/>
          </a:p>
          <a:p>
            <a:endParaRPr lang="cs-CZ" sz="2400" dirty="0"/>
          </a:p>
          <a:p>
            <a:r>
              <a:rPr lang="cs-CZ" sz="2400" dirty="0" smtClean="0"/>
              <a:t>Albánská </a:t>
            </a:r>
            <a:r>
              <a:rPr lang="cs-CZ" sz="2400" dirty="0"/>
              <a:t>lidová republika </a:t>
            </a:r>
            <a:r>
              <a:rPr lang="cs-CZ" sz="2400" dirty="0" smtClean="0"/>
              <a:t>Bulharská </a:t>
            </a:r>
            <a:r>
              <a:rPr lang="cs-CZ" sz="2400" dirty="0"/>
              <a:t>lidová </a:t>
            </a:r>
            <a:r>
              <a:rPr lang="cs-CZ" sz="2400" dirty="0" smtClean="0"/>
              <a:t>republika</a:t>
            </a:r>
          </a:p>
          <a:p>
            <a:r>
              <a:rPr lang="cs-CZ" sz="2400" dirty="0" smtClean="0"/>
              <a:t>Československá </a:t>
            </a:r>
            <a:r>
              <a:rPr lang="cs-CZ" sz="2400" dirty="0"/>
              <a:t>republika </a:t>
            </a:r>
            <a:endParaRPr lang="cs-CZ" sz="2400" dirty="0" smtClean="0"/>
          </a:p>
          <a:p>
            <a:r>
              <a:rPr lang="cs-CZ" sz="2400" dirty="0" smtClean="0"/>
              <a:t>Maďarská </a:t>
            </a:r>
            <a:r>
              <a:rPr lang="cs-CZ" sz="2400" dirty="0"/>
              <a:t>lidová republika</a:t>
            </a:r>
          </a:p>
          <a:p>
            <a:r>
              <a:rPr lang="cs-CZ" sz="2400" dirty="0" smtClean="0"/>
              <a:t>Německá </a:t>
            </a:r>
            <a:r>
              <a:rPr lang="cs-CZ" sz="2400" dirty="0"/>
              <a:t>demokratická republika </a:t>
            </a:r>
            <a:endParaRPr lang="cs-CZ" sz="2400" dirty="0" smtClean="0"/>
          </a:p>
          <a:p>
            <a:r>
              <a:rPr lang="cs-CZ" sz="2400" dirty="0" smtClean="0"/>
              <a:t>Polsko</a:t>
            </a:r>
          </a:p>
          <a:p>
            <a:r>
              <a:rPr lang="cs-CZ" sz="2400" dirty="0" smtClean="0"/>
              <a:t>Rumunská soc. republika</a:t>
            </a:r>
          </a:p>
          <a:p>
            <a:r>
              <a:rPr lang="cs-CZ" sz="2400" dirty="0" smtClean="0"/>
              <a:t>Sovětský svaz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78546" y="6322782"/>
            <a:ext cx="1994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vlajka NATA</a:t>
            </a:r>
            <a:endParaRPr lang="cs-CZ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586" y="0"/>
            <a:ext cx="4610507" cy="2967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283638" y="2963476"/>
            <a:ext cx="48109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sjezd vůdců států Varšavské smlouvy</a:t>
            </a:r>
          </a:p>
          <a:p>
            <a:r>
              <a:rPr lang="cs-CZ" sz="2000" dirty="0" smtClean="0"/>
              <a:t>vlevo prezident ČSSR Gustav Husák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4494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80582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u="sng" dirty="0" smtClean="0"/>
              <a:t>Citace</a:t>
            </a:r>
            <a:r>
              <a:rPr lang="cs-CZ" sz="1200" dirty="0" smtClean="0"/>
              <a:t>: obr. </a:t>
            </a:r>
            <a:r>
              <a:rPr lang="cs-CZ" sz="1200" dirty="0" err="1" smtClean="0"/>
              <a:t>Prunéřov</a:t>
            </a:r>
            <a:r>
              <a:rPr lang="cs-CZ" sz="1200" dirty="0"/>
              <a:t>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</a:t>
            </a:r>
            <a:r>
              <a:rPr lang="cs-CZ" sz="1200" dirty="0" smtClean="0"/>
              <a:t>:</a:t>
            </a:r>
          </a:p>
          <a:p>
            <a:r>
              <a:rPr lang="cs-CZ" sz="1200" dirty="0" smtClean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2011-12-29]. Dostupné z WWW: &lt;http</a:t>
            </a:r>
            <a:r>
              <a:rPr lang="cs-CZ" sz="1200" dirty="0" smtClean="0"/>
              <a:t>:/</a:t>
            </a:r>
          </a:p>
          <a:p>
            <a:r>
              <a:rPr lang="cs-CZ" sz="1200" dirty="0" smtClean="0"/>
              <a:t>/</a:t>
            </a:r>
            <a:r>
              <a:rPr lang="cs-CZ" sz="1200" dirty="0"/>
              <a:t>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/c/cd/Elektrarna_Prunerov_II_20070926.jpg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Vlajka NATA: </a:t>
            </a:r>
            <a:r>
              <a:rPr lang="cs-CZ" sz="1200" dirty="0" err="1"/>
              <a:t>Soubor:NATO</a:t>
            </a:r>
            <a:r>
              <a:rPr lang="cs-CZ" sz="1200" dirty="0"/>
              <a:t> </a:t>
            </a:r>
            <a:r>
              <a:rPr lang="cs-CZ" sz="1200" dirty="0" err="1"/>
              <a:t>flag.svg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2011-12-29]. Dostupné z WWW: &lt;http://cs.wikipedia.org/wiki/</a:t>
            </a:r>
            <a:r>
              <a:rPr lang="cs-CZ" sz="1200" dirty="0" err="1"/>
              <a:t>Soubor:NATO_flag.svg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Sjezd Varšavské </a:t>
            </a:r>
            <a:r>
              <a:rPr lang="cs-CZ" sz="1200" dirty="0"/>
              <a:t>smlouvy: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2011-12-29]. Dostupné z WWW: &lt;http://</a:t>
            </a:r>
            <a:r>
              <a:rPr lang="cs-CZ" sz="1200" dirty="0" smtClean="0"/>
              <a:t>upload.wikimedia.org/wikipedia/commons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Jan Palach: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/4/41/Monumento_a_Jan_Palach.JPG&gt;.</a:t>
            </a:r>
          </a:p>
        </p:txBody>
      </p:sp>
    </p:spTree>
    <p:extLst>
      <p:ext uri="{BB962C8B-B14F-4D97-AF65-F5344CB8AC3E}">
        <p14:creationId xmlns:p14="http://schemas.microsoft.com/office/powerpoint/2010/main" val="93330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359</TotalTime>
  <Words>700</Words>
  <Application>Microsoft Office PowerPoint</Application>
  <PresentationFormat>Předvádění na obrazovce (4:3)</PresentationFormat>
  <Paragraphs>104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Prezentace aplikace PowerPoint</vt:lpstr>
      <vt:lpstr>VÍTĚZNÝ ÚNOR</vt:lpstr>
      <vt:lpstr>TOTALITA V ČESKOSLOVENSKU</vt:lpstr>
      <vt:lpstr>ŽIVOT V KOMUNISTICKÉM ČESKOSLOVENSKU</vt:lpstr>
      <vt:lpstr>Prezentace aplikace PowerPoint</vt:lpstr>
      <vt:lpstr>Prezentace aplikace PowerPoint</vt:lpstr>
      <vt:lpstr>Prezentace aplikace PowerPoint</vt:lpstr>
      <vt:lpstr>Prezentace aplikace PowerPoint</vt:lpstr>
      <vt:lpstr>VSTUP VOJSK VARŠAVSKÉ SMLOUVY DO ČESKOSLOVENSKA</vt:lpstr>
      <vt:lpstr>Prezentace aplikace PowerPoint</vt:lpstr>
      <vt:lpstr>STUDENÁ VÁLKA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Rosenbergerová</dc:creator>
  <cp:lastModifiedBy>Martin Králík</cp:lastModifiedBy>
  <cp:revision>100</cp:revision>
  <dcterms:created xsi:type="dcterms:W3CDTF">2011-12-29T11:18:38Z</dcterms:created>
  <dcterms:modified xsi:type="dcterms:W3CDTF">2012-03-17T17:10:12Z</dcterms:modified>
</cp:coreProperties>
</file>