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VY_32_INOVACE_06_</a:t>
          </a:r>
          <a:r>
            <a:rPr lang="cs-CZ" sz="2000" baseline="0" dirty="0" smtClean="0">
              <a:latin typeface="Arial" pitchFamily="34" charset="0"/>
              <a:cs typeface="Arial" pitchFamily="34" charset="0"/>
            </a:rPr>
            <a:t>ČAS5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Šárka </a:t>
          </a:r>
          <a:r>
            <a:rPr lang="cs-CZ" sz="2000" dirty="0" err="1" smtClean="0"/>
            <a:t>Rosenbergerová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Čas 5.ročník – od totalitní moci k demokracii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Šárka </a:t>
          </a:r>
          <a:r>
            <a:rPr lang="cs-CZ" sz="2000" kern="1200" dirty="0" err="1" smtClean="0"/>
            <a:t>Rosenbergerová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VY_32_INOVACE_06_</a:t>
          </a:r>
          <a:r>
            <a:rPr lang="cs-CZ" sz="2000" kern="1200" baseline="0" dirty="0" smtClean="0">
              <a:latin typeface="Arial" pitchFamily="34" charset="0"/>
              <a:cs typeface="Arial" pitchFamily="34" charset="0"/>
            </a:rPr>
            <a:t>ČAS5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Čas 5.ročník – od totalitní moci k demokracii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77213239"/>
              </p:ext>
            </p:extLst>
          </p:nvPr>
        </p:nvGraphicFramePr>
        <p:xfrm>
          <a:off x="395536" y="1268760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948264" y="4095748"/>
            <a:ext cx="2016224" cy="1828800"/>
          </a:xfrm>
        </p:spPr>
        <p:txBody>
          <a:bodyPr>
            <a:noAutofit/>
          </a:bodyPr>
          <a:lstStyle/>
          <a:p>
            <a:r>
              <a:rPr lang="cs-CZ" sz="1400" u="sng" dirty="0" smtClean="0"/>
              <a:t>Anotace</a:t>
            </a:r>
            <a:r>
              <a:rPr lang="cs-CZ" sz="1400" dirty="0" smtClean="0"/>
              <a:t>: </a:t>
            </a:r>
            <a:r>
              <a:rPr lang="cs-CZ" sz="1400" dirty="0" smtClean="0"/>
              <a:t>Výklad    </a:t>
            </a:r>
            <a:r>
              <a:rPr lang="cs-CZ" sz="1400" dirty="0" smtClean="0"/>
              <a:t>s </a:t>
            </a:r>
            <a:r>
              <a:rPr lang="cs-CZ" sz="1400" dirty="0"/>
              <a:t>úkoly k učebnici pro 5.ročník (FRAUS – SPOLEČNOST) </a:t>
            </a:r>
            <a:r>
              <a:rPr lang="cs-CZ" sz="1400" dirty="0" smtClean="0"/>
              <a:t>– sametová revoluce, přechod                k demokracii, rozdělení Československa, zodpovědnost za svůj život, sociální </a:t>
            </a:r>
            <a:r>
              <a:rPr lang="cs-CZ" sz="1400" dirty="0" smtClean="0"/>
              <a:t>problémy.</a:t>
            </a:r>
            <a:r>
              <a:rPr lang="cs-CZ" sz="1400" u="sng" dirty="0" smtClean="0"/>
              <a:t> </a:t>
            </a:r>
            <a:endParaRPr lang="cs-CZ" sz="1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573016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3528" y="609329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23. 1. 2012           5. třída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844824"/>
            <a:ext cx="8407893" cy="4407408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1977 – podepsána </a:t>
            </a:r>
            <a:r>
              <a:rPr lang="cs-CZ" sz="2800" b="1" dirty="0" smtClean="0"/>
              <a:t>Charta 77 </a:t>
            </a:r>
            <a:r>
              <a:rPr lang="cs-CZ" sz="2800" dirty="0" smtClean="0"/>
              <a:t>– významný mluvčí Václav Havel – výzva k navrácení svobody lidem</a:t>
            </a:r>
          </a:p>
          <a:p>
            <a:r>
              <a:rPr lang="cs-CZ" sz="2800" dirty="0"/>
              <a:t>n</a:t>
            </a:r>
            <a:r>
              <a:rPr lang="cs-CZ" sz="2800" dirty="0" smtClean="0"/>
              <a:t>ástupem Gorbačova v Sovětském svazu se začala měnit politika v celé Evropě – komunismus s lidskou tváří</a:t>
            </a:r>
          </a:p>
          <a:p>
            <a:r>
              <a:rPr lang="cs-CZ" sz="2800" dirty="0" smtClean="0"/>
              <a:t>komunistické vlády začaly ztrácet moc</a:t>
            </a:r>
          </a:p>
          <a:p>
            <a:r>
              <a:rPr lang="cs-CZ" sz="2800" dirty="0" smtClean="0"/>
              <a:t>1989 – odstoupení komunistů a svobodné volby požadovalo u nás stále větší množství lidí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OD TOTALITNÍ MOCI K DEMOKRACII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65649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17.listopad 1989 – </a:t>
            </a:r>
            <a:r>
              <a:rPr lang="cs-CZ" sz="2800" dirty="0" smtClean="0"/>
              <a:t>počátek změny režimu bez jediného výstřelu 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SAMETOVÁ REVOLUCE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42812"/>
            <a:ext cx="3352006" cy="2239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476" y="5199018"/>
            <a:ext cx="3064109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Václavské náměstí</a:t>
            </a:r>
          </a:p>
          <a:p>
            <a:r>
              <a:rPr lang="cs-CZ" sz="2800" dirty="0" smtClean="0"/>
              <a:t> v listopadu 1989</a:t>
            </a:r>
          </a:p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180" y="2938085"/>
            <a:ext cx="4764364" cy="263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953935" y="5809858"/>
            <a:ext cx="26508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vůle po svobodě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92027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7353" y="1613880"/>
            <a:ext cx="8868281" cy="440740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obrovské politické změny vedoucí                        k demokracii země</a:t>
            </a:r>
          </a:p>
          <a:p>
            <a:pPr marL="45720" indent="0">
              <a:buNone/>
            </a:pPr>
            <a:r>
              <a:rPr lang="cs-CZ" sz="2400" u="sng" dirty="0" smtClean="0"/>
              <a:t>Úkol</a:t>
            </a:r>
            <a:r>
              <a:rPr lang="cs-CZ" sz="2400" dirty="0" smtClean="0"/>
              <a:t>: Zkus vysvětlit pojem demokracie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prezidentem se stal </a:t>
            </a:r>
            <a:r>
              <a:rPr lang="cs-CZ" sz="2800" b="1" dirty="0" smtClean="0"/>
              <a:t>Václav Havel</a:t>
            </a:r>
          </a:p>
          <a:p>
            <a:pPr marL="45720" indent="0">
              <a:buNone/>
            </a:pPr>
            <a:r>
              <a:rPr lang="cs-CZ" sz="2400" u="sng" dirty="0" smtClean="0"/>
              <a:t>Úkol</a:t>
            </a:r>
            <a:r>
              <a:rPr lang="cs-CZ" sz="2400" dirty="0" smtClean="0"/>
              <a:t>: Zjisti informace o životě Václava Havla</a:t>
            </a:r>
            <a:endParaRPr lang="cs-CZ" sz="2400" u="sng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PŘECHOD K DEMOKRACII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93095"/>
            <a:ext cx="2736304" cy="1823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4005" y="6108351"/>
            <a:ext cx="20161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Václav Havel 2008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177" y="1988840"/>
            <a:ext cx="2064568" cy="2550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872353" y="4293095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                    21.výročí sametové       revoluce</a:t>
            </a:r>
            <a:endParaRPr lang="cs-CZ" sz="16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097611"/>
            <a:ext cx="3079442" cy="2052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707905" y="6204352"/>
            <a:ext cx="2661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pietní akce 28.12.2011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0158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06824" y="1623317"/>
            <a:ext cx="8407893" cy="4407408"/>
          </a:xfrm>
        </p:spPr>
        <p:txBody>
          <a:bodyPr>
            <a:norm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po sametové revoluci se zvětšovaly rozpory mezi slovenskými a českými politiky</a:t>
            </a:r>
          </a:p>
          <a:p>
            <a:r>
              <a:rPr lang="cs-CZ" sz="2800" dirty="0" smtClean="0"/>
              <a:t>1.ledna 1993 došlo k rozdělení na dva samostatné státy</a:t>
            </a:r>
          </a:p>
          <a:p>
            <a:r>
              <a:rPr lang="cs-CZ" sz="2800" dirty="0" smtClean="0"/>
              <a:t>vznikla Česká republika a Slovenská republika</a:t>
            </a:r>
            <a:endParaRPr lang="cs-CZ" b="1" dirty="0" smtClean="0"/>
          </a:p>
          <a:p>
            <a:pPr marL="45720" indent="0">
              <a:buNone/>
            </a:pPr>
            <a:r>
              <a:rPr lang="cs-CZ" b="1" dirty="0" smtClean="0"/>
              <a:t>Československá </a:t>
            </a:r>
            <a:r>
              <a:rPr lang="cs-CZ" b="1" dirty="0"/>
              <a:t>federativní republika</a:t>
            </a:r>
            <a:br>
              <a:rPr lang="cs-CZ" b="1" dirty="0"/>
            </a:br>
            <a:r>
              <a:rPr lang="cs-CZ" b="1" dirty="0"/>
              <a:t>Česko-slovenská </a:t>
            </a:r>
            <a:r>
              <a:rPr lang="cs-CZ" b="1" dirty="0" err="1"/>
              <a:t>federatívna</a:t>
            </a:r>
            <a:r>
              <a:rPr lang="cs-CZ" b="1" dirty="0"/>
              <a:t> republika</a:t>
            </a:r>
            <a:br>
              <a:rPr lang="cs-CZ" b="1" dirty="0"/>
            </a:br>
            <a:r>
              <a:rPr lang="cs-CZ" b="1" dirty="0"/>
              <a:t>Česká a Slovenská Federativní </a:t>
            </a:r>
            <a:r>
              <a:rPr lang="cs-CZ" b="1" dirty="0" smtClean="0"/>
              <a:t>Republika </a:t>
            </a:r>
            <a:r>
              <a:rPr lang="cs-CZ" b="1" dirty="0"/>
              <a:t>(ČSFR)</a:t>
            </a:r>
            <a:endParaRPr lang="cs-CZ" dirty="0"/>
          </a:p>
          <a:p>
            <a:pPr marL="45720" indent="0">
              <a:buNone/>
            </a:pP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ROZDĚLENÍ ČESKOSLOVENSKA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674" y="4140397"/>
            <a:ext cx="1301624" cy="157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252916"/>
            <a:ext cx="1512168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08708" y="5229200"/>
            <a:ext cx="1137846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131902"/>
            <a:ext cx="1172360" cy="146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229200"/>
            <a:ext cx="1450384" cy="966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299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800" u="sng" dirty="0" smtClean="0"/>
              <a:t>Úkol</a:t>
            </a:r>
            <a:r>
              <a:rPr lang="cs-CZ" sz="2800" dirty="0" smtClean="0"/>
              <a:t>: Čím a komu je zodpovědný žák základní školy?</a:t>
            </a:r>
          </a:p>
          <a:p>
            <a:pPr marL="45720" indent="0">
              <a:buNone/>
            </a:pPr>
            <a:r>
              <a:rPr lang="cs-CZ" sz="2800" b="1" u="sng" dirty="0" smtClean="0"/>
              <a:t>zodpovědnost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za zdraví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za vzdělávání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za rodinu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za sebe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za </a:t>
            </a:r>
            <a:r>
              <a:rPr lang="cs-CZ" sz="2800" dirty="0"/>
              <a:t>práci</a:t>
            </a:r>
          </a:p>
          <a:p>
            <a:pPr>
              <a:buFont typeface="Wingdings" pitchFamily="2" charset="2"/>
              <a:buChar char="§"/>
            </a:pPr>
            <a:endParaRPr lang="cs-CZ" sz="2800" dirty="0" smtClean="0"/>
          </a:p>
          <a:p>
            <a:pPr marL="45720" indent="0">
              <a:buNone/>
            </a:pPr>
            <a:endParaRPr lang="cs-CZ" sz="2800" b="1" u="sng" dirty="0" smtClean="0"/>
          </a:p>
          <a:p>
            <a:pPr marL="45720" indent="0">
              <a:buNone/>
            </a:pPr>
            <a:endParaRPr lang="cs-CZ" sz="2800" u="sng" dirty="0" smtClean="0"/>
          </a:p>
          <a:p>
            <a:pPr marL="45720" indent="0">
              <a:buNone/>
            </a:pPr>
            <a:endParaRPr lang="cs-CZ" sz="2800" dirty="0" smtClean="0"/>
          </a:p>
          <a:p>
            <a:endParaRPr lang="cs-CZ" sz="2800" u="sng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ZODPOVĚDNOST ZA SVŮJ ŽIVOT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494508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700808"/>
            <a:ext cx="8551909" cy="4896544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cs-CZ" sz="3000" u="sng" dirty="0" smtClean="0"/>
              <a:t>Úkol</a:t>
            </a:r>
            <a:r>
              <a:rPr lang="cs-CZ" sz="3000" smtClean="0"/>
              <a:t>: Zkus </a:t>
            </a:r>
            <a:r>
              <a:rPr lang="cs-CZ" sz="3000" dirty="0" smtClean="0"/>
              <a:t>vyjádřit nějaký sociální problém dnešní doby</a:t>
            </a:r>
            <a:endParaRPr lang="cs-CZ" sz="3000" u="sng" dirty="0" smtClean="0"/>
          </a:p>
          <a:p>
            <a:r>
              <a:rPr lang="cs-CZ" sz="2800" dirty="0" smtClean="0"/>
              <a:t>nezaměstnanost</a:t>
            </a:r>
          </a:p>
          <a:p>
            <a:r>
              <a:rPr lang="cs-CZ" sz="2800" dirty="0" smtClean="0"/>
              <a:t>chudoba</a:t>
            </a:r>
          </a:p>
          <a:p>
            <a:r>
              <a:rPr lang="cs-CZ" sz="2800" dirty="0" smtClean="0"/>
              <a:t>bezdomovectví</a:t>
            </a:r>
          </a:p>
          <a:p>
            <a:r>
              <a:rPr lang="cs-CZ" sz="2800" dirty="0" smtClean="0"/>
              <a:t>kriminalita</a:t>
            </a:r>
          </a:p>
          <a:p>
            <a:r>
              <a:rPr lang="cs-CZ" sz="2800" dirty="0" smtClean="0"/>
              <a:t>diskriminace</a:t>
            </a:r>
          </a:p>
          <a:p>
            <a:r>
              <a:rPr lang="cs-CZ" sz="2800" dirty="0" smtClean="0"/>
              <a:t>závislost na drogách, alkoholu, hracích automatech</a:t>
            </a:r>
          </a:p>
          <a:p>
            <a:r>
              <a:rPr lang="cs-CZ" sz="2800" dirty="0" smtClean="0"/>
              <a:t>rasismus</a:t>
            </a:r>
          </a:p>
          <a:p>
            <a:r>
              <a:rPr lang="cs-CZ" sz="2800" dirty="0" smtClean="0"/>
              <a:t>šikana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Sociální problémy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9796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476672"/>
            <a:ext cx="79723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/>
              <a:t>Úkol</a:t>
            </a:r>
            <a:r>
              <a:rPr lang="cs-CZ" sz="2800" dirty="0" smtClean="0"/>
              <a:t>: Napiš krátký příběh ze svého okolí o člověku, </a:t>
            </a:r>
          </a:p>
          <a:p>
            <a:r>
              <a:rPr lang="cs-CZ" sz="2800" dirty="0" smtClean="0"/>
              <a:t>který má nebo měl sociální problémy. </a:t>
            </a:r>
          </a:p>
          <a:p>
            <a:r>
              <a:rPr lang="cs-CZ" sz="2800" dirty="0" smtClean="0"/>
              <a:t>Mohou ti poradit rodiče nebo prarodiče.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85" y="2122501"/>
            <a:ext cx="2852756" cy="1789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Šárka\AppData\Local\Microsoft\Windows\Temporary Internet Files\Content.IE5\LHYGMJ6T\MP9004309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998381"/>
            <a:ext cx="2871485" cy="191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Šárka\AppData\Local\Microsoft\Windows\Temporary Internet Files\Content.IE5\G9ADP2KJ\MP90030890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149080"/>
            <a:ext cx="3657600" cy="241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Šárka\AppData\Local\Microsoft\Windows\Temporary Internet Files\Content.IE5\G9ADP2KJ\MP90042774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463322"/>
            <a:ext cx="2376928" cy="356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8988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61937"/>
            <a:ext cx="864096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u="sng" dirty="0" smtClean="0"/>
              <a:t>Citace: </a:t>
            </a:r>
            <a:r>
              <a:rPr lang="cs-CZ" sz="1200" dirty="0" smtClean="0"/>
              <a:t> obr. Václavské náměstí</a:t>
            </a:r>
            <a:r>
              <a:rPr lang="cs-CZ" sz="1200" dirty="0"/>
              <a:t>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endParaRPr lang="cs-CZ" sz="1200" dirty="0" smtClean="0"/>
          </a:p>
          <a:p>
            <a:r>
              <a:rPr lang="cs-CZ" sz="1200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&lt;http://upload.wikimedia.org/wikipedia/commons/9/9b</a:t>
            </a:r>
            <a:r>
              <a:rPr lang="cs-CZ" sz="1200" dirty="0" smtClean="0"/>
              <a:t>/</a:t>
            </a:r>
          </a:p>
          <a:p>
            <a:r>
              <a:rPr lang="cs-CZ" sz="1200" dirty="0" smtClean="0"/>
              <a:t>Praha_1989%2C_V%C3%A1clavsk%C3%A9_n%C3%A1m%C4%9Bst%C3%AD%2C_dav.jpg</a:t>
            </a:r>
            <a:r>
              <a:rPr lang="cs-CZ" sz="1200" dirty="0"/>
              <a:t>&gt;.  </a:t>
            </a:r>
            <a:endParaRPr lang="cs-CZ" sz="1200" dirty="0" smtClean="0"/>
          </a:p>
          <a:p>
            <a:r>
              <a:rPr lang="cs-CZ" sz="1200" dirty="0" smtClean="0"/>
              <a:t>obr. Vůle </a:t>
            </a:r>
            <a:r>
              <a:rPr lang="cs-CZ" sz="1200" dirty="0"/>
              <a:t>po svobodě: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</a:t>
            </a:r>
            <a:r>
              <a:rPr lang="cs-CZ" sz="1200" dirty="0" smtClean="0"/>
              <a:t>:</a:t>
            </a:r>
          </a:p>
          <a:p>
            <a:r>
              <a:rPr lang="cs-CZ" sz="1200" dirty="0" smtClean="0"/>
              <a:t>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</a:t>
            </a:r>
            <a:r>
              <a:rPr lang="cs-CZ" sz="1200" dirty="0" smtClean="0"/>
              <a:t>upload.wikimedia.org/wikipedia/commons/f/f8</a:t>
            </a:r>
          </a:p>
          <a:p>
            <a:r>
              <a:rPr lang="cs-CZ" sz="1200" dirty="0" smtClean="0"/>
              <a:t>/</a:t>
            </a:r>
            <a:r>
              <a:rPr lang="cs-CZ" sz="1200" dirty="0"/>
              <a:t>Prague_November89_-_Wenceslas_Square1.jpg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 err="1" smtClean="0"/>
              <a:t>V.Havel</a:t>
            </a:r>
            <a:r>
              <a:rPr lang="cs-CZ" sz="1200" dirty="0"/>
              <a:t> 2008: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endParaRPr lang="cs-CZ" sz="1200" dirty="0" smtClean="0"/>
          </a:p>
          <a:p>
            <a:r>
              <a:rPr lang="cs-CZ" sz="1200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</a:t>
            </a:r>
            <a:r>
              <a:rPr lang="cs-CZ" sz="1200" dirty="0" smtClean="0"/>
              <a:t>upload.wikimedia.org/wikipedia/commons/2/2c</a:t>
            </a:r>
          </a:p>
          <a:p>
            <a:r>
              <a:rPr lang="cs-CZ" sz="1200" dirty="0" smtClean="0"/>
              <a:t>/</a:t>
            </a:r>
            <a:r>
              <a:rPr lang="cs-CZ" sz="1200" dirty="0"/>
              <a:t>V%C3%A1clav_Havel.jpg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21.výročí </a:t>
            </a:r>
            <a:r>
              <a:rPr lang="cs-CZ" sz="1200" dirty="0"/>
              <a:t>sametové revoluce: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/5/5a/N%C3%A1rodn%C3%AD_t%C5%99%C3%ADda_%282010%29.jpg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Pietní </a:t>
            </a:r>
            <a:r>
              <a:rPr lang="cs-CZ" sz="1200" dirty="0" smtClean="0"/>
              <a:t>akce: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/6/6f/Pietn%C3%AD_shrom%C3%A1%C5%BEd%C4%9Bn%C3%AD_na_V%C3%A1clavsk%C3%A9m_n%C3%A1m%C4%9Bst%C3%AD_p%C5%99i_p%C5%99%C3%ADle%C5%BEitosti_%C3%BAmrt%C3%AD_V%C3%A1clava_Havla_v_roce_2011_%2815%29.JPG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Znak 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/a/a6/</a:t>
            </a:r>
            <a:r>
              <a:rPr lang="cs-CZ" sz="1200" dirty="0" err="1"/>
              <a:t>CoA_CSFRc.svg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Vlajka ČR: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/c/</a:t>
            </a:r>
            <a:r>
              <a:rPr lang="cs-CZ" sz="1200" dirty="0" err="1"/>
              <a:t>cb</a:t>
            </a:r>
            <a:r>
              <a:rPr lang="cs-CZ" sz="1200" dirty="0"/>
              <a:t>/</a:t>
            </a:r>
            <a:r>
              <a:rPr lang="cs-CZ" sz="1200" dirty="0" err="1"/>
              <a:t>Flag_of_the_Czech_Republic.svg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Znak ČR: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/e/</a:t>
            </a:r>
            <a:r>
              <a:rPr lang="cs-CZ" sz="1200" dirty="0" err="1"/>
              <a:t>ed</a:t>
            </a:r>
            <a:r>
              <a:rPr lang="cs-CZ" sz="1200" dirty="0"/>
              <a:t>/</a:t>
            </a:r>
            <a:r>
              <a:rPr lang="cs-CZ" sz="1200" dirty="0" err="1"/>
              <a:t>Coat_of_arms_of_the_Czech_Republic.svg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Vlajka SR: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/e/e6/</a:t>
            </a:r>
            <a:r>
              <a:rPr lang="cs-CZ" sz="1200" dirty="0" err="1"/>
              <a:t>Flag_of_Slovakia.svg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Znak SR: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/1/1a/</a:t>
            </a:r>
            <a:r>
              <a:rPr lang="cs-CZ" sz="1200" dirty="0" err="1"/>
              <a:t>Coat_of_Arms_of_Slovakia.svg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Bezdomovci: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2012-01-01].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/0/0d/Bezdomovci.jpg</a:t>
            </a:r>
            <a:r>
              <a:rPr lang="cs-CZ" sz="1200" dirty="0" smtClean="0"/>
              <a:t>&gt;.</a:t>
            </a:r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70428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316</TotalTime>
  <Words>319</Words>
  <Application>Microsoft Office PowerPoint</Application>
  <PresentationFormat>Předvádění na obrazovce (4:3)</PresentationFormat>
  <Paragraphs>71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Mřížka</vt:lpstr>
      <vt:lpstr>Prezentace aplikace PowerPoint</vt:lpstr>
      <vt:lpstr>OD TOTALITNÍ MOCI K DEMOKRACII</vt:lpstr>
      <vt:lpstr>SAMETOVÁ REVOLUCE</vt:lpstr>
      <vt:lpstr>PŘECHOD K DEMOKRACII</vt:lpstr>
      <vt:lpstr>ROZDĚLENÍ ČESKOSLOVENSKA</vt:lpstr>
      <vt:lpstr>ZODPOVĚDNOST ZA SVŮJ ŽIVOT</vt:lpstr>
      <vt:lpstr>Sociální problémy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Rosenbergerová</dc:creator>
  <cp:lastModifiedBy>Učitel</cp:lastModifiedBy>
  <cp:revision>63</cp:revision>
  <dcterms:created xsi:type="dcterms:W3CDTF">2011-12-31T08:07:29Z</dcterms:created>
  <dcterms:modified xsi:type="dcterms:W3CDTF">2012-03-17T16:20:08Z</dcterms:modified>
</cp:coreProperties>
</file>