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93" autoAdjust="0"/>
    <p:restoredTop sz="94660"/>
  </p:normalViewPr>
  <p:slideViewPr>
    <p:cSldViewPr>
      <p:cViewPr>
        <p:scale>
          <a:sx n="76" d="100"/>
          <a:sy n="76" d="100"/>
        </p:scale>
        <p:origin x="-972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</a:t>
          </a:r>
          <a:r>
            <a:rPr lang="cs-CZ" sz="20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 5.ročník - budování moderního národa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</a:t>
          </a:r>
          <a:r>
            <a:rPr lang="cs-CZ" sz="2000" kern="1200" baseline="0" dirty="0" smtClean="0">
              <a:latin typeface="Arial" pitchFamily="34" charset="0"/>
              <a:cs typeface="Arial" pitchFamily="34" charset="0"/>
            </a:rPr>
            <a:t>ČAS5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 5.ročník - budování moderního národa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5784342"/>
              </p:ext>
            </p:extLst>
          </p:nvPr>
        </p:nvGraphicFramePr>
        <p:xfrm>
          <a:off x="653072" y="1052736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2996952"/>
            <a:ext cx="5400600" cy="1800200"/>
          </a:xfrm>
        </p:spPr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r>
              <a:rPr lang="cs-CZ" u="sng" dirty="0" smtClean="0"/>
              <a:t>Anotace</a:t>
            </a:r>
            <a:r>
              <a:rPr lang="cs-CZ" dirty="0" smtClean="0"/>
              <a:t>: </a:t>
            </a:r>
            <a:r>
              <a:rPr lang="cs-CZ" dirty="0" smtClean="0"/>
              <a:t>Výklad </a:t>
            </a:r>
            <a:r>
              <a:rPr lang="cs-CZ" dirty="0" smtClean="0"/>
              <a:t>s úkoly </a:t>
            </a:r>
            <a:r>
              <a:rPr lang="cs-CZ" dirty="0"/>
              <a:t>k učebnici pro 5.ročník (FRAUS – SPOLEČNOST)</a:t>
            </a:r>
            <a:r>
              <a:rPr lang="cs-CZ" dirty="0" smtClean="0"/>
              <a:t> – Češi v rakouské říši, budování Národního divadla v </a:t>
            </a:r>
            <a:r>
              <a:rPr lang="cs-CZ" dirty="0" smtClean="0"/>
              <a:t>Praze.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445224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802688" y="49411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23. 1. 2012           5. třída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BUDOVÁNÍ MODERNÍHO NÁRODA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30969"/>
            <a:ext cx="7148111" cy="44627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rakouská říše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právo volit pouze muži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společná vláda ve Vídni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na úřadech, u soudů i na středních</a:t>
            </a:r>
          </a:p>
          <a:p>
            <a:r>
              <a:rPr lang="cs-CZ" sz="3200" dirty="0" smtClean="0"/>
              <a:t>školách se mluvilo pouze německy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1848 – v řadě evropských zemí </a:t>
            </a:r>
          </a:p>
          <a:p>
            <a:r>
              <a:rPr lang="cs-CZ" sz="3200" dirty="0" smtClean="0"/>
              <a:t>revoluce za spravedlivější žití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20218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Revoluce 1848-1849 v rakouském císařství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 smtClean="0"/>
              <a:t>VÍDEŇSKÉ BARIKÁDY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POVSTÁNÍ LIDU V PEŠTI </a:t>
            </a:r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996952"/>
            <a:ext cx="3888431" cy="3065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780928"/>
            <a:ext cx="338437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70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PRAHA ZAČÍNÁ BÝT VELKOMĚSTEM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7239000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dirty="0" smtClean="0"/>
              <a:t>čeští vzdělanci – usilovali o moderní český národ </a:t>
            </a:r>
          </a:p>
          <a:p>
            <a:r>
              <a:rPr lang="cs-CZ" sz="3200" dirty="0" smtClean="0"/>
              <a:t>větší rovnoprávnost občanů – volební práva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bnova českého jazyka </a:t>
            </a:r>
          </a:p>
          <a:p>
            <a:r>
              <a:rPr lang="cs-CZ" sz="3200" dirty="0" smtClean="0"/>
              <a:t>rozvoj kulturního života 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ětší politická samostatnost Čechů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376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NÁRODNÍ DIVADLO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5436096" y="3245168"/>
            <a:ext cx="3429000" cy="19202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SYMBOL MODERNÍHO ČESKÉHO NÁRODA</a:t>
            </a:r>
            <a:endParaRPr lang="cs-CZ" sz="2800" dirty="0"/>
          </a:p>
        </p:txBody>
      </p:sp>
      <p:sp>
        <p:nvSpPr>
          <p:cNvPr id="4" name="Zástupný symbol pro obrázek 3"/>
          <p:cNvSpPr>
            <a:spLocks noGrp="1"/>
          </p:cNvSpPr>
          <p:nvPr>
            <p:ph type="pic" idx="1"/>
          </p:nvPr>
        </p:nvSpPr>
        <p:spPr/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8346"/>
            <a:ext cx="4536504" cy="41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292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POČÁTKY NÁRODNÍHO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17260" y="1484784"/>
            <a:ext cx="3520440" cy="4525963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sz="4000" dirty="0" smtClean="0"/>
              <a:t>položení základního kamene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6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400" u="sng" dirty="0" smtClean="0">
                <a:solidFill>
                  <a:schemeClr val="tx2">
                    <a:lumMod val="75000"/>
                  </a:schemeClr>
                </a:solidFill>
              </a:rPr>
              <a:t>úkol:</a:t>
            </a:r>
            <a:r>
              <a:rPr lang="cs-CZ" sz="3400" dirty="0" smtClean="0">
                <a:solidFill>
                  <a:schemeClr val="tx2">
                    <a:lumMod val="75000"/>
                  </a:schemeClr>
                </a:solidFill>
              </a:rPr>
              <a:t> Kdy byl položen základní kámen Národního divadla a odkud byl přivezen?</a:t>
            </a:r>
            <a:endParaRPr lang="cs-CZ" sz="34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dirty="0" smtClean="0"/>
              <a:t>novostavba Národního divadla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18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6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600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600" u="sng" dirty="0" smtClean="0">
                <a:solidFill>
                  <a:schemeClr val="bg2">
                    <a:lumMod val="50000"/>
                  </a:schemeClr>
                </a:solidFill>
              </a:rPr>
              <a:t>úkol:</a:t>
            </a:r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</a:rPr>
              <a:t> Kteří architekti, malíři a sochaři se podíleli na stavbě  Národního divadla?</a:t>
            </a:r>
            <a:endParaRPr lang="cs-CZ" sz="26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85884"/>
            <a:ext cx="3707904" cy="1774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94688"/>
            <a:ext cx="3384376" cy="2509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34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76672"/>
            <a:ext cx="8079519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Citace:</a:t>
            </a:r>
            <a:r>
              <a:rPr lang="cs-CZ" sz="1200" dirty="0" smtClean="0"/>
              <a:t> Obr. Vídeňské barikády: </a:t>
            </a:r>
            <a:r>
              <a:rPr lang="cs-CZ" sz="1200" dirty="0" err="1" smtClean="0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 smtClean="0"/>
              <a:t>,</a:t>
            </a:r>
            <a:r>
              <a:rPr lang="cs-CZ" sz="1200" dirty="0"/>
              <a:t> [cit. 2011-12-26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Dostupné </a:t>
            </a:r>
            <a:r>
              <a:rPr lang="cs-CZ" sz="1200" dirty="0"/>
              <a:t>z WWW: </a:t>
            </a:r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/8/8a/J%C3%B3zsef_Heicke23.jpg&gt;.</a:t>
            </a:r>
          </a:p>
          <a:p>
            <a:r>
              <a:rPr lang="cs-CZ" sz="1200" dirty="0"/>
              <a:t> [cit. 2011-12-26]. </a:t>
            </a:r>
            <a:endParaRPr lang="cs-CZ" sz="1200" dirty="0" smtClean="0"/>
          </a:p>
          <a:p>
            <a:r>
              <a:rPr lang="cs-CZ" sz="1200" dirty="0" smtClean="0"/>
              <a:t>Obr. Povstání lidu </a:t>
            </a:r>
            <a:r>
              <a:rPr lang="cs-CZ" sz="1200" dirty="0"/>
              <a:t>v Pešti: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</a:t>
            </a:r>
            <a:endParaRPr lang="cs-CZ" sz="1200" dirty="0" smtClean="0"/>
          </a:p>
          <a:p>
            <a:r>
              <a:rPr lang="cs-CZ" sz="1200" dirty="0" smtClean="0"/>
              <a:t>&lt;</a:t>
            </a: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/2/21/March15.jpg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</a:t>
            </a:r>
            <a:r>
              <a:rPr lang="cs-CZ" sz="1200" dirty="0"/>
              <a:t>Národní divadlo: </a:t>
            </a:r>
            <a:r>
              <a:rPr lang="cs-CZ" sz="1200" dirty="0" err="1"/>
              <a:t>Soubor:Praha</a:t>
            </a:r>
            <a:r>
              <a:rPr lang="cs-CZ" sz="1200" dirty="0"/>
              <a:t> 2005-09-20 n%C3%A1rodn%C3%AD divadlo.jpg.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endParaRPr lang="cs-CZ" sz="1200" i="1" dirty="0" smtClean="0"/>
          </a:p>
          <a:p>
            <a:r>
              <a:rPr lang="cs-CZ" sz="1200" i="1" dirty="0" err="1" smtClean="0"/>
              <a:t>the</a:t>
            </a:r>
            <a:r>
              <a:rPr lang="cs-CZ" sz="1200" i="1" dirty="0" smtClean="0"/>
              <a:t> </a:t>
            </a:r>
            <a:r>
              <a:rPr lang="cs-CZ" sz="1200" i="1" dirty="0"/>
              <a:t>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</a:t>
            </a:r>
            <a:endParaRPr lang="cs-CZ" sz="1200" dirty="0" smtClean="0"/>
          </a:p>
          <a:p>
            <a:r>
              <a:rPr lang="cs-CZ" sz="1200" dirty="0" smtClean="0"/>
              <a:t>Dostupné </a:t>
            </a:r>
            <a:r>
              <a:rPr lang="cs-CZ" sz="1200" dirty="0"/>
              <a:t>z WWW: &lt;http://cs.wikipedia.org/wiki/Soubor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Praha_2005-09-20_n%C3%A1rodn%C3%AD_divadlo.jpg&gt;. </a:t>
            </a:r>
          </a:p>
          <a:p>
            <a:r>
              <a:rPr lang="cs-CZ" sz="1200" dirty="0" smtClean="0"/>
              <a:t>Obr. Položení </a:t>
            </a:r>
            <a:r>
              <a:rPr lang="cs-CZ" sz="1200" dirty="0"/>
              <a:t>základního kamene: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/1/1e/Zakladni_kamen_Narodniho_divadla.JPG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Novostavba </a:t>
            </a:r>
            <a:r>
              <a:rPr lang="cs-CZ" sz="1200" dirty="0"/>
              <a:t>Národního divadla: </a:t>
            </a:r>
            <a:r>
              <a:rPr lang="cs-CZ" sz="1200" dirty="0" err="1"/>
              <a:t>Commons</a:t>
            </a:r>
            <a:r>
              <a:rPr lang="cs-CZ" sz="1200" dirty="0"/>
              <a:t>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</a:t>
            </a:r>
            <a:endParaRPr lang="cs-CZ" sz="1200" dirty="0" smtClean="0"/>
          </a:p>
          <a:p>
            <a:r>
              <a:rPr lang="cs-CZ" sz="1200" dirty="0" smtClean="0"/>
              <a:t>St</a:t>
            </a:r>
            <a:r>
              <a:rPr lang="cs-CZ" sz="1200" dirty="0"/>
              <a:t>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[cit. 2011-12-26]. Dostupné z WWW: &lt;http</a:t>
            </a:r>
            <a:r>
              <a:rPr lang="cs-CZ" sz="1200" dirty="0" smtClean="0"/>
              <a:t>:/</a:t>
            </a:r>
          </a:p>
          <a:p>
            <a:r>
              <a:rPr lang="cs-CZ" sz="1200" dirty="0" smtClean="0"/>
              <a:t>/</a:t>
            </a:r>
            <a:r>
              <a:rPr lang="cs-CZ" sz="1200" dirty="0"/>
              <a:t>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/a/</a:t>
            </a:r>
            <a:r>
              <a:rPr lang="cs-CZ" sz="1200" dirty="0" err="1"/>
              <a:t>ac</a:t>
            </a:r>
            <a:r>
              <a:rPr lang="cs-CZ" sz="1200" dirty="0"/>
              <a:t>/Narodni_divadlo_Praha_1881.jpg&gt;.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25652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204</TotalTime>
  <Words>204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BUDOVÁNÍ MODERNÍHO NÁRODA</vt:lpstr>
      <vt:lpstr>Revoluce 1848-1849 v rakouském císařství</vt:lpstr>
      <vt:lpstr>PRAHA ZAČÍNÁ BÝT VELKOMĚSTEM</vt:lpstr>
      <vt:lpstr>NÁRODNÍ DIVADLO</vt:lpstr>
      <vt:lpstr>POČÁTKY NÁRODNÍHO DIVADLA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Rosenbergerová</dc:creator>
  <cp:lastModifiedBy>Učitel</cp:lastModifiedBy>
  <cp:revision>49</cp:revision>
  <dcterms:created xsi:type="dcterms:W3CDTF">2011-12-26T07:56:28Z</dcterms:created>
  <dcterms:modified xsi:type="dcterms:W3CDTF">2012-03-17T16:45:36Z</dcterms:modified>
</cp:coreProperties>
</file>