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E0B8DF-E983-4EE9-BD87-4A74AFF01EF6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ABE578-C8B9-46B8-8A52-2B0DA46502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944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BE578-C8B9-46B8-8A52-2B0DA465021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893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955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47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270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892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25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702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913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310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794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055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319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B28D3-85F7-4020-874B-14799258CCDE}" type="datetimeFigureOut">
              <a:rPr lang="cs-CZ" smtClean="0"/>
              <a:t>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C3DA33-DED8-414F-8E68-973112B37A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349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2060848"/>
            <a:ext cx="7772400" cy="1539602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ŠABLONA III/2</a:t>
            </a:r>
            <a:br>
              <a:rPr lang="cs-CZ" sz="2700" dirty="0" smtClean="0"/>
            </a:br>
            <a:r>
              <a:rPr lang="cs-CZ" sz="2700" dirty="0" smtClean="0"/>
              <a:t>Věta </a:t>
            </a:r>
            <a:r>
              <a:rPr lang="cs-CZ" sz="2700" dirty="0" smtClean="0"/>
              <a:t>jednoduchá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 Mgr. Libuše Junová, </a:t>
            </a:r>
            <a:r>
              <a:rPr lang="cs-CZ" sz="2700" dirty="0"/>
              <a:t>ZŠ </a:t>
            </a:r>
            <a:r>
              <a:rPr lang="cs-CZ" sz="2700" dirty="0" smtClean="0"/>
              <a:t>Horní Slavkov</a:t>
            </a:r>
            <a:br>
              <a:rPr lang="cs-CZ" sz="2700" dirty="0" smtClean="0"/>
            </a:br>
            <a:r>
              <a:rPr lang="cs-CZ" sz="3600" dirty="0" smtClean="0"/>
              <a:t>VY_32_INOVACE_93_Věta jednoduchá</a:t>
            </a:r>
            <a:endParaRPr lang="cs-CZ" sz="3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904167" y="4293096"/>
            <a:ext cx="5044097" cy="110452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933056"/>
            <a:ext cx="6096000" cy="1706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42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jednoduchá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Grafický rozbor + určování větných členů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052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 vyučováním panovalo ve třídě značné napětí.</a:t>
            </a:r>
          </a:p>
          <a:p>
            <a:pPr marL="0" indent="0">
              <a:buNone/>
            </a:pPr>
            <a:r>
              <a:rPr lang="cs-CZ" dirty="0" smtClean="0"/>
              <a:t>                  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Př</a:t>
            </a:r>
            <a:r>
              <a:rPr lang="cs-CZ" sz="2400" dirty="0" smtClean="0">
                <a:solidFill>
                  <a:srgbClr val="00B050"/>
                </a:solidFill>
              </a:rPr>
              <a:t>                                                   Po</a:t>
            </a:r>
            <a:r>
              <a:rPr lang="cs-CZ" dirty="0" smtClean="0"/>
              <a:t>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panovalo                        napětí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sz="2400" dirty="0" smtClean="0">
                <a:solidFill>
                  <a:srgbClr val="00B050"/>
                </a:solidFill>
              </a:rPr>
              <a:t>Puč                               Pum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Pk</a:t>
            </a:r>
            <a:r>
              <a:rPr lang="cs-CZ" sz="2400" dirty="0" smtClean="0">
                <a:solidFill>
                  <a:srgbClr val="00B050"/>
                </a:solidFill>
              </a:rPr>
              <a:t>+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Před vyučováním            ve třídě   značné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3419872" y="3861048"/>
            <a:ext cx="72008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88024" y="3861048"/>
            <a:ext cx="50405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6948264" y="3717032"/>
            <a:ext cx="792088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92080" y="3573016"/>
            <a:ext cx="20522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292080" y="3717032"/>
            <a:ext cx="20522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794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36376" y="1556792"/>
            <a:ext cx="8280400" cy="4525962"/>
          </a:xfrm>
        </p:spPr>
        <p:txBody>
          <a:bodyPr>
            <a:normAutofit/>
          </a:bodyPr>
          <a:lstStyle/>
          <a:p>
            <a:r>
              <a:rPr lang="cs-CZ" dirty="0" smtClean="0"/>
              <a:t>Tříčlenná posádka kosmické lodi přinesla nové poznatky.</a:t>
            </a:r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sz="2400" dirty="0" smtClean="0">
                <a:solidFill>
                  <a:srgbClr val="00B050"/>
                </a:solidFill>
              </a:rPr>
              <a:t>Po                          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Př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posádka                   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přinesla</a:t>
            </a:r>
            <a:endParaRPr lang="cs-CZ" sz="2400" i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</a:t>
            </a:r>
            <a:r>
              <a:rPr lang="cs-CZ" sz="2400" dirty="0" err="1" smtClean="0">
                <a:solidFill>
                  <a:srgbClr val="00B050"/>
                </a:solidFill>
              </a:rPr>
              <a:t>Pk</a:t>
            </a:r>
            <a:r>
              <a:rPr lang="cs-CZ" sz="2400" dirty="0" smtClean="0">
                <a:solidFill>
                  <a:srgbClr val="00B050"/>
                </a:solidFill>
              </a:rPr>
              <a:t> +                            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Pk</a:t>
            </a:r>
            <a:r>
              <a:rPr lang="cs-CZ" sz="2400" dirty="0" smtClean="0">
                <a:solidFill>
                  <a:srgbClr val="00B050"/>
                </a:solidFill>
              </a:rPr>
              <a:t>-                    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Pt</a:t>
            </a:r>
            <a:r>
              <a:rPr lang="cs-CZ" sz="2400" dirty="0" smtClean="0">
                <a:solidFill>
                  <a:srgbClr val="00B050"/>
                </a:solidFill>
              </a:rPr>
              <a:t>(4.p.)</a:t>
            </a:r>
            <a:endParaRPr lang="cs-CZ" sz="24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Tříčlenná                      lodi                     poznatky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Pk</a:t>
            </a:r>
            <a:r>
              <a:rPr lang="cs-CZ" sz="2400" dirty="0" smtClean="0">
                <a:solidFill>
                  <a:srgbClr val="00B050"/>
                </a:solidFill>
              </a:rPr>
              <a:t>+</a:t>
            </a:r>
            <a:r>
              <a:rPr lang="cs-CZ" dirty="0" smtClean="0"/>
              <a:t>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Pk</a:t>
            </a:r>
            <a:r>
              <a:rPr lang="cs-CZ" sz="2400" dirty="0" smtClean="0">
                <a:solidFill>
                  <a:srgbClr val="00B050"/>
                </a:solidFill>
              </a:rPr>
              <a:t>+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kosmické                  nové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779912" y="3429000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779912" y="3573016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483768" y="3717032"/>
            <a:ext cx="86409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599892" y="3717032"/>
            <a:ext cx="100811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712480" y="4823990"/>
            <a:ext cx="86409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876256" y="3717032"/>
            <a:ext cx="79208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6876256" y="4823990"/>
            <a:ext cx="79208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7946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Večer si otec pohodlně sedl před televizor do křesla.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                Po    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Př</a:t>
            </a:r>
            <a:endParaRPr lang="cs-CZ" sz="24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dirty="0"/>
              <a:t>otec           </a:t>
            </a:r>
            <a:r>
              <a:rPr lang="cs-CZ" dirty="0" smtClean="0"/>
              <a:t>si sedl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Puč </a:t>
            </a:r>
            <a:r>
              <a:rPr lang="cs-CZ" sz="2400" dirty="0" smtClean="0"/>
              <a:t>   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Puz</a:t>
            </a:r>
            <a:r>
              <a:rPr lang="cs-CZ" sz="2400" dirty="0" smtClean="0"/>
              <a:t>                                 </a:t>
            </a:r>
            <a:r>
              <a:rPr lang="cs-CZ" sz="2400" dirty="0" smtClean="0">
                <a:solidFill>
                  <a:srgbClr val="00B050"/>
                </a:solidFill>
              </a:rPr>
              <a:t>Pum</a:t>
            </a:r>
            <a:r>
              <a:rPr lang="cs-CZ" sz="2400" dirty="0" smtClean="0"/>
              <a:t>     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Pum</a:t>
            </a:r>
            <a:endParaRPr lang="cs-CZ" sz="24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Večer      pohodlně       před televizor  do křesla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1619672" y="3717032"/>
            <a:ext cx="2304256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779912" y="3717032"/>
            <a:ext cx="288032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644008" y="3717032"/>
            <a:ext cx="288032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60565" y="3651299"/>
            <a:ext cx="2448272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771800" y="3356992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771800" y="3501008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9698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Prudké slunce nepříjemně oslepovalo unavené oči.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00B050"/>
                </a:solidFill>
              </a:rPr>
              <a:t>                      Po                         </a:t>
            </a:r>
            <a:r>
              <a:rPr lang="cs-CZ" sz="2600" dirty="0" err="1" smtClean="0">
                <a:solidFill>
                  <a:srgbClr val="00B050"/>
                </a:solidFill>
              </a:rPr>
              <a:t>Př</a:t>
            </a:r>
            <a:endParaRPr lang="cs-CZ" sz="26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slunce                oslepovalo</a:t>
            </a:r>
          </a:p>
          <a:p>
            <a:pPr marL="0" indent="0">
              <a:buNone/>
            </a:pPr>
            <a:r>
              <a:rPr lang="cs-CZ" sz="2600" dirty="0" smtClean="0"/>
              <a:t>               </a:t>
            </a:r>
            <a:r>
              <a:rPr lang="cs-CZ" sz="2600" dirty="0" err="1" smtClean="0">
                <a:solidFill>
                  <a:srgbClr val="00B050"/>
                </a:solidFill>
              </a:rPr>
              <a:t>Pk</a:t>
            </a:r>
            <a:r>
              <a:rPr lang="cs-CZ" sz="2600" dirty="0" smtClean="0">
                <a:solidFill>
                  <a:srgbClr val="00B050"/>
                </a:solidFill>
              </a:rPr>
              <a:t>+                   </a:t>
            </a:r>
            <a:r>
              <a:rPr lang="cs-CZ" sz="2600" dirty="0" err="1" smtClean="0">
                <a:solidFill>
                  <a:srgbClr val="00B050"/>
                </a:solidFill>
              </a:rPr>
              <a:t>Puz</a:t>
            </a:r>
            <a:r>
              <a:rPr lang="cs-CZ" sz="2600" dirty="0" smtClean="0">
                <a:solidFill>
                  <a:srgbClr val="00B050"/>
                </a:solidFill>
              </a:rPr>
              <a:t>                                         </a:t>
            </a:r>
            <a:r>
              <a:rPr lang="cs-CZ" sz="2600" dirty="0" err="1" smtClean="0">
                <a:solidFill>
                  <a:srgbClr val="00B050"/>
                </a:solidFill>
              </a:rPr>
              <a:t>Pt</a:t>
            </a:r>
            <a:r>
              <a:rPr lang="cs-CZ" sz="2600" dirty="0" smtClean="0">
                <a:solidFill>
                  <a:srgbClr val="00B050"/>
                </a:solidFill>
              </a:rPr>
              <a:t>(4.p)</a:t>
            </a:r>
            <a:endParaRPr lang="cs-CZ" sz="26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Prudké            nepříjemně                        oči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                                                                         </a:t>
            </a:r>
            <a:r>
              <a:rPr lang="cs-CZ" sz="2400" dirty="0" err="1" smtClean="0">
                <a:solidFill>
                  <a:srgbClr val="00B050"/>
                </a:solidFill>
              </a:rPr>
              <a:t>Pk</a:t>
            </a:r>
            <a:r>
              <a:rPr lang="cs-CZ" sz="2400" dirty="0" smtClean="0">
                <a:solidFill>
                  <a:srgbClr val="00B050"/>
                </a:solidFill>
              </a:rPr>
              <a:t>+</a:t>
            </a:r>
            <a:endParaRPr lang="cs-CZ" sz="24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                               unavené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347864" y="3356992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347864" y="3501008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051720" y="3501008"/>
            <a:ext cx="504056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4932040" y="3645024"/>
            <a:ext cx="50405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8126" y="3662734"/>
            <a:ext cx="1008112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6660232" y="4725144"/>
            <a:ext cx="648072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5715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231</TotalTime>
  <Words>125</Words>
  <Application>Microsoft Office PowerPoint</Application>
  <PresentationFormat>Předvádění na obrazovce (4:3)</PresentationFormat>
  <Paragraphs>30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ŠABLONA III/2 Věta jednoduchá  Mgr. Libuše Junová, ZŠ Horní Slavkov VY_32_INOVACE_93_Věta jednoduchá</vt:lpstr>
      <vt:lpstr>Věta jednoduchá</vt:lpstr>
      <vt:lpstr>Věty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 jednoduchá</dc:title>
  <dc:creator>Junová Libuše</dc:creator>
  <cp:lastModifiedBy>Junová Libuše</cp:lastModifiedBy>
  <cp:revision>24</cp:revision>
  <dcterms:created xsi:type="dcterms:W3CDTF">2011-05-11T13:21:40Z</dcterms:created>
  <dcterms:modified xsi:type="dcterms:W3CDTF">2011-06-09T08:28:25Z</dcterms:modified>
</cp:coreProperties>
</file>