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10"/>
  </p:notesMasterIdLst>
  <p:sldIdLst>
    <p:sldId id="260" r:id="rId2"/>
    <p:sldId id="273" r:id="rId3"/>
    <p:sldId id="272" r:id="rId4"/>
    <p:sldId id="274" r:id="rId5"/>
    <p:sldId id="275" r:id="rId6"/>
    <p:sldId id="276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533781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302957711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VY_32_INOVACE_05_A_16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Základní pojmy vytápění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l-PL" sz="1600" dirty="0" smtClean="0">
                          <a:latin typeface="Arial" pitchFamily="34" charset="0"/>
                          <a:cs typeface="Times New Roman" pitchFamily="18" charset="0"/>
                        </a:rPr>
                        <a:t>Ústřední</a:t>
                      </a:r>
                      <a:r>
                        <a:rPr lang="pl-PL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vytápění</a:t>
                      </a:r>
                      <a:endParaRPr lang="pl-PL" sz="1600" dirty="0" smtClean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Václav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</a:t>
            </a:r>
            <a:r>
              <a:rPr lang="cs-CZ" smtClean="0">
                <a:latin typeface="Arial" pitchFamily="34" charset="0"/>
                <a:cs typeface="Arial" pitchFamily="34" charset="0"/>
              </a:rPr>
              <a:t>určen pro studijní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obor MIEZ, předmět VYTÁPĚNÍ,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="" xmlns:p14="http://schemas.microsoft.com/office/powerpoint/2010/main" val="3455194276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96752"/>
            <a:ext cx="8640960" cy="5256584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Ústřední vytápění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je otopná soustava, která se skládá ze  zdroje tepla, rozvodů a spotřebiče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Proti klasickému /místnímu/ má řadu předností. Např.: ekologičnost, snadnější obsluha, nižší náklady na vytápění.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Základním znakem je umístění zdroje tepla mimo vytápěné místnosti.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Pro dopravu tepla se využívají různé druhy teplonosných látek. Nejčastěji to bývá voda pro svou vysokou tepelnou kapacitu. Dále potom pára, vzduch nebo nemrznoucí směsi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Ústřední vytápění</a:t>
            </a:r>
          </a:p>
        </p:txBody>
      </p:sp>
    </p:spTree>
    <p:extLst>
      <p:ext uri="{BB962C8B-B14F-4D97-AF65-F5344CB8AC3E}">
        <p14:creationId xmlns="" xmlns:p14="http://schemas.microsoft.com/office/powerpoint/2010/main" val="3929830527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052736"/>
            <a:ext cx="8640960" cy="5472608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Zdroj tepla – může být kotel, výměník, tepelné čerpadlo, solární kolektory nebo topidlo.                                                                .</a:t>
            </a:r>
          </a:p>
          <a:p>
            <a:pPr marL="449263" indent="-361950">
              <a:spcBef>
                <a:spcPts val="1800"/>
              </a:spcBef>
              <a:buNone/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449263" indent="-361950">
              <a:spcBef>
                <a:spcPts val="1800"/>
              </a:spcBef>
              <a:buNone/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449263" indent="-361950">
              <a:spcBef>
                <a:spcPts val="1800"/>
              </a:spcBef>
              <a:buNone/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449263" indent="-361950">
              <a:spcBef>
                <a:spcPts val="1800"/>
              </a:spcBef>
              <a:buNone/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Q</a:t>
            </a:r>
            <a:r>
              <a:rPr lang="cs-CZ" sz="2800" baseline="-25000" dirty="0" smtClean="0">
                <a:latin typeface="Arial Narrow" pitchFamily="34" charset="0"/>
                <a:cs typeface="Times New Roman" pitchFamily="18" charset="0"/>
              </a:rPr>
              <a:t>1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– tepelný příkon zdroje,  Q</a:t>
            </a:r>
            <a:r>
              <a:rPr lang="cs-CZ" sz="2800" baseline="-25000" dirty="0" smtClean="0">
                <a:latin typeface="Arial Narrow" pitchFamily="34" charset="0"/>
                <a:cs typeface="Times New Roman" pitchFamily="18" charset="0"/>
              </a:rPr>
              <a:t>2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- tepelný výkon zdroje,          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Q</a:t>
            </a:r>
            <a:r>
              <a:rPr lang="cs-CZ" sz="2800" baseline="-25000" dirty="0" err="1" smtClean="0">
                <a:latin typeface="Arial Narrow" pitchFamily="34" charset="0"/>
                <a:cs typeface="Times New Roman" pitchFamily="18" charset="0"/>
              </a:rPr>
              <a:t>z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– ztráta tepla ve zdroji,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Q</a:t>
            </a:r>
            <a:r>
              <a:rPr lang="cs-CZ" sz="2800" baseline="-25000" dirty="0" err="1" smtClean="0">
                <a:latin typeface="Arial Narrow" pitchFamily="34" charset="0"/>
                <a:cs typeface="Times New Roman" pitchFamily="18" charset="0"/>
              </a:rPr>
              <a:t>t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– tepelný výkon tělesa,               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Q</a:t>
            </a:r>
            <a:r>
              <a:rPr lang="cs-CZ" sz="2800" baseline="-25000" dirty="0" err="1" smtClean="0">
                <a:latin typeface="Arial Narrow" pitchFamily="34" charset="0"/>
                <a:cs typeface="Times New Roman" pitchFamily="18" charset="0"/>
              </a:rPr>
              <a:t>cz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– celková tepelná ztráta místnosti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Ústřední vytápění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988840"/>
            <a:ext cx="7458075" cy="3024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3929830527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052736"/>
            <a:ext cx="8640960" cy="5472608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Doprava tepla – využívají se různé druhy potrubí a rozvaděče.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Spotřebiče – jsou různé druhy otopných těles a topné plochy. Obecně platí, že otopné spotřebiče nebo plochy umístěné v místnosti musí pokrýt její  tepelné ztráty.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Pro správné fungování celé otopné soustavy je nutné její vybavení zabezpečovacím zařízením ( pojistné ventily, expanzní nádoby, ….), armaturami (napouštěcí, uzavírací, odvzdušňovací, …), čerpadlem, měřícím a regulačním zařízením.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Ústřední vytápění</a:t>
            </a:r>
          </a:p>
        </p:txBody>
      </p:sp>
    </p:spTree>
    <p:extLst>
      <p:ext uri="{BB962C8B-B14F-4D97-AF65-F5344CB8AC3E}">
        <p14:creationId xmlns="" xmlns:p14="http://schemas.microsoft.com/office/powerpoint/2010/main" val="3929830527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385392"/>
            <a:ext cx="8640960" cy="5472608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Kompletně pospojovaná otopná soustava vybavená  příslušným zařízením a prvky vytváří funkční, hospodárný a bezpečný celek, který je však nutný podřídit pravidelným kontrolám dle  norem a bezpečnostních předpisů.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Zdroj může být umístěn na patře pro jednu nebo více bytových jednotek. Toto ústřední vytápění se nazývá etážové nebo bytové.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Ve většině případů, kdy je kotel umístěn v domě je postaven v nejnižším podlaží.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Ústřední vytápění</a:t>
            </a:r>
          </a:p>
        </p:txBody>
      </p:sp>
    </p:spTree>
    <p:extLst>
      <p:ext uri="{BB962C8B-B14F-4D97-AF65-F5344CB8AC3E}">
        <p14:creationId xmlns="" xmlns:p14="http://schemas.microsoft.com/office/powerpoint/2010/main" val="3929830527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24744"/>
            <a:ext cx="8424936" cy="3816424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  <a:buNone/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	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Kontrolní otázky</a:t>
            </a:r>
            <a:endParaRPr lang="cs-CZ" sz="2800" b="1" dirty="0" smtClean="0">
              <a:latin typeface="Arial Narrow" pitchFamily="34" charset="0"/>
              <a:cs typeface="Times New Roman" pitchFamily="18" charset="0"/>
            </a:endParaRPr>
          </a:p>
          <a:p>
            <a:pPr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Jakým způsobem definujeme ústřední vytápění ?</a:t>
            </a:r>
          </a:p>
          <a:p>
            <a:pPr lvl="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Z čeho se skládá ústřední vytápění?</a:t>
            </a:r>
          </a:p>
          <a:p>
            <a:pPr marL="449263" indent="-449263">
              <a:spcBef>
                <a:spcPts val="1800"/>
              </a:spcBef>
              <a:tabLst>
                <a:tab pos="261938" algn="l"/>
              </a:tabLst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Jakým způsobem se dopravuje teplo do otopných těles?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Z jakých částí se skládá ústřední vytápění?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7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332656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Ústřední vytápění</a:t>
            </a:r>
            <a:endParaRPr lang="pl-PL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988840"/>
            <a:ext cx="8640960" cy="4320480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Stanislav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Tajbr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Vytápění. Praha 2003 Sobotáles ISBN 80-85920-96-4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8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pl-PL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6068</TotalTime>
  <Words>404</Words>
  <Application>Microsoft Office PowerPoint</Application>
  <PresentationFormat>Předvádění na obrazovce (4:3)</PresentationFormat>
  <Paragraphs>61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autolakýrník</dc:title>
  <dc:creator>Václav Nepokoj</dc:creator>
  <cp:lastModifiedBy>Václav Nepokoj</cp:lastModifiedBy>
  <cp:revision>572</cp:revision>
  <dcterms:created xsi:type="dcterms:W3CDTF">2012-04-09T07:10:25Z</dcterms:created>
  <dcterms:modified xsi:type="dcterms:W3CDTF">2013-10-26T10:15:37Z</dcterms:modified>
</cp:coreProperties>
</file>