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2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87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801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4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00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50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26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13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10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3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9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599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54432-A05E-4F35-A7FF-1EA9C0C3A29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EE78B-2F1F-4355-850F-FEDDA51E2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510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1003603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VY_32_INOVACE_01_CH8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Heterogenní směsi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072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dirty="0" smtClean="0"/>
              <a:t>Heterogenní směsi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400800" cy="227910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 action="ppaction://hlinksldjump"/>
              </a:rPr>
              <a:t>Suspenze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Emulze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Pěna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Aerosol – dým/pěna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661248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94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348880"/>
            <a:ext cx="4226654" cy="42266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Suspenze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Heterogenní směs tvořená kapalinou a pevnou nerozpuštěnou látkou – voda + sádra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Výseč 7"/>
          <p:cNvSpPr/>
          <p:nvPr/>
        </p:nvSpPr>
        <p:spPr>
          <a:xfrm rot="5400000">
            <a:off x="4549752" y="5332974"/>
            <a:ext cx="648071" cy="1368152"/>
          </a:xfrm>
          <a:prstGeom prst="pie">
            <a:avLst>
              <a:gd name="adj1" fmla="val 5342514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262757" y="4365104"/>
            <a:ext cx="11160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683568" y="601705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Výběr směsi</a:t>
            </a:r>
            <a:endParaRPr lang="cs-CZ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6732240" y="601705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703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708920"/>
            <a:ext cx="4226654" cy="42266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Heterogenní směs tvořená dvěma vzájemně nerozpustnými kapalinami – voda + olej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4262757" y="4653136"/>
            <a:ext cx="11160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028669" y="5373216"/>
            <a:ext cx="158417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Lichoběžník 5"/>
          <p:cNvSpPr/>
          <p:nvPr/>
        </p:nvSpPr>
        <p:spPr>
          <a:xfrm>
            <a:off x="4028669" y="4653136"/>
            <a:ext cx="1584176" cy="720080"/>
          </a:xfrm>
          <a:prstGeom prst="trapezoid">
            <a:avLst>
              <a:gd name="adj" fmla="val 312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3848438" y="5353442"/>
            <a:ext cx="1954934" cy="1138928"/>
          </a:xfrm>
          <a:custGeom>
            <a:avLst/>
            <a:gdLst>
              <a:gd name="connsiteX0" fmla="*/ 1750851 w 1954934"/>
              <a:gd name="connsiteY0" fmla="*/ 20069 h 1138928"/>
              <a:gd name="connsiteX1" fmla="*/ 1886318 w 1954934"/>
              <a:gd name="connsiteY1" fmla="*/ 494202 h 1138928"/>
              <a:gd name="connsiteX2" fmla="*/ 1954051 w 1954934"/>
              <a:gd name="connsiteY2" fmla="*/ 719980 h 1138928"/>
              <a:gd name="connsiteX3" fmla="*/ 1920184 w 1954934"/>
              <a:gd name="connsiteY3" fmla="*/ 900602 h 1138928"/>
              <a:gd name="connsiteX4" fmla="*/ 1852451 w 1954934"/>
              <a:gd name="connsiteY4" fmla="*/ 1002202 h 1138928"/>
              <a:gd name="connsiteX5" fmla="*/ 1750851 w 1954934"/>
              <a:gd name="connsiteY5" fmla="*/ 1092514 h 1138928"/>
              <a:gd name="connsiteX6" fmla="*/ 1344451 w 1954934"/>
              <a:gd name="connsiteY6" fmla="*/ 1137669 h 1138928"/>
              <a:gd name="connsiteX7" fmla="*/ 904184 w 1954934"/>
              <a:gd name="connsiteY7" fmla="*/ 1126380 h 1138928"/>
              <a:gd name="connsiteX8" fmla="*/ 509073 w 1954934"/>
              <a:gd name="connsiteY8" fmla="*/ 1126380 h 1138928"/>
              <a:gd name="connsiteX9" fmla="*/ 238140 w 1954934"/>
              <a:gd name="connsiteY9" fmla="*/ 1103802 h 1138928"/>
              <a:gd name="connsiteX10" fmla="*/ 91384 w 1954934"/>
              <a:gd name="connsiteY10" fmla="*/ 1024780 h 1138928"/>
              <a:gd name="connsiteX11" fmla="*/ 1073 w 1954934"/>
              <a:gd name="connsiteY11" fmla="*/ 866736 h 1138928"/>
              <a:gd name="connsiteX12" fmla="*/ 46229 w 1954934"/>
              <a:gd name="connsiteY12" fmla="*/ 595802 h 1138928"/>
              <a:gd name="connsiteX13" fmla="*/ 113962 w 1954934"/>
              <a:gd name="connsiteY13" fmla="*/ 291002 h 1138928"/>
              <a:gd name="connsiteX14" fmla="*/ 192984 w 1954934"/>
              <a:gd name="connsiteY14" fmla="*/ 20069 h 1138928"/>
              <a:gd name="connsiteX15" fmla="*/ 204273 w 1954934"/>
              <a:gd name="connsiteY15" fmla="*/ 20069 h 1138928"/>
              <a:gd name="connsiteX16" fmla="*/ 1750851 w 1954934"/>
              <a:gd name="connsiteY16" fmla="*/ 20069 h 1138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954934" h="1138928">
                <a:moveTo>
                  <a:pt x="1750851" y="20069"/>
                </a:moveTo>
                <a:cubicBezTo>
                  <a:pt x="1801651" y="198809"/>
                  <a:pt x="1852451" y="377550"/>
                  <a:pt x="1886318" y="494202"/>
                </a:cubicBezTo>
                <a:cubicBezTo>
                  <a:pt x="1920185" y="610854"/>
                  <a:pt x="1948407" y="652247"/>
                  <a:pt x="1954051" y="719980"/>
                </a:cubicBezTo>
                <a:cubicBezTo>
                  <a:pt x="1959695" y="787713"/>
                  <a:pt x="1937117" y="853565"/>
                  <a:pt x="1920184" y="900602"/>
                </a:cubicBezTo>
                <a:cubicBezTo>
                  <a:pt x="1903251" y="947639"/>
                  <a:pt x="1880673" y="970217"/>
                  <a:pt x="1852451" y="1002202"/>
                </a:cubicBezTo>
                <a:cubicBezTo>
                  <a:pt x="1824229" y="1034187"/>
                  <a:pt x="1835518" y="1069936"/>
                  <a:pt x="1750851" y="1092514"/>
                </a:cubicBezTo>
                <a:cubicBezTo>
                  <a:pt x="1666184" y="1115092"/>
                  <a:pt x="1485562" y="1132025"/>
                  <a:pt x="1344451" y="1137669"/>
                </a:cubicBezTo>
                <a:cubicBezTo>
                  <a:pt x="1203340" y="1143313"/>
                  <a:pt x="1043414" y="1128262"/>
                  <a:pt x="904184" y="1126380"/>
                </a:cubicBezTo>
                <a:cubicBezTo>
                  <a:pt x="764954" y="1124499"/>
                  <a:pt x="620080" y="1130143"/>
                  <a:pt x="509073" y="1126380"/>
                </a:cubicBezTo>
                <a:cubicBezTo>
                  <a:pt x="398066" y="1122617"/>
                  <a:pt x="307755" y="1120735"/>
                  <a:pt x="238140" y="1103802"/>
                </a:cubicBezTo>
                <a:cubicBezTo>
                  <a:pt x="168525" y="1086869"/>
                  <a:pt x="130895" y="1064291"/>
                  <a:pt x="91384" y="1024780"/>
                </a:cubicBezTo>
                <a:cubicBezTo>
                  <a:pt x="51873" y="985269"/>
                  <a:pt x="8599" y="938232"/>
                  <a:pt x="1073" y="866736"/>
                </a:cubicBezTo>
                <a:cubicBezTo>
                  <a:pt x="-6453" y="795240"/>
                  <a:pt x="27414" y="691758"/>
                  <a:pt x="46229" y="595802"/>
                </a:cubicBezTo>
                <a:cubicBezTo>
                  <a:pt x="65044" y="499846"/>
                  <a:pt x="89503" y="386957"/>
                  <a:pt x="113962" y="291002"/>
                </a:cubicBezTo>
                <a:cubicBezTo>
                  <a:pt x="138421" y="195047"/>
                  <a:pt x="177932" y="65225"/>
                  <a:pt x="192984" y="20069"/>
                </a:cubicBezTo>
                <a:cubicBezTo>
                  <a:pt x="208036" y="-25087"/>
                  <a:pt x="204273" y="20069"/>
                  <a:pt x="204273" y="20069"/>
                </a:cubicBezTo>
                <a:lnTo>
                  <a:pt x="1750851" y="20069"/>
                </a:lnTo>
                <a:close/>
              </a:path>
            </a:pathLst>
          </a:custGeom>
          <a:solidFill>
            <a:srgbClr val="00B0F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546905" y="4835427"/>
            <a:ext cx="5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Olej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5738240"/>
            <a:ext cx="864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16" name="TextovéPole 15">
            <a:hlinkClick r:id="rId3" action="ppaction://hlinksldjump"/>
          </p:cNvPr>
          <p:cNvSpPr txBox="1"/>
          <p:nvPr/>
        </p:nvSpPr>
        <p:spPr>
          <a:xfrm>
            <a:off x="683568" y="601705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Výběr směsi</a:t>
            </a:r>
            <a:endParaRPr lang="cs-CZ" dirty="0"/>
          </a:p>
        </p:txBody>
      </p:sp>
      <p:sp>
        <p:nvSpPr>
          <p:cNvPr id="17" name="TextovéPole 16">
            <a:hlinkClick r:id="rId4" action="ppaction://hlinksldjump"/>
          </p:cNvPr>
          <p:cNvSpPr txBox="1"/>
          <p:nvPr/>
        </p:nvSpPr>
        <p:spPr>
          <a:xfrm>
            <a:off x="6732240" y="601705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0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Pěna je tvořena směsí kapaliny a plynu. Kapalina musí být schopna vázat bublinky plynu. Typickým příkladem je směs pěny do koupele a vzduchu.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140968"/>
            <a:ext cx="3672408" cy="3609351"/>
          </a:xfrm>
          <a:prstGeom prst="rect">
            <a:avLst/>
          </a:prstGeom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683568" y="601705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Výběr směsi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6732240" y="601705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35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Aerosoly dělíme na dvě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75476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Mlha – je tvořena směsí mikrokapiček </a:t>
            </a:r>
          </a:p>
          <a:p>
            <a:pPr marL="0" indent="0">
              <a:buNone/>
            </a:pPr>
            <a:r>
              <a:rPr lang="cs-CZ" dirty="0" smtClean="0"/>
              <a:t>v plynu</a:t>
            </a:r>
            <a:endParaRPr lang="cs-CZ" dirty="0"/>
          </a:p>
        </p:txBody>
      </p:sp>
      <p:pic>
        <p:nvPicPr>
          <p:cNvPr id="1026" name="Picture 2" descr="C:\Users\006\AppData\Local\Microsoft\Windows\Temporary Internet Files\Content.IE5\EQ6LS3HP\MC900351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1686962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004048" y="1766711"/>
            <a:ext cx="375476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Dým – je tvořen směsí malých pevných částic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v plynu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605382"/>
            <a:ext cx="960120" cy="1806854"/>
          </a:xfrm>
          <a:prstGeom prst="rect">
            <a:avLst/>
          </a:prstGeom>
        </p:spPr>
      </p:pic>
      <p:sp>
        <p:nvSpPr>
          <p:cNvPr id="8" name="TextovéPole 7">
            <a:hlinkClick r:id="rId4" action="ppaction://hlinksldjump"/>
          </p:cNvPr>
          <p:cNvSpPr txBox="1"/>
          <p:nvPr/>
        </p:nvSpPr>
        <p:spPr>
          <a:xfrm>
            <a:off x="683568" y="601705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Výběr směsi</a:t>
            </a:r>
            <a:endParaRPr lang="cs-CZ" dirty="0"/>
          </a:p>
        </p:txBody>
      </p:sp>
      <p:sp>
        <p:nvSpPr>
          <p:cNvPr id="9" name="TextovéPole 8">
            <a:hlinkClick r:id="rId5" action="ppaction://hlinksldjump"/>
          </p:cNvPr>
          <p:cNvSpPr txBox="1"/>
          <p:nvPr/>
        </p:nvSpPr>
        <p:spPr>
          <a:xfrm>
            <a:off x="6732240" y="601705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54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 z </a:t>
            </a:r>
            <a:r>
              <a:rPr lang="cs-CZ" dirty="0" smtClean="0">
                <a:hlinkClick r:id="rId2"/>
              </a:rPr>
              <a:t>http://office.microsoft.com/cs-cz/images/?CTT=97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438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165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Heterogenní směsi</vt:lpstr>
      <vt:lpstr>Suspenze</vt:lpstr>
      <vt:lpstr>Emulze</vt:lpstr>
      <vt:lpstr>Pěna</vt:lpstr>
      <vt:lpstr>Aerosoly dělíme na dvě skupiny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006</dc:creator>
  <cp:lastModifiedBy>Aleš Polívka</cp:lastModifiedBy>
  <cp:revision>10</cp:revision>
  <dcterms:created xsi:type="dcterms:W3CDTF">2012-01-22T13:52:28Z</dcterms:created>
  <dcterms:modified xsi:type="dcterms:W3CDTF">2012-03-15T20:49:19Z</dcterms:modified>
</cp:coreProperties>
</file>