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96" r:id="rId1"/>
  </p:sldMasterIdLst>
  <p:notesMasterIdLst>
    <p:notesMasterId r:id="rId8"/>
  </p:notesMasterIdLst>
  <p:sldIdLst>
    <p:sldId id="260" r:id="rId2"/>
    <p:sldId id="264" r:id="rId3"/>
    <p:sldId id="258" r:id="rId4"/>
    <p:sldId id="269" r:id="rId5"/>
    <p:sldId id="268" r:id="rId6"/>
    <p:sldId id="266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FA10F"/>
    <a:srgbClr val="A6F890"/>
    <a:srgbClr val="66FF66"/>
    <a:srgbClr val="25F75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74" autoAdjust="0"/>
    <p:restoredTop sz="94660"/>
  </p:normalViewPr>
  <p:slideViewPr>
    <p:cSldViewPr>
      <p:cViewPr varScale="1">
        <p:scale>
          <a:sx n="69" d="100"/>
          <a:sy n="69" d="100"/>
        </p:scale>
        <p:origin x="-143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BE069FC-C2A3-45D3-8488-4B476B21F13D}" type="datetimeFigureOut">
              <a:rPr lang="cs-CZ" smtClean="0"/>
              <a:pPr/>
              <a:t>19.10.2013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006F058-7D7E-4D72-99CA-A15BE9E715B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9873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mtClean="0"/>
              <a:t>ko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mtClean="0"/>
              <a:t>ko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mtClean="0"/>
              <a:t>ko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mtClean="0"/>
              <a:t>ko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94BEBED5-D5D3-4335-9C96-FCDAFADA38FC}" type="datetime1">
              <a:rPr lang="cs-CZ" smtClean="0"/>
              <a:pPr/>
              <a:t>19.10.2013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AAF4A07-C2FA-4CBA-B5A0-314F4C347622}" type="datetime1">
              <a:rPr lang="cs-CZ" smtClean="0"/>
              <a:pPr/>
              <a:t>19.10.2013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DA897FDA-20DB-44E8-9E96-5079581005CE}" type="datetime1">
              <a:rPr lang="cs-CZ" smtClean="0"/>
              <a:pPr/>
              <a:t>19.10.2013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A768FE-226B-45C6-9109-9177E79C6AE1}" type="datetime1">
              <a:rPr lang="cs-CZ" smtClean="0"/>
              <a:pPr/>
              <a:t>19.10.2013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4CF9CF-C69F-472D-8B17-27ADF0D773E5}" type="datetime1">
              <a:rPr lang="cs-CZ" smtClean="0"/>
              <a:pPr/>
              <a:t>19.10.2013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E04EB77B-014B-4208-98ED-6933D87AE5F6}" type="datetime1">
              <a:rPr lang="cs-CZ" smtClean="0"/>
              <a:pPr/>
              <a:t>19.10.2013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B112E5-506A-40A2-BFB5-D235E30893F0}" type="datetime1">
              <a:rPr lang="cs-CZ" smtClean="0"/>
              <a:pPr/>
              <a:t>19.10.2013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96B5AB40-97E6-465B-97DE-25A1D73341CD}" type="datetime1">
              <a:rPr lang="cs-CZ" smtClean="0"/>
              <a:pPr/>
              <a:t>19.10.2013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E2179F26-58AB-4AD9-A527-A74A4301634F}" type="datetime1">
              <a:rPr lang="cs-CZ" smtClean="0"/>
              <a:pPr/>
              <a:t>19.10.2013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0702FD-6AD4-48C8-B1E5-C9DE7E5BF75A}" type="datetime1">
              <a:rPr lang="cs-CZ" smtClean="0"/>
              <a:pPr/>
              <a:t>19.10.2013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5E2C46-9790-47FF-8317-137BA8326BD0}" type="datetime1">
              <a:rPr lang="cs-CZ" smtClean="0"/>
              <a:pPr/>
              <a:t>19.10.2013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E70F5C49-366F-4E3C-8347-F09612DA912C}" type="datetime1">
              <a:rPr lang="cs-CZ" smtClean="0"/>
              <a:pPr/>
              <a:t>19.10.2013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ransition spd="slow">
    <p:wipe dir="d"/>
  </p:transition>
  <p:timing>
    <p:tnLst>
      <p:par>
        <p:cTn id="1" dur="indefinite" restart="never" nodeType="tmRoot"/>
      </p:par>
    </p:tnLst>
  </p:timing>
  <p:hf hdr="0" ftr="0" dt="0"/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86053943"/>
              </p:ext>
            </p:extLst>
          </p:nvPr>
        </p:nvGraphicFramePr>
        <p:xfrm>
          <a:off x="1979712" y="2132856"/>
          <a:ext cx="6929486" cy="3720476"/>
        </p:xfrm>
        <a:graphic>
          <a:graphicData uri="http://schemas.openxmlformats.org/drawingml/2006/table">
            <a:tbl>
              <a:tblPr firstCol="1">
                <a:effectLst/>
                <a:tableStyleId>{8799B23B-EC83-4686-B30A-512413B5E67A}</a:tableStyleId>
              </a:tblPr>
              <a:tblGrid>
                <a:gridCol w="2786082"/>
                <a:gridCol w="4143404"/>
              </a:tblGrid>
              <a:tr h="720080">
                <a:tc gridSpan="2">
                  <a:txBody>
                    <a:bodyPr/>
                    <a:lstStyle/>
                    <a:p>
                      <a:pPr marL="71755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Střední odborná škola a Střední odborné učiliště, </a:t>
                      </a:r>
                      <a:b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</a:b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Hradec Králové, </a:t>
                      </a:r>
                      <a:r>
                        <a:rPr lang="cs-CZ" sz="1700" dirty="0" err="1" smtClean="0">
                          <a:latin typeface="Arial" pitchFamily="34" charset="0"/>
                          <a:cs typeface="Arial" pitchFamily="34" charset="0"/>
                        </a:rPr>
                        <a:t>Vocelova</a:t>
                      </a: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 1338, příspěvková organizace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Registrační číslo projektu: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/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CZ.1.07/1.5.00/34.0245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Číslo DUM: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kern="1200" smtClean="0">
                          <a:latin typeface="Arial" pitchFamily="34" charset="0"/>
                          <a:cs typeface="Times New Roman" pitchFamily="18" charset="0"/>
                        </a:rPr>
                        <a:t>VY_32_INOVACE_06_C_10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Tematická oblast: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Zařizovací předměty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Téma: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Montáž </a:t>
                      </a:r>
                      <a:r>
                        <a:rPr lang="cs-CZ" sz="1600" dirty="0" err="1" smtClean="0">
                          <a:latin typeface="Arial" pitchFamily="34" charset="0"/>
                          <a:cs typeface="Times New Roman" pitchFamily="18" charset="0"/>
                        </a:rPr>
                        <a:t>dřezových</a:t>
                      </a:r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 sestav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Autor: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baseline="0" dirty="0" smtClean="0">
                          <a:latin typeface="Arial" pitchFamily="34" charset="0"/>
                          <a:cs typeface="Times New Roman" pitchFamily="18" charset="0"/>
                        </a:rPr>
                        <a:t>Pavel </a:t>
                      </a:r>
                      <a:r>
                        <a:rPr lang="cs-CZ" sz="1600" baseline="0" dirty="0" err="1" smtClean="0">
                          <a:latin typeface="Arial" pitchFamily="34" charset="0"/>
                          <a:cs typeface="Times New Roman" pitchFamily="18" charset="0"/>
                        </a:rPr>
                        <a:t>Dittrich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Datum vytvoření: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září 2012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pic>
        <p:nvPicPr>
          <p:cNvPr id="5" name="obrázek 1" descr="OPVK_hor_zakladni_logolink_RGB_cz.jpg"/>
          <p:cNvPicPr>
            <a:picLocks noChangeAspect="1" noChangeArrowheads="1"/>
          </p:cNvPicPr>
          <p:nvPr/>
        </p:nvPicPr>
        <p:blipFill>
          <a:blip r:embed="rId3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979712" y="332656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pic>
        <p:nvPicPr>
          <p:cNvPr id="6" name="Picture 2" descr="sosasou-logo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195736" y="2204864"/>
            <a:ext cx="579437" cy="565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1" descr="OPVK_hor_zakladni_logolink_RGB_cz.jpg"/>
          <p:cNvPicPr>
            <a:picLocks noChangeAspect="1" noChangeArrowheads="1"/>
          </p:cNvPicPr>
          <p:nvPr/>
        </p:nvPicPr>
        <p:blipFill>
          <a:blip r:embed="rId3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979712" y="332656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sp>
        <p:nvSpPr>
          <p:cNvPr id="8" name="Obdélník 7"/>
          <p:cNvSpPr/>
          <p:nvPr/>
        </p:nvSpPr>
        <p:spPr>
          <a:xfrm>
            <a:off x="2051720" y="1916831"/>
            <a:ext cx="6840760" cy="44412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Anotace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Materiál je určen pro studijní obor MIEZ, předmět INSTALACE VODY A KANALIZACE, inovuje výuku použitím multimediálních pomůcek – prezentace s názornými obrázky a schématy doplněných textem podporujícím výklad učitele.</a:t>
            </a:r>
          </a:p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Metodický pokyn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Materiál používá učitel při výkladu – pro větší názornost a atraktivnost výuky a zároveň jej mohou využívat žáci pro domácí přípravu na výuku.</a:t>
            </a:r>
          </a:p>
        </p:txBody>
      </p:sp>
    </p:spTree>
    <p:extLst>
      <p:ext uri="{BB962C8B-B14F-4D97-AF65-F5344CB8AC3E}">
        <p14:creationId xmlns:p14="http://schemas.microsoft.com/office/powerpoint/2010/main" val="3083918559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1196752"/>
            <a:ext cx="8317432" cy="5256584"/>
          </a:xfrm>
        </p:spPr>
        <p:txBody>
          <a:bodyPr>
            <a:noAutofit/>
          </a:bodyPr>
          <a:lstStyle/>
          <a:p>
            <a:pPr marL="442913" indent="-442913">
              <a:spcBef>
                <a:spcPts val="1200"/>
              </a:spcBef>
            </a:pPr>
            <a:r>
              <a:rPr lang="cs-CZ" sz="2800" b="1" dirty="0" smtClean="0">
                <a:latin typeface="Arial Narrow" pitchFamily="34" charset="0"/>
                <a:cs typeface="Times New Roman" pitchFamily="18" charset="0"/>
              </a:rPr>
              <a:t>Montáž </a:t>
            </a:r>
            <a:r>
              <a:rPr lang="cs-CZ" sz="2800" b="1" dirty="0" err="1" smtClean="0">
                <a:latin typeface="Arial Narrow" pitchFamily="34" charset="0"/>
                <a:cs typeface="Times New Roman" pitchFamily="18" charset="0"/>
              </a:rPr>
              <a:t>dřezových</a:t>
            </a:r>
            <a:r>
              <a:rPr lang="cs-CZ" sz="2800" b="1" dirty="0" smtClean="0">
                <a:latin typeface="Arial Narrow" pitchFamily="34" charset="0"/>
                <a:cs typeface="Times New Roman" pitchFamily="18" charset="0"/>
              </a:rPr>
              <a:t> sestav</a:t>
            </a:r>
          </a:p>
          <a:p>
            <a:pPr marL="808673" lvl="1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V obytných místnostech se většinou dřezy zapouštějí do pracovních kuchyňských desek</a:t>
            </a:r>
          </a:p>
          <a:p>
            <a:pPr marL="808673" lvl="1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Problém spočívá v provedení otvoru a utěsnění spáry. V opačném případě deska začíná bobtnat. Těsníme tmelem nebo těsnícím profilem                                                              </a:t>
            </a:r>
          </a:p>
          <a:p>
            <a:pPr marL="808673" lvl="1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Nástěnná baterie se umístí cca 300 mm nad horní hranu dřezu, to je asi 1 150 mm nad čistou podlahou</a:t>
            </a:r>
          </a:p>
          <a:p>
            <a:pPr marL="808673" lvl="1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Stojánkové baterie se připojí přes rohové ventily, které jsou umístěny cca 550 mm nad čistou podlahou</a:t>
            </a:r>
          </a:p>
          <a:p>
            <a:pPr lvl="1">
              <a:spcBef>
                <a:spcPts val="1200"/>
              </a:spcBef>
            </a:pPr>
            <a:endParaRPr lang="cs-CZ" sz="2800" dirty="0" smtClean="0">
              <a:latin typeface="Arial Narrow" pitchFamily="34" charset="0"/>
              <a:cs typeface="Times New Roman" pitchFamily="18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3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404664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2800" b="1" dirty="0" smtClean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Zařizovací předměty</a:t>
            </a:r>
            <a:endParaRPr lang="cs-CZ" sz="28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1196752"/>
            <a:ext cx="8317432" cy="5256584"/>
          </a:xfrm>
        </p:spPr>
        <p:txBody>
          <a:bodyPr>
            <a:noAutofit/>
          </a:bodyPr>
          <a:lstStyle/>
          <a:p>
            <a:pPr marL="808673" lvl="1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Napojení na kanalizaci DN 50 ve výšce 450 mm nad </a:t>
            </a:r>
            <a:r>
              <a:rPr lang="cs-CZ" sz="2800" smtClean="0">
                <a:latin typeface="Arial Narrow" pitchFamily="34" charset="0"/>
                <a:cs typeface="Times New Roman" pitchFamily="18" charset="0"/>
              </a:rPr>
              <a:t>čistou podlahou</a:t>
            </a:r>
            <a:endParaRPr lang="cs-CZ" sz="2800" dirty="0" smtClean="0">
              <a:latin typeface="Arial Narrow" pitchFamily="34" charset="0"/>
              <a:cs typeface="Times New Roman" pitchFamily="18" charset="0"/>
            </a:endParaRPr>
          </a:p>
          <a:p>
            <a:pPr marL="808673" lvl="1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Jsou opatřeny přepady</a:t>
            </a:r>
          </a:p>
          <a:p>
            <a:pPr marL="808673" lvl="1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Na odpadní ventil se osadí zápachová uzávěrka, napojení na kanalizaci DN 50</a:t>
            </a:r>
          </a:p>
          <a:p>
            <a:pPr marL="808673" lvl="1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Některé zápachové uzávěrky mohou být vybaveny odbočkou pro pračku nebo myčku </a:t>
            </a:r>
          </a:p>
          <a:p>
            <a:pPr marL="365760" lvl="1" indent="0">
              <a:spcBef>
                <a:spcPts val="1200"/>
              </a:spcBef>
              <a:buNone/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     </a:t>
            </a:r>
            <a:r>
              <a:rPr lang="cs-CZ" sz="2800" dirty="0" err="1" smtClean="0">
                <a:latin typeface="Arial Narrow" pitchFamily="34" charset="0"/>
                <a:cs typeface="Times New Roman" pitchFamily="18" charset="0"/>
              </a:rPr>
              <a:t>Dřezové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 baterie mohou být vybaveny vytahovací          </a:t>
            </a:r>
          </a:p>
          <a:p>
            <a:pPr marL="365760" lvl="1" indent="0">
              <a:spcBef>
                <a:spcPts val="1200"/>
              </a:spcBef>
              <a:buNone/>
            </a:pPr>
            <a:r>
              <a:rPr lang="cs-CZ" sz="2800" dirty="0">
                <a:latin typeface="Arial Narrow" pitchFamily="34" charset="0"/>
                <a:cs typeface="Times New Roman" pitchFamily="18" charset="0"/>
              </a:rPr>
              <a:t> 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    sprškou na mytí zeleniny                                            </a:t>
            </a:r>
          </a:p>
          <a:p>
            <a:pPr marL="808673" lvl="1" indent="-442913">
              <a:spcBef>
                <a:spcPts val="1200"/>
              </a:spcBef>
            </a:pPr>
            <a:endParaRPr lang="cs-CZ" sz="2800" dirty="0" smtClean="0">
              <a:latin typeface="Arial Narrow" pitchFamily="34" charset="0"/>
              <a:cs typeface="Times New Roman" pitchFamily="18" charset="0"/>
            </a:endParaRPr>
          </a:p>
          <a:p>
            <a:pPr lvl="1">
              <a:spcBef>
                <a:spcPts val="1200"/>
              </a:spcBef>
            </a:pPr>
            <a:endParaRPr lang="cs-CZ" sz="2800" dirty="0" smtClean="0">
              <a:latin typeface="Arial Narrow" pitchFamily="34" charset="0"/>
              <a:cs typeface="Times New Roman" pitchFamily="18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4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404664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2800" b="1" dirty="0" smtClean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Zařizovací předměty</a:t>
            </a:r>
            <a:endParaRPr lang="cs-CZ" sz="28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35517256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1196752"/>
            <a:ext cx="8317432" cy="5256584"/>
          </a:xfrm>
        </p:spPr>
        <p:txBody>
          <a:bodyPr>
            <a:noAutofit/>
          </a:bodyPr>
          <a:lstStyle/>
          <a:p>
            <a:pPr marL="808673" lvl="1" indent="-442913">
              <a:spcBef>
                <a:spcPts val="1200"/>
              </a:spcBef>
            </a:pPr>
            <a:endParaRPr lang="cs-CZ" sz="2500" b="1" dirty="0" smtClean="0">
              <a:latin typeface="Arial Narrow" pitchFamily="34" charset="0"/>
              <a:cs typeface="Times New Roman" pitchFamily="18" charset="0"/>
            </a:endParaRPr>
          </a:p>
          <a:p>
            <a:pPr marL="1082993" lvl="2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Jak může být vybavena zápachová uzávěrka</a:t>
            </a:r>
          </a:p>
          <a:p>
            <a:pPr marL="1082993" lvl="2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Jaké je dělení dřezů</a:t>
            </a:r>
          </a:p>
          <a:p>
            <a:pPr marL="1082993" lvl="2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Jakým DN je napojen odpad</a:t>
            </a:r>
          </a:p>
          <a:p>
            <a:pPr marL="1082993" lvl="2" indent="-442913">
              <a:spcBef>
                <a:spcPts val="1200"/>
              </a:spcBef>
            </a:pPr>
            <a:endParaRPr lang="cs-CZ" sz="2800" dirty="0" smtClean="0">
              <a:latin typeface="Arial Narrow" pitchFamily="34" charset="0"/>
              <a:cs typeface="Times New Roman" pitchFamily="18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5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404664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2800" b="1" dirty="0" smtClean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Kontrolní otázky</a:t>
            </a:r>
            <a:endParaRPr lang="cs-CZ" sz="28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42942179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1196752"/>
            <a:ext cx="8317432" cy="5256584"/>
          </a:xfrm>
        </p:spPr>
        <p:txBody>
          <a:bodyPr>
            <a:noAutofit/>
          </a:bodyPr>
          <a:lstStyle/>
          <a:p>
            <a:pPr marL="808673" lvl="1" indent="-442913">
              <a:spcBef>
                <a:spcPts val="1200"/>
              </a:spcBef>
            </a:pPr>
            <a:endParaRPr lang="cs-CZ" sz="2500" b="1" dirty="0" smtClean="0">
              <a:latin typeface="Arial Narrow" pitchFamily="34" charset="0"/>
              <a:cs typeface="Times New Roman" pitchFamily="18" charset="0"/>
            </a:endParaRPr>
          </a:p>
          <a:p>
            <a:pPr marL="442913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Miroslav Adámek a Aleš Jurečka Instalace vody </a:t>
            </a:r>
            <a:r>
              <a:rPr lang="cs-CZ" sz="2800" smtClean="0">
                <a:latin typeface="Arial Narrow" pitchFamily="34" charset="0"/>
                <a:cs typeface="Times New Roman" pitchFamily="18" charset="0"/>
              </a:rPr>
              <a:t>a kanalizace II. </a:t>
            </a:r>
            <a:r>
              <a:rPr lang="cs-CZ" sz="2800" dirty="0">
                <a:latin typeface="Arial Narrow" pitchFamily="34" charset="0"/>
                <a:cs typeface="Times New Roman" pitchFamily="18" charset="0"/>
              </a:rPr>
              <a:t>Praha 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2005 Informatorium </a:t>
            </a:r>
            <a:r>
              <a:rPr lang="cs-CZ" sz="2800" dirty="0">
                <a:latin typeface="Arial Narrow" pitchFamily="34" charset="0"/>
                <a:cs typeface="Times New Roman" pitchFamily="18" charset="0"/>
              </a:rPr>
              <a:t>ISBN 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80-7333-033-4</a:t>
            </a:r>
            <a:endParaRPr lang="cs-CZ" sz="2800" dirty="0">
              <a:latin typeface="Arial Narrow" pitchFamily="34" charset="0"/>
              <a:cs typeface="Times New Roman" pitchFamily="18" charset="0"/>
            </a:endParaRPr>
          </a:p>
          <a:p>
            <a:pPr marL="442913" indent="-442913">
              <a:spcBef>
                <a:spcPts val="1200"/>
              </a:spcBef>
            </a:pPr>
            <a:r>
              <a:rPr lang="cs-CZ" sz="2800" dirty="0">
                <a:latin typeface="Arial Narrow" pitchFamily="34" charset="0"/>
                <a:cs typeface="Times New Roman" pitchFamily="18" charset="0"/>
              </a:rPr>
              <a:t>Pokud není uvedeno jinak, je použitý materiál z vlastních zdrojů.</a:t>
            </a:r>
            <a:endParaRPr lang="cs-CZ" sz="2500" dirty="0">
              <a:latin typeface="Arial Narrow" pitchFamily="34" charset="0"/>
              <a:cs typeface="Times New Roman" pitchFamily="18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6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404664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2800" b="1" dirty="0" smtClean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Použité zdroje</a:t>
            </a:r>
            <a:endParaRPr lang="cs-CZ" sz="28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72576530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2628</TotalTime>
  <Words>279</Words>
  <Application>Microsoft Office PowerPoint</Application>
  <PresentationFormat>Předvádění na obrazovce (4:3)</PresentationFormat>
  <Paragraphs>53</Paragraphs>
  <Slides>6</Slides>
  <Notes>6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Arkýř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IVK</dc:title>
  <dc:creator>Dittrich Pavel</dc:creator>
  <cp:lastModifiedBy>PC0010</cp:lastModifiedBy>
  <cp:revision>209</cp:revision>
  <dcterms:created xsi:type="dcterms:W3CDTF">2012-04-09T07:10:25Z</dcterms:created>
  <dcterms:modified xsi:type="dcterms:W3CDTF">2013-10-19T08:41:09Z</dcterms:modified>
</cp:coreProperties>
</file>