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1"/>
  </p:notesMasterIdLst>
  <p:sldIdLst>
    <p:sldId id="260" r:id="rId2"/>
    <p:sldId id="273" r:id="rId3"/>
    <p:sldId id="272" r:id="rId4"/>
    <p:sldId id="276" r:id="rId5"/>
    <p:sldId id="274" r:id="rId6"/>
    <p:sldId id="275" r:id="rId7"/>
    <p:sldId id="277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3378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02957711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VY_32_INOVACE_05_A_01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Základní pojmy vytápění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Teplo a teplota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345519427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360040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Teplota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tepelným charakteristickým stavem hmoty.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Měří se v kelvinech (K) nebo ve stupních celsia (°C)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Kelvinova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stupnice začíná od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tkz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 absolutní nuly</a:t>
            </a:r>
          </a:p>
          <a:p>
            <a:pPr marL="449263" indent="-361950"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                                 0 K = -273 °C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 rozdíl teplot     t nejsou podstatné jednotky (K nebo °C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Teplota a teplo</a:t>
            </a:r>
          </a:p>
        </p:txBody>
      </p:sp>
      <p:sp>
        <p:nvSpPr>
          <p:cNvPr id="9" name="Rovnoramenný trojúhelník 8"/>
          <p:cNvSpPr/>
          <p:nvPr/>
        </p:nvSpPr>
        <p:spPr>
          <a:xfrm>
            <a:off x="2987824" y="4077072"/>
            <a:ext cx="216024" cy="122312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Teplo je energie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kterou disponuje každá látka.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Množství tepla závisí na množství látky a její teplotě.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Označení veličiny  - Q , jednotky ( J- joule)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Teplotu udáváme nejvíce v °C nebo v K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Absolutní nula je 0K tj. -273°C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Teplo má vždy kladnou hodnotu.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Vždy je předáváno teplo z látky o vyšší teplotě, látce s teplotou nižší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Teplota a teplo</a:t>
            </a:r>
          </a:p>
        </p:txBody>
      </p:sp>
    </p:spTree>
    <p:extLst>
      <p:ext uri="{BB962C8B-B14F-4D97-AF65-F5344CB8AC3E}">
        <p14:creationId xmlns:p14="http://schemas.microsoft.com/office/powerpoint/2010/main" xmlns="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Pro instalatéry je důležité znát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Stanovení množství tepla pro ohřev místností, vody, vzduchu, apod.                                                                      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Principy přestupu a vedení tepla v různých prostředích a látkách.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Měrné tepelné kapacity různých látek.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Největší měrnou tepelnou kapacitu má voda přibližně poloviční pára a led, a čtvrtinovou vzduch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Teplota a teplo</a:t>
            </a:r>
          </a:p>
        </p:txBody>
      </p:sp>
    </p:spTree>
    <p:extLst>
      <p:ext uri="{BB962C8B-B14F-4D97-AF65-F5344CB8AC3E}">
        <p14:creationId xmlns:p14="http://schemas.microsoft.com/office/powerpoint/2010/main" xmlns="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640960" cy="54006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dirty="0" smtClean="0">
                <a:latin typeface="Arial Narrow" pitchFamily="34" charset="0"/>
              </a:rPr>
              <a:t>		Výpočet množství tepla</a:t>
            </a:r>
          </a:p>
          <a:p>
            <a:pPr>
              <a:buNone/>
            </a:pPr>
            <a:r>
              <a:rPr lang="cs-CZ" sz="2800" b="1" dirty="0" smtClean="0">
                <a:latin typeface="Arial Narrow" pitchFamily="34" charset="0"/>
              </a:rPr>
              <a:t>	                </a:t>
            </a:r>
            <a:r>
              <a:rPr lang="cs-CZ" sz="2800" b="1" dirty="0" smtClean="0">
                <a:solidFill>
                  <a:srgbClr val="FF0000"/>
                </a:solidFill>
                <a:latin typeface="Arial Narrow" pitchFamily="34" charset="0"/>
              </a:rPr>
              <a:t>Q = m . c . (t2 – t1)</a:t>
            </a:r>
            <a:r>
              <a:rPr lang="cs-CZ" sz="2800" b="1" dirty="0" smtClean="0">
                <a:latin typeface="Arial Narrow" pitchFamily="34" charset="0"/>
              </a:rPr>
              <a:t>    /J/</a:t>
            </a:r>
          </a:p>
          <a:p>
            <a:pPr>
              <a:buNone/>
            </a:pPr>
            <a:r>
              <a:rPr lang="cs-CZ" sz="2800" b="1" dirty="0" smtClean="0">
                <a:latin typeface="Arial Narrow" pitchFamily="34" charset="0"/>
              </a:rPr>
              <a:t>	</a:t>
            </a:r>
            <a:r>
              <a:rPr lang="cs-CZ" sz="2800" dirty="0" smtClean="0">
                <a:latin typeface="Arial Narrow" pitchFamily="34" charset="0"/>
              </a:rPr>
              <a:t>m </a:t>
            </a:r>
            <a:r>
              <a:rPr lang="cs-CZ" sz="2800" b="1" dirty="0" smtClean="0">
                <a:latin typeface="Arial Narrow" pitchFamily="34" charset="0"/>
              </a:rPr>
              <a:t>-</a:t>
            </a:r>
            <a:r>
              <a:rPr lang="cs-CZ" sz="2800" dirty="0" smtClean="0">
                <a:latin typeface="Arial Narrow" pitchFamily="34" charset="0"/>
              </a:rPr>
              <a:t> hmotnost látky (kg)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	c </a:t>
            </a:r>
            <a:r>
              <a:rPr lang="cs-CZ" sz="2800" b="1" dirty="0" smtClean="0">
                <a:latin typeface="Arial Narrow" pitchFamily="34" charset="0"/>
              </a:rPr>
              <a:t>-</a:t>
            </a:r>
            <a:r>
              <a:rPr lang="cs-CZ" sz="2800" dirty="0" smtClean="0">
                <a:latin typeface="Arial Narrow" pitchFamily="34" charset="0"/>
              </a:rPr>
              <a:t> tepelná kapacita látky(J/kg.K,  Wh /kg.K)</a:t>
            </a:r>
          </a:p>
          <a:p>
            <a:pPr>
              <a:buNone/>
            </a:pPr>
            <a:r>
              <a:rPr lang="cs-CZ" sz="2800" b="1" dirty="0" smtClean="0">
                <a:latin typeface="Arial Narrow" pitchFamily="34" charset="0"/>
              </a:rPr>
              <a:t>	</a:t>
            </a:r>
            <a:r>
              <a:rPr lang="cs-CZ" sz="2800" dirty="0" smtClean="0">
                <a:latin typeface="Arial Narrow" pitchFamily="34" charset="0"/>
              </a:rPr>
              <a:t>t</a:t>
            </a:r>
            <a:r>
              <a:rPr lang="cs-CZ" sz="2800" baseline="-25000" dirty="0" smtClean="0">
                <a:latin typeface="Arial Narrow" pitchFamily="34" charset="0"/>
              </a:rPr>
              <a:t>2</a:t>
            </a:r>
            <a:r>
              <a:rPr lang="cs-CZ" sz="2800" dirty="0" smtClean="0">
                <a:latin typeface="Arial Narrow" pitchFamily="34" charset="0"/>
              </a:rPr>
              <a:t>  –  požadovaná teplota látky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	t</a:t>
            </a:r>
            <a:r>
              <a:rPr lang="cs-CZ" sz="2800" baseline="-25000" dirty="0" smtClean="0">
                <a:latin typeface="Arial Narrow" pitchFamily="34" charset="0"/>
              </a:rPr>
              <a:t>1</a:t>
            </a:r>
            <a:r>
              <a:rPr lang="cs-CZ" sz="2800" dirty="0" smtClean="0">
                <a:latin typeface="Arial Narrow" pitchFamily="34" charset="0"/>
              </a:rPr>
              <a:t>  –  počáteční teplota látky</a:t>
            </a:r>
          </a:p>
          <a:p>
            <a:pPr>
              <a:buNone/>
            </a:pPr>
            <a:endParaRPr lang="cs-CZ" sz="2800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sz="2800" b="1" dirty="0" smtClean="0">
                <a:latin typeface="Arial Narrow" pitchFamily="34" charset="0"/>
              </a:rPr>
              <a:t>	Převod jednotek tepla</a:t>
            </a:r>
          </a:p>
          <a:p>
            <a:pPr>
              <a:buNone/>
            </a:pPr>
            <a:r>
              <a:rPr lang="cs-CZ" sz="2800" b="1" dirty="0" smtClean="0">
                <a:latin typeface="Arial Narrow" pitchFamily="34" charset="0"/>
              </a:rPr>
              <a:t>	</a:t>
            </a:r>
            <a:r>
              <a:rPr lang="cs-CZ" sz="2800" dirty="0" smtClean="0">
                <a:latin typeface="Arial Narrow" pitchFamily="34" charset="0"/>
              </a:rPr>
              <a:t>1Wh = 3600 J         1J = 0,00028 Wh     1Wh =  0,86 </a:t>
            </a:r>
            <a:r>
              <a:rPr lang="cs-CZ" sz="2800" dirty="0" err="1" smtClean="0">
                <a:latin typeface="Arial Narrow" pitchFamily="34" charset="0"/>
              </a:rPr>
              <a:t>kcal</a:t>
            </a:r>
            <a:endParaRPr lang="cs-CZ" sz="2800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	1kcal = 4186,8 J     1kcal = 1163 Wh     1J = 0,00024 </a:t>
            </a:r>
            <a:r>
              <a:rPr lang="cs-CZ" sz="2800" dirty="0" err="1" smtClean="0">
                <a:latin typeface="Arial Narrow" pitchFamily="34" charset="0"/>
              </a:rPr>
              <a:t>kcal</a:t>
            </a: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Teplota a teplo</a:t>
            </a:r>
          </a:p>
        </p:txBody>
      </p:sp>
    </p:spTree>
    <p:extLst>
      <p:ext uri="{BB962C8B-B14F-4D97-AF65-F5344CB8AC3E}">
        <p14:creationId xmlns:p14="http://schemas.microsoft.com/office/powerpoint/2010/main" xmlns="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640960" cy="381642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dirty="0" smtClean="0">
                <a:latin typeface="Arial Narrow" pitchFamily="34" charset="0"/>
              </a:rPr>
              <a:t>	 Příklad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	Jaké množství tepla je potřeba pro ohřev 100kg vody z 70°C na 80 °C, kde měrná tepelná kapacita  vody (z fyzikálních tabulek) je 1,16 </a:t>
            </a:r>
            <a:r>
              <a:rPr lang="cs-CZ" sz="2800" dirty="0" err="1" smtClean="0">
                <a:latin typeface="Arial Narrow" pitchFamily="34" charset="0"/>
              </a:rPr>
              <a:t>Wh</a:t>
            </a:r>
            <a:r>
              <a:rPr lang="cs-CZ" sz="2800" dirty="0" smtClean="0">
                <a:latin typeface="Arial Narrow" pitchFamily="34" charset="0"/>
              </a:rPr>
              <a:t>/</a:t>
            </a:r>
            <a:r>
              <a:rPr lang="cs-CZ" sz="2800" dirty="0" err="1" smtClean="0">
                <a:latin typeface="Arial Narrow" pitchFamily="34" charset="0"/>
              </a:rPr>
              <a:t>kgK</a:t>
            </a:r>
            <a:r>
              <a:rPr lang="cs-CZ" sz="2800" dirty="0" smtClean="0">
                <a:latin typeface="Arial Narrow" pitchFamily="34" charset="0"/>
              </a:rPr>
              <a:t>.</a:t>
            </a:r>
          </a:p>
          <a:p>
            <a:pPr>
              <a:buNone/>
            </a:pPr>
            <a:endParaRPr lang="cs-CZ" sz="2800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	           </a:t>
            </a:r>
            <a:r>
              <a:rPr lang="cs-CZ" sz="2800" b="1" dirty="0" smtClean="0">
                <a:latin typeface="Arial Narrow" pitchFamily="34" charset="0"/>
              </a:rPr>
              <a:t>Q = m . c . (t</a:t>
            </a:r>
            <a:r>
              <a:rPr lang="cs-CZ" sz="2800" b="1" baseline="-25000" dirty="0" smtClean="0">
                <a:latin typeface="Arial Narrow" pitchFamily="34" charset="0"/>
              </a:rPr>
              <a:t>2 </a:t>
            </a:r>
            <a:r>
              <a:rPr lang="cs-CZ" sz="2800" b="1" dirty="0" smtClean="0">
                <a:latin typeface="Arial Narrow" pitchFamily="34" charset="0"/>
              </a:rPr>
              <a:t>– t</a:t>
            </a:r>
            <a:r>
              <a:rPr lang="cs-CZ" sz="2800" b="1" baseline="-25000" dirty="0" smtClean="0">
                <a:latin typeface="Arial Narrow" pitchFamily="34" charset="0"/>
              </a:rPr>
              <a:t>1</a:t>
            </a:r>
            <a:r>
              <a:rPr lang="cs-CZ" sz="2800" b="1" dirty="0" smtClean="0">
                <a:latin typeface="Arial Narrow" pitchFamily="34" charset="0"/>
              </a:rPr>
              <a:t>) </a:t>
            </a:r>
            <a:r>
              <a:rPr lang="cs-CZ" sz="2800" dirty="0" smtClean="0">
                <a:latin typeface="Arial Narrow" pitchFamily="34" charset="0"/>
              </a:rPr>
              <a:t> = 100 x 1.16 x 10 = 1160 Wh 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	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Teplota a teplo</a:t>
            </a:r>
          </a:p>
        </p:txBody>
      </p:sp>
    </p:spTree>
    <p:extLst>
      <p:ext uri="{BB962C8B-B14F-4D97-AF65-F5344CB8AC3E}">
        <p14:creationId xmlns:p14="http://schemas.microsoft.com/office/powerpoint/2010/main" xmlns="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424936" cy="5112568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	Kontrolní otázky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 je rozdíl mezi teplem a teplotou?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Při jaké teplotě v K se vaří voda.?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Proč je nutné znát měrné kapacity látek?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 jakých jednotkách se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udává teplo?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 a teplota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9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5707</TotalTime>
  <Words>315</Words>
  <Application>Microsoft Office PowerPoint</Application>
  <PresentationFormat>Předvádění na obrazovce (4:3)</PresentationFormat>
  <Paragraphs>80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537</cp:revision>
  <dcterms:created xsi:type="dcterms:W3CDTF">2012-04-09T07:10:25Z</dcterms:created>
  <dcterms:modified xsi:type="dcterms:W3CDTF">2013-10-26T08:45:47Z</dcterms:modified>
</cp:coreProperties>
</file>