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96" r:id="rId1"/>
  </p:sldMasterIdLst>
  <p:notesMasterIdLst>
    <p:notesMasterId r:id="rId8"/>
  </p:notesMasterIdLst>
  <p:sldIdLst>
    <p:sldId id="260" r:id="rId2"/>
    <p:sldId id="264" r:id="rId3"/>
    <p:sldId id="258" r:id="rId4"/>
    <p:sldId id="269" r:id="rId5"/>
    <p:sldId id="268" r:id="rId6"/>
    <p:sldId id="266"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FA10F"/>
    <a:srgbClr val="A6F890"/>
    <a:srgbClr val="66FF66"/>
    <a:srgbClr val="25F75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74" autoAdjust="0"/>
    <p:restoredTop sz="94660"/>
  </p:normalViewPr>
  <p:slideViewPr>
    <p:cSldViewPr>
      <p:cViewPr varScale="1">
        <p:scale>
          <a:sx n="69" d="100"/>
          <a:sy n="69" d="100"/>
        </p:scale>
        <p:origin x="-143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BE069FC-C2A3-45D3-8488-4B476B21F13D}" type="datetimeFigureOut">
              <a:rPr lang="cs-CZ" smtClean="0"/>
              <a:pPr/>
              <a:t>19.10.2013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006F058-7D7E-4D72-99CA-A15BE9E715B6}" type="slidenum">
              <a:rPr lang="cs-CZ" smtClean="0"/>
              <a:pPr/>
              <a:t>‹#›</a:t>
            </a:fld>
            <a:endParaRPr lang="cs-CZ"/>
          </a:p>
        </p:txBody>
      </p:sp>
    </p:spTree>
    <p:extLst>
      <p:ext uri="{BB962C8B-B14F-4D97-AF65-F5344CB8AC3E}">
        <p14:creationId xmlns:p14="http://schemas.microsoft.com/office/powerpoint/2010/main" val="89987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DFCF6952-A43E-4E8A-AB4D-15FA3F15CA24}" type="slidenum">
              <a:rPr lang="cs-CZ" smtClean="0"/>
              <a:pPr/>
              <a:t>1</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DFCF6952-A43E-4E8A-AB4D-15FA3F15CA24}" type="slidenum">
              <a:rPr lang="cs-CZ" smtClean="0"/>
              <a:pPr/>
              <a:t>2</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smtClean="0"/>
              <a:t>ko</a:t>
            </a:r>
            <a:endParaRPr lang="cs-CZ"/>
          </a:p>
        </p:txBody>
      </p:sp>
      <p:sp>
        <p:nvSpPr>
          <p:cNvPr id="4" name="Zástupný symbol pro číslo snímku 3"/>
          <p:cNvSpPr>
            <a:spLocks noGrp="1"/>
          </p:cNvSpPr>
          <p:nvPr>
            <p:ph type="sldNum" sz="quarter" idx="10"/>
          </p:nvPr>
        </p:nvSpPr>
        <p:spPr/>
        <p:txBody>
          <a:bodyPr/>
          <a:lstStyle/>
          <a:p>
            <a:fld id="{B006F058-7D7E-4D72-99CA-A15BE9E715B6}" type="slidenum">
              <a:rPr lang="cs-CZ" smtClean="0"/>
              <a:pPr/>
              <a:t>3</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smtClean="0"/>
              <a:t>ko</a:t>
            </a:r>
            <a:endParaRPr lang="cs-CZ"/>
          </a:p>
        </p:txBody>
      </p:sp>
      <p:sp>
        <p:nvSpPr>
          <p:cNvPr id="4" name="Zástupný symbol pro číslo snímku 3"/>
          <p:cNvSpPr>
            <a:spLocks noGrp="1"/>
          </p:cNvSpPr>
          <p:nvPr>
            <p:ph type="sldNum" sz="quarter" idx="10"/>
          </p:nvPr>
        </p:nvSpPr>
        <p:spPr/>
        <p:txBody>
          <a:bodyPr/>
          <a:lstStyle/>
          <a:p>
            <a:fld id="{B006F058-7D7E-4D72-99CA-A15BE9E715B6}" type="slidenum">
              <a:rPr lang="cs-CZ" smtClean="0"/>
              <a:pPr/>
              <a:t>4</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smtClean="0"/>
              <a:t>ko</a:t>
            </a:r>
            <a:endParaRPr lang="cs-CZ"/>
          </a:p>
        </p:txBody>
      </p:sp>
      <p:sp>
        <p:nvSpPr>
          <p:cNvPr id="4" name="Zástupný symbol pro číslo snímku 3"/>
          <p:cNvSpPr>
            <a:spLocks noGrp="1"/>
          </p:cNvSpPr>
          <p:nvPr>
            <p:ph type="sldNum" sz="quarter" idx="10"/>
          </p:nvPr>
        </p:nvSpPr>
        <p:spPr/>
        <p:txBody>
          <a:bodyPr/>
          <a:lstStyle/>
          <a:p>
            <a:fld id="{B006F058-7D7E-4D72-99CA-A15BE9E715B6}" type="slidenum">
              <a:rPr lang="cs-CZ" smtClean="0"/>
              <a:pPr/>
              <a:t>5</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smtClean="0"/>
              <a:t>ko</a:t>
            </a:r>
            <a:endParaRPr lang="cs-CZ"/>
          </a:p>
        </p:txBody>
      </p:sp>
      <p:sp>
        <p:nvSpPr>
          <p:cNvPr id="4" name="Zástupný symbol pro číslo snímku 3"/>
          <p:cNvSpPr>
            <a:spLocks noGrp="1"/>
          </p:cNvSpPr>
          <p:nvPr>
            <p:ph type="sldNum" sz="quarter" idx="10"/>
          </p:nvPr>
        </p:nvSpPr>
        <p:spPr/>
        <p:txBody>
          <a:bodyPr/>
          <a:lstStyle/>
          <a:p>
            <a:fld id="{B006F058-7D7E-4D72-99CA-A15BE9E715B6}" type="slidenum">
              <a:rPr lang="cs-CZ" smtClean="0"/>
              <a:pPr/>
              <a:t>6</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94BEBED5-D5D3-4335-9C96-FCDAFADA38FC}" type="datetime1">
              <a:rPr lang="cs-CZ" smtClean="0"/>
              <a:pPr/>
              <a:t>19.10.2013</a:t>
            </a:fld>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ovací čára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ovací čára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ovací čára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ovací čára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ovací čára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ovací čára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Elipsa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Elipsa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Elipsa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Elipsa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Elipsa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DBA619F5-EE30-4CF2-B1E3-41D3DB6A92F4}"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transition spd="slow">
    <p:wipe dir="d"/>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1AAF4A07-C2FA-4CBA-B5A0-314F4C347622}" type="datetime1">
              <a:rPr lang="cs-CZ" smtClean="0"/>
              <a:pPr/>
              <a:t>19.10.2013</a:t>
            </a:fld>
            <a:endParaRPr lang="cs-CZ"/>
          </a:p>
        </p:txBody>
      </p:sp>
      <p:sp>
        <p:nvSpPr>
          <p:cNvPr id="9" name="Zástupný symbol pro číslo snímku 8"/>
          <p:cNvSpPr>
            <a:spLocks noGrp="1"/>
          </p:cNvSpPr>
          <p:nvPr>
            <p:ph type="sldNum" sz="quarter" idx="15"/>
          </p:nvPr>
        </p:nvSpPr>
        <p:spPr/>
        <p:txBody>
          <a:bodyPr rtlCol="0"/>
          <a:lstStyle/>
          <a:p>
            <a:fld id="{DBA619F5-EE30-4CF2-B1E3-41D3DB6A92F4}" type="slidenum">
              <a:rPr lang="cs-CZ" smtClean="0"/>
              <a:pPr/>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transition spd="slow">
    <p:wipe dir="d"/>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DA897FDA-20DB-44E8-9E96-5079581005CE}" type="datetime1">
              <a:rPr lang="cs-CZ" smtClean="0"/>
              <a:pPr/>
              <a:t>19.10.2013</a:t>
            </a:fld>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ovací čára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ovací čára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ovací čára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ovací čára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ovací čára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Elipsa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Elipsa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Elipsa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Elipsa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Elipsa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ovací čára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DBA619F5-EE30-4CF2-B1E3-41D3DB6A92F4}"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transition spd="slow">
    <p:wipe dir="d"/>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81A768FE-226B-45C6-9109-9177E79C6AE1}" type="datetime1">
              <a:rPr lang="cs-CZ" smtClean="0"/>
              <a:pPr/>
              <a:t>19.10.2013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BA619F5-EE30-4CF2-B1E3-41D3DB6A92F4}" type="slidenum">
              <a:rPr lang="cs-CZ" smtClean="0"/>
              <a:pPr/>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transition spd="slow">
    <p:wipe dir="d"/>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Klepnutím lze upravit styl předlohy nadpisů.</a:t>
            </a:r>
            <a:endParaRPr kumimoji="0" lang="en-US"/>
          </a:p>
        </p:txBody>
      </p:sp>
      <p:sp>
        <p:nvSpPr>
          <p:cNvPr id="7" name="Zástupný symbol pro datum 6"/>
          <p:cNvSpPr>
            <a:spLocks noGrp="1"/>
          </p:cNvSpPr>
          <p:nvPr>
            <p:ph type="dt" sz="half" idx="10"/>
          </p:nvPr>
        </p:nvSpPr>
        <p:spPr/>
        <p:txBody>
          <a:bodyPr/>
          <a:lstStyle/>
          <a:p>
            <a:fld id="{E04CF9CF-C69F-472D-8B17-27ADF0D773E5}" type="datetime1">
              <a:rPr lang="cs-CZ" smtClean="0"/>
              <a:pPr/>
              <a:t>19.10.2013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DBA619F5-EE30-4CF2-B1E3-41D3DB6A92F4}" type="slidenum">
              <a:rPr lang="cs-CZ" smtClean="0"/>
              <a:pPr/>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Tree>
  </p:cSld>
  <p:clrMapOvr>
    <a:masterClrMapping/>
  </p:clrMapOvr>
  <p:transition spd="slow">
    <p:wipe dir="d"/>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6" name="Zástupný symbol pro datum 5"/>
          <p:cNvSpPr>
            <a:spLocks noGrp="1"/>
          </p:cNvSpPr>
          <p:nvPr>
            <p:ph type="dt" sz="half" idx="10"/>
          </p:nvPr>
        </p:nvSpPr>
        <p:spPr/>
        <p:txBody>
          <a:bodyPr rtlCol="0"/>
          <a:lstStyle/>
          <a:p>
            <a:fld id="{E04EB77B-014B-4208-98ED-6933D87AE5F6}" type="datetime1">
              <a:rPr lang="cs-CZ" smtClean="0"/>
              <a:pPr/>
              <a:t>19.10.2013</a:t>
            </a:fld>
            <a:endParaRPr lang="cs-CZ"/>
          </a:p>
        </p:txBody>
      </p:sp>
      <p:sp>
        <p:nvSpPr>
          <p:cNvPr id="7" name="Zástupný symbol pro číslo snímku 6"/>
          <p:cNvSpPr>
            <a:spLocks noGrp="1"/>
          </p:cNvSpPr>
          <p:nvPr>
            <p:ph type="sldNum" sz="quarter" idx="11"/>
          </p:nvPr>
        </p:nvSpPr>
        <p:spPr/>
        <p:txBody>
          <a:bodyPr rtlCol="0"/>
          <a:lstStyle/>
          <a:p>
            <a:fld id="{DBA619F5-EE30-4CF2-B1E3-41D3DB6A92F4}" type="slidenum">
              <a:rPr lang="cs-CZ" smtClean="0"/>
              <a:pPr/>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transition spd="slow">
    <p:wipe dir="d"/>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CB112E5-506A-40A2-BFB5-D235E30893F0}" type="datetime1">
              <a:rPr lang="cs-CZ" smtClean="0"/>
              <a:pPr/>
              <a:t>19.10.2013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DBA619F5-EE30-4CF2-B1E3-41D3DB6A92F4}" type="slidenum">
              <a:rPr lang="cs-CZ" smtClean="0"/>
              <a:pPr/>
              <a:t>‹#›</a:t>
            </a:fld>
            <a:endParaRPr lang="cs-CZ"/>
          </a:p>
        </p:txBody>
      </p:sp>
    </p:spTree>
  </p:cSld>
  <p:clrMapOvr>
    <a:masterClrMapping/>
  </p:clrMapOvr>
  <p:transition spd="slow">
    <p:wipe dir="d"/>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ovací čára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8" name="Přímá spojovací čára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ovací čára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ovací čára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ovací čára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Elipsa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96B5AB40-97E6-465B-97DE-25A1D73341CD}" type="datetime1">
              <a:rPr lang="cs-CZ" smtClean="0"/>
              <a:pPr/>
              <a:t>19.10.2013</a:t>
            </a:fld>
            <a:endParaRPr lang="cs-CZ"/>
          </a:p>
        </p:txBody>
      </p:sp>
      <p:sp>
        <p:nvSpPr>
          <p:cNvPr id="22" name="Zástupný symbol pro číslo snímku 21"/>
          <p:cNvSpPr>
            <a:spLocks noGrp="1"/>
          </p:cNvSpPr>
          <p:nvPr>
            <p:ph type="sldNum" sz="quarter" idx="15"/>
          </p:nvPr>
        </p:nvSpPr>
        <p:spPr/>
        <p:txBody>
          <a:bodyPr rtlCol="0"/>
          <a:lstStyle/>
          <a:p>
            <a:fld id="{DBA619F5-EE30-4CF2-B1E3-41D3DB6A92F4}" type="slidenum">
              <a:rPr lang="cs-CZ" smtClean="0"/>
              <a:pPr/>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transition spd="slow">
    <p:wipe dir="d"/>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ovací čára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Elipsa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10" name="Přímá spojovací čára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ovací čára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ovací čára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ovací čára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E2179F26-58AB-4AD9-A527-A74A4301634F}" type="datetime1">
              <a:rPr lang="cs-CZ" smtClean="0"/>
              <a:pPr/>
              <a:t>19.10.2013</a:t>
            </a:fld>
            <a:endParaRPr lang="cs-CZ"/>
          </a:p>
        </p:txBody>
      </p:sp>
      <p:sp>
        <p:nvSpPr>
          <p:cNvPr id="18" name="Zástupný symbol pro číslo snímku 17"/>
          <p:cNvSpPr>
            <a:spLocks noGrp="1"/>
          </p:cNvSpPr>
          <p:nvPr>
            <p:ph type="sldNum" sz="quarter" idx="11"/>
          </p:nvPr>
        </p:nvSpPr>
        <p:spPr/>
        <p:txBody>
          <a:bodyPr rtlCol="0"/>
          <a:lstStyle/>
          <a:p>
            <a:fld id="{DBA619F5-EE30-4CF2-B1E3-41D3DB6A92F4}" type="slidenum">
              <a:rPr lang="cs-CZ" smtClean="0"/>
              <a:pPr/>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transition spd="slow">
    <p:wipe dir="d"/>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390702FD-6AD4-48C8-B1E5-C9DE7E5BF75A}" type="datetime1">
              <a:rPr lang="cs-CZ" smtClean="0"/>
              <a:pPr/>
              <a:t>19.10.2013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BA619F5-EE30-4CF2-B1E3-41D3DB6A92F4}" type="slidenum">
              <a:rPr lang="cs-CZ" smtClean="0"/>
              <a:pPr/>
              <a:t>‹#›</a:t>
            </a:fld>
            <a:endParaRPr lang="cs-CZ"/>
          </a:p>
        </p:txBody>
      </p:sp>
    </p:spTree>
  </p:cSld>
  <p:clrMapOvr>
    <a:masterClrMapping/>
  </p:clrMapOvr>
  <p:transition spd="slow">
    <p:wipe dir="d"/>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595E2C46-9790-47FF-8317-137BA8326BD0}" type="datetime1">
              <a:rPr lang="cs-CZ" smtClean="0"/>
              <a:pPr/>
              <a:t>19.10.2013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BA619F5-EE30-4CF2-B1E3-41D3DB6A92F4}" type="slidenum">
              <a:rPr lang="cs-CZ" smtClean="0"/>
              <a:pPr/>
              <a:t>‹#›</a:t>
            </a:fld>
            <a:endParaRPr lang="cs-CZ"/>
          </a:p>
        </p:txBody>
      </p:sp>
    </p:spTree>
  </p:cSld>
  <p:clrMapOvr>
    <a:masterClrMapping/>
  </p:clrMapOvr>
  <p:transition spd="slow">
    <p:wipe dir="d"/>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ovací čára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E70F5C49-366F-4E3C-8347-F09612DA912C}" type="datetime1">
              <a:rPr lang="cs-CZ" smtClean="0"/>
              <a:pPr/>
              <a:t>19.10.2013</a:t>
            </a:fld>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ovací čára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ovací čára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ovací čára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Elipsa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DBA619F5-EE30-4CF2-B1E3-41D3DB6A92F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ransition spd="slow">
    <p:wipe dir="d"/>
  </p:transition>
  <p:timing>
    <p:tnLst>
      <p:par>
        <p:cTn id="1" dur="indefinite" restart="never" nodeType="tmRoot"/>
      </p:par>
    </p:tnLst>
  </p:timing>
  <p:hf hdr="0" ftr="0" dt="0"/>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ulka 6"/>
          <p:cNvGraphicFramePr>
            <a:graphicFrameLocks noGrp="1"/>
          </p:cNvGraphicFramePr>
          <p:nvPr>
            <p:extLst>
              <p:ext uri="{D42A27DB-BD31-4B8C-83A1-F6EECF244321}">
                <p14:modId xmlns:p14="http://schemas.microsoft.com/office/powerpoint/2010/main" val="4096798140"/>
              </p:ext>
            </p:extLst>
          </p:nvPr>
        </p:nvGraphicFramePr>
        <p:xfrm>
          <a:off x="1979712" y="2132856"/>
          <a:ext cx="6929486" cy="3720476"/>
        </p:xfrm>
        <a:graphic>
          <a:graphicData uri="http://schemas.openxmlformats.org/drawingml/2006/table">
            <a:tbl>
              <a:tblPr firstCol="1">
                <a:effectLst/>
                <a:tableStyleId>{8799B23B-EC83-4686-B30A-512413B5E67A}</a:tableStyleId>
              </a:tblPr>
              <a:tblGrid>
                <a:gridCol w="2786082"/>
                <a:gridCol w="4143404"/>
              </a:tblGrid>
              <a:tr h="720080">
                <a:tc gridSpan="2">
                  <a:txBody>
                    <a:bodyPr/>
                    <a:lstStyle/>
                    <a:p>
                      <a:pPr marL="717550" marR="0" lvl="0" indent="0" algn="ctr" defTabSz="914400" rtl="0" eaLnBrk="1" fontAlgn="auto" latinLnBrk="0" hangingPunct="1">
                        <a:lnSpc>
                          <a:spcPct val="100000"/>
                        </a:lnSpc>
                        <a:spcBef>
                          <a:spcPts val="0"/>
                        </a:spcBef>
                        <a:spcAft>
                          <a:spcPts val="0"/>
                        </a:spcAft>
                        <a:buClrTx/>
                        <a:buSzTx/>
                        <a:buFontTx/>
                        <a:buNone/>
                        <a:tabLst/>
                        <a:defRPr/>
                      </a:pPr>
                      <a:r>
                        <a:rPr lang="cs-CZ" sz="1700" dirty="0" smtClean="0">
                          <a:latin typeface="Arial" pitchFamily="34" charset="0"/>
                          <a:cs typeface="Arial" pitchFamily="34" charset="0"/>
                        </a:rPr>
                        <a:t>Střední odborná škola a Střední odborné učiliště, </a:t>
                      </a:r>
                      <a:br>
                        <a:rPr lang="cs-CZ" sz="1700" dirty="0" smtClean="0">
                          <a:latin typeface="Arial" pitchFamily="34" charset="0"/>
                          <a:cs typeface="Arial" pitchFamily="34" charset="0"/>
                        </a:rPr>
                      </a:br>
                      <a:r>
                        <a:rPr lang="cs-CZ" sz="1700" dirty="0" smtClean="0">
                          <a:latin typeface="Arial" pitchFamily="34" charset="0"/>
                          <a:cs typeface="Arial" pitchFamily="34" charset="0"/>
                        </a:rPr>
                        <a:t>Hradec Králové, </a:t>
                      </a:r>
                      <a:r>
                        <a:rPr lang="cs-CZ" sz="1700" dirty="0" err="1" smtClean="0">
                          <a:latin typeface="Arial" pitchFamily="34" charset="0"/>
                          <a:cs typeface="Arial" pitchFamily="34" charset="0"/>
                        </a:rPr>
                        <a:t>Vocelova</a:t>
                      </a:r>
                      <a:r>
                        <a:rPr lang="cs-CZ" sz="1700" dirty="0" smtClean="0">
                          <a:latin typeface="Arial" pitchFamily="34" charset="0"/>
                          <a:cs typeface="Arial" pitchFamily="34" charset="0"/>
                        </a:rPr>
                        <a:t> 1338, příspěvková organizace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solidFill>
                      <a:schemeClr val="bg1"/>
                    </a:solidFill>
                  </a:tcPr>
                </a:tc>
                <a:tc hMerge="1">
                  <a:txBody>
                    <a:bodyPr/>
                    <a:lstStyle/>
                    <a:p>
                      <a:pPr algn="ct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sz="1600" dirty="0" smtClean="0">
                          <a:latin typeface="Arial" pitchFamily="34" charset="0"/>
                          <a:cs typeface="Times New Roman" pitchFamily="18" charset="0"/>
                        </a:rPr>
                        <a:t>Registrační číslo projektu:</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solidFill>
                      <a:schemeClr val="bg1"/>
                    </a:solidFill>
                  </a:tcPr>
                </a:tc>
                <a:tc>
                  <a:txBody>
                    <a:bodyPr/>
                    <a:lstStyle/>
                    <a:p>
                      <a:pPr marL="0" indent="0" algn="l"/>
                      <a:r>
                        <a:rPr lang="cs-CZ" sz="1600" kern="1200" dirty="0" smtClean="0">
                          <a:latin typeface="Arial" pitchFamily="34" charset="0"/>
                          <a:cs typeface="Times New Roman" pitchFamily="18" charset="0"/>
                        </a:rPr>
                        <a:t>CZ.1.07/1.5.00/34.0245</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solidFill>
                      <a:schemeClr val="bg1"/>
                    </a:solidFill>
                  </a:tcPr>
                </a:tc>
              </a:tr>
              <a:tr h="500066">
                <a:tc>
                  <a:txBody>
                    <a:bodyPr/>
                    <a:lstStyle/>
                    <a:p>
                      <a:r>
                        <a:rPr lang="cs-CZ" sz="1600" dirty="0" smtClean="0">
                          <a:latin typeface="Arial" pitchFamily="34" charset="0"/>
                          <a:cs typeface="Times New Roman" pitchFamily="18" charset="0"/>
                        </a:rPr>
                        <a:t>Číslo DUM:</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solidFill>
                      <a:schemeClr val="bg1"/>
                    </a:solidFill>
                  </a:tcPr>
                </a:tc>
                <a:tc>
                  <a:txBody>
                    <a:bodyPr/>
                    <a:lstStyle/>
                    <a:p>
                      <a:r>
                        <a:rPr lang="cs-CZ" sz="1600" kern="1200" smtClean="0">
                          <a:latin typeface="Arial" pitchFamily="34" charset="0"/>
                          <a:cs typeface="Times New Roman" pitchFamily="18" charset="0"/>
                        </a:rPr>
                        <a:t>VY_32_INOVACE_06_C_15</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solidFill>
                      <a:schemeClr val="bg1"/>
                    </a:solidFill>
                  </a:tcPr>
                </a:tc>
              </a:tr>
              <a:tr h="500066">
                <a:tc>
                  <a:txBody>
                    <a:bodyPr/>
                    <a:lstStyle/>
                    <a:p>
                      <a:r>
                        <a:rPr lang="cs-CZ" sz="1600" dirty="0" smtClean="0">
                          <a:latin typeface="Arial" pitchFamily="34" charset="0"/>
                          <a:cs typeface="Times New Roman" pitchFamily="18" charset="0"/>
                        </a:rPr>
                        <a:t>Tematická oblast:</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600" dirty="0" smtClean="0">
                          <a:latin typeface="Arial" pitchFamily="34" charset="0"/>
                          <a:cs typeface="Times New Roman" pitchFamily="18" charset="0"/>
                        </a:rPr>
                        <a:t>Zařizovací předměty</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solidFill>
                      <a:schemeClr val="bg1"/>
                    </a:solidFill>
                  </a:tcPr>
                </a:tc>
              </a:tr>
              <a:tr h="500066">
                <a:tc>
                  <a:txBody>
                    <a:bodyPr/>
                    <a:lstStyle/>
                    <a:p>
                      <a:r>
                        <a:rPr lang="cs-CZ" sz="1600" dirty="0" smtClean="0">
                          <a:latin typeface="Arial" pitchFamily="34" charset="0"/>
                          <a:cs typeface="Times New Roman" pitchFamily="18" charset="0"/>
                        </a:rPr>
                        <a:t>Téma:</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solidFill>
                      <a:schemeClr val="bg1"/>
                    </a:solidFill>
                  </a:tcPr>
                </a:tc>
                <a:tc>
                  <a:txBody>
                    <a:bodyPr/>
                    <a:lstStyle/>
                    <a:p>
                      <a:r>
                        <a:rPr lang="cs-CZ" sz="1600" dirty="0" smtClean="0">
                          <a:latin typeface="Arial" pitchFamily="34" charset="0"/>
                          <a:cs typeface="Times New Roman" pitchFamily="18" charset="0"/>
                        </a:rPr>
                        <a:t>Způsoby napojení vodovodní přípojky</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solidFill>
                      <a:schemeClr val="bg1"/>
                    </a:solidFill>
                  </a:tcPr>
                </a:tc>
              </a:tr>
              <a:tr h="500066">
                <a:tc>
                  <a:txBody>
                    <a:bodyPr/>
                    <a:lstStyle/>
                    <a:p>
                      <a:r>
                        <a:rPr lang="cs-CZ" sz="1600" dirty="0" smtClean="0">
                          <a:latin typeface="Arial" pitchFamily="34" charset="0"/>
                          <a:cs typeface="Times New Roman" pitchFamily="18" charset="0"/>
                        </a:rPr>
                        <a:t>Autor:</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solidFill>
                      <a:schemeClr val="bg1"/>
                    </a:solidFill>
                  </a:tcPr>
                </a:tc>
                <a:tc>
                  <a:txBody>
                    <a:bodyPr/>
                    <a:lstStyle/>
                    <a:p>
                      <a:r>
                        <a:rPr lang="cs-CZ" sz="1600" baseline="0" dirty="0" smtClean="0">
                          <a:latin typeface="Arial" pitchFamily="34" charset="0"/>
                          <a:cs typeface="Times New Roman" pitchFamily="18" charset="0"/>
                        </a:rPr>
                        <a:t>Pavel </a:t>
                      </a:r>
                      <a:r>
                        <a:rPr lang="cs-CZ" sz="1600" baseline="0" dirty="0" err="1" smtClean="0">
                          <a:latin typeface="Arial" pitchFamily="34" charset="0"/>
                          <a:cs typeface="Times New Roman" pitchFamily="18" charset="0"/>
                        </a:rPr>
                        <a:t>Dittrich</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solidFill>
                      <a:schemeClr val="bg1"/>
                    </a:solidFill>
                  </a:tcPr>
                </a:tc>
              </a:tr>
              <a:tr h="500066">
                <a:tc>
                  <a:txBody>
                    <a:bodyPr/>
                    <a:lstStyle/>
                    <a:p>
                      <a:r>
                        <a:rPr lang="cs-CZ" sz="1600" dirty="0" smtClean="0">
                          <a:latin typeface="Arial" pitchFamily="34" charset="0"/>
                          <a:cs typeface="Times New Roman" pitchFamily="18" charset="0"/>
                        </a:rPr>
                        <a:t>Datum vytvoření:</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solidFill>
                      <a:schemeClr val="bg1"/>
                    </a:solidFill>
                  </a:tcPr>
                </a:tc>
                <a:tc>
                  <a:txBody>
                    <a:bodyPr/>
                    <a:lstStyle/>
                    <a:p>
                      <a:r>
                        <a:rPr lang="cs-CZ" sz="1600" dirty="0" smtClean="0">
                          <a:latin typeface="Arial" pitchFamily="34" charset="0"/>
                          <a:cs typeface="Times New Roman" pitchFamily="18" charset="0"/>
                        </a:rPr>
                        <a:t>září 2012</a:t>
                      </a:r>
                      <a:endParaRPr lang="cs-CZ" sz="1600" dirty="0">
                        <a:latin typeface="Arial" pitchFamily="34"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solidFill>
                      <a:schemeClr val="bg1"/>
                    </a:solidFill>
                  </a:tcPr>
                </a:tc>
              </a:tr>
            </a:tbl>
          </a:graphicData>
        </a:graphic>
      </p:graphicFrame>
      <p:pic>
        <p:nvPicPr>
          <p:cNvPr id="5" name="obrázek 1" descr="OPVK_hor_zakladni_logolink_RGB_cz.jpg"/>
          <p:cNvPicPr>
            <a:picLocks noChangeAspect="1" noChangeArrowheads="1"/>
          </p:cNvPicPr>
          <p:nvPr/>
        </p:nvPicPr>
        <p:blipFill>
          <a:blip r:embed="rId3" cstate="print">
            <a:lum bright="10000" contrast="16000"/>
          </a:blip>
          <a:srcRect/>
          <a:stretch>
            <a:fillRect/>
          </a:stretch>
        </p:blipFill>
        <p:spPr bwMode="auto">
          <a:xfrm>
            <a:off x="1979712" y="332656"/>
            <a:ext cx="6896100" cy="1503363"/>
          </a:xfrm>
          <a:prstGeom prst="rect">
            <a:avLst/>
          </a:prstGeom>
          <a:noFill/>
          <a:ln w="9525">
            <a:noFill/>
            <a:miter lim="800000"/>
            <a:headEnd/>
            <a:tailEnd/>
          </a:ln>
          <a:effectLst>
            <a:outerShdw sx="1000" sy="1000" algn="ctr" rotWithShape="0">
              <a:srgbClr val="000000"/>
            </a:outerShdw>
          </a:effectLst>
        </p:spPr>
      </p:pic>
      <p:pic>
        <p:nvPicPr>
          <p:cNvPr id="6" name="Picture 2" descr="sosasou-logo"/>
          <p:cNvPicPr>
            <a:picLocks noChangeAspect="1" noChangeArrowheads="1"/>
          </p:cNvPicPr>
          <p:nvPr/>
        </p:nvPicPr>
        <p:blipFill>
          <a:blip r:embed="rId4" cstate="print"/>
          <a:srcRect/>
          <a:stretch>
            <a:fillRect/>
          </a:stretch>
        </p:blipFill>
        <p:spPr bwMode="auto">
          <a:xfrm>
            <a:off x="2195736" y="2204864"/>
            <a:ext cx="579437" cy="565150"/>
          </a:xfrm>
          <a:prstGeom prst="rect">
            <a:avLst/>
          </a:prstGeom>
          <a:noFill/>
          <a:ln w="9525">
            <a:noFill/>
            <a:miter lim="800000"/>
            <a:headEnd/>
            <a:tailEnd/>
          </a:ln>
        </p:spPr>
      </p:pic>
    </p:spTree>
  </p:cSld>
  <p:clrMapOvr>
    <a:masterClrMapping/>
  </p:clrMapOvr>
  <p:transition spd="slow">
    <p:wipe di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1" descr="OPVK_hor_zakladni_logolink_RGB_cz.jpg"/>
          <p:cNvPicPr>
            <a:picLocks noChangeAspect="1" noChangeArrowheads="1"/>
          </p:cNvPicPr>
          <p:nvPr/>
        </p:nvPicPr>
        <p:blipFill>
          <a:blip r:embed="rId3" cstate="print">
            <a:lum bright="10000" contrast="16000"/>
          </a:blip>
          <a:srcRect/>
          <a:stretch>
            <a:fillRect/>
          </a:stretch>
        </p:blipFill>
        <p:spPr bwMode="auto">
          <a:xfrm>
            <a:off x="1979712" y="332656"/>
            <a:ext cx="6896100" cy="1503363"/>
          </a:xfrm>
          <a:prstGeom prst="rect">
            <a:avLst/>
          </a:prstGeom>
          <a:noFill/>
          <a:ln w="9525">
            <a:noFill/>
            <a:miter lim="800000"/>
            <a:headEnd/>
            <a:tailEnd/>
          </a:ln>
          <a:effectLst>
            <a:outerShdw sx="1000" sy="1000" algn="ctr" rotWithShape="0">
              <a:srgbClr val="000000"/>
            </a:outerShdw>
          </a:effectLst>
        </p:spPr>
      </p:pic>
      <p:sp>
        <p:nvSpPr>
          <p:cNvPr id="8" name="Obdélník 7"/>
          <p:cNvSpPr/>
          <p:nvPr/>
        </p:nvSpPr>
        <p:spPr>
          <a:xfrm>
            <a:off x="2051720" y="1916831"/>
            <a:ext cx="6840760" cy="4441216"/>
          </a:xfrm>
          <a:prstGeom prst="rect">
            <a:avLst/>
          </a:prstGeom>
        </p:spPr>
        <p:txBody>
          <a:bodyPr wrap="square">
            <a:spAutoFit/>
          </a:bodyPr>
          <a:lstStyle/>
          <a:p>
            <a:pPr marL="432000" lvl="0" indent="-432000" algn="just">
              <a:lnSpc>
                <a:spcPct val="120000"/>
              </a:lnSpc>
              <a:spcBef>
                <a:spcPts val="600"/>
              </a:spcBef>
              <a:spcAft>
                <a:spcPts val="1200"/>
              </a:spcAft>
              <a:defRPr/>
            </a:pPr>
            <a:r>
              <a:rPr lang="cs-CZ" sz="3600" b="1" dirty="0" smtClean="0">
                <a:latin typeface="Arial" pitchFamily="34" charset="0"/>
                <a:cs typeface="Arial" pitchFamily="34" charset="0"/>
              </a:rPr>
              <a:t>Anotace</a:t>
            </a:r>
          </a:p>
          <a:p>
            <a:pPr lvl="0" algn="just">
              <a:lnSpc>
                <a:spcPct val="120000"/>
              </a:lnSpc>
              <a:spcBef>
                <a:spcPts val="600"/>
              </a:spcBef>
              <a:spcAft>
                <a:spcPts val="1200"/>
              </a:spcAft>
              <a:defRPr/>
            </a:pPr>
            <a:r>
              <a:rPr lang="cs-CZ" dirty="0" smtClean="0">
                <a:latin typeface="Arial" pitchFamily="34" charset="0"/>
                <a:cs typeface="Arial" pitchFamily="34" charset="0"/>
              </a:rPr>
              <a:t>Materiál je určen pro studijní obor MIEZ, předmět INSTALACE VODY A KANALIZACE, inovuje výuku použitím multimediálních pomůcek – prezentace s názornými obrázky a schématy doplněných textem podporujícím výklad učitele.</a:t>
            </a:r>
          </a:p>
          <a:p>
            <a:pPr marL="432000" lvl="0" indent="-432000" algn="just">
              <a:lnSpc>
                <a:spcPct val="120000"/>
              </a:lnSpc>
              <a:spcBef>
                <a:spcPts val="600"/>
              </a:spcBef>
              <a:spcAft>
                <a:spcPts val="1200"/>
              </a:spcAft>
              <a:defRPr/>
            </a:pPr>
            <a:r>
              <a:rPr lang="cs-CZ" sz="3600" b="1" dirty="0" smtClean="0">
                <a:latin typeface="Arial" pitchFamily="34" charset="0"/>
                <a:cs typeface="Arial" pitchFamily="34" charset="0"/>
              </a:rPr>
              <a:t>Metodický pokyn</a:t>
            </a:r>
          </a:p>
          <a:p>
            <a:pPr lvl="0" algn="just">
              <a:lnSpc>
                <a:spcPct val="120000"/>
              </a:lnSpc>
              <a:spcBef>
                <a:spcPts val="600"/>
              </a:spcBef>
              <a:spcAft>
                <a:spcPts val="1200"/>
              </a:spcAft>
              <a:defRPr/>
            </a:pPr>
            <a:r>
              <a:rPr lang="cs-CZ" dirty="0" smtClean="0">
                <a:solidFill>
                  <a:prstClr val="black"/>
                </a:solidFill>
                <a:latin typeface="Arial" pitchFamily="34" charset="0"/>
                <a:cs typeface="Arial" pitchFamily="34" charset="0"/>
              </a:rPr>
              <a:t>Materiál používá učitel při výkladu – pro větší názornost a atraktivnost výuky a zároveň jej mohou využívat žáci pro domácí přípravu na výuku.</a:t>
            </a:r>
          </a:p>
        </p:txBody>
      </p:sp>
    </p:spTree>
    <p:extLst>
      <p:ext uri="{BB962C8B-B14F-4D97-AF65-F5344CB8AC3E}">
        <p14:creationId xmlns:p14="http://schemas.microsoft.com/office/powerpoint/2010/main" val="3083918559"/>
      </p:ext>
    </p:extLst>
  </p:cSld>
  <p:clrMapOvr>
    <a:masterClrMapping/>
  </p:clrMapOvr>
  <p:transition spd="slow">
    <p:wipe di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323528" y="1196752"/>
            <a:ext cx="8317432" cy="5256584"/>
          </a:xfrm>
        </p:spPr>
        <p:txBody>
          <a:bodyPr>
            <a:noAutofit/>
          </a:bodyPr>
          <a:lstStyle/>
          <a:p>
            <a:pPr marL="442913" indent="-442913">
              <a:spcBef>
                <a:spcPts val="1200"/>
              </a:spcBef>
            </a:pPr>
            <a:r>
              <a:rPr lang="cs-CZ" sz="2800" b="1" dirty="0" smtClean="0">
                <a:latin typeface="Arial Narrow" pitchFamily="34" charset="0"/>
                <a:cs typeface="Times New Roman" pitchFamily="18" charset="0"/>
              </a:rPr>
              <a:t>Způsoby napojení vodovodní přípojky</a:t>
            </a:r>
          </a:p>
          <a:p>
            <a:pPr marL="808673" lvl="1" indent="-442913">
              <a:spcBef>
                <a:spcPts val="1200"/>
              </a:spcBef>
            </a:pPr>
            <a:r>
              <a:rPr lang="cs-CZ" sz="2800" b="1" dirty="0" smtClean="0">
                <a:latin typeface="Arial Narrow" pitchFamily="34" charset="0"/>
                <a:cs typeface="Times New Roman" pitchFamily="18" charset="0"/>
              </a:rPr>
              <a:t>Pomocí navrtávacího pasu  </a:t>
            </a:r>
            <a:r>
              <a:rPr lang="cs-CZ" sz="2800" dirty="0" smtClean="0">
                <a:latin typeface="Arial Narrow" pitchFamily="34" charset="0"/>
                <a:cs typeface="Times New Roman" pitchFamily="18" charset="0"/>
              </a:rPr>
              <a:t>/za tlaku bez přerušení provozu/  je to napojení na stávajícím potrubí do DN 63. pas je odbočka převlečená na potrubí opatřená třmenem se šrouby. Do něj připevníme navrtávací soupravu, kterou vyvrtáme otvor do stávajícího potrubí. Vrták prochází uzávěrem, který se po vyvrtání a odstříknutí špon s vodou uzavře např. ručním deskovým uzávěrem /</a:t>
            </a:r>
            <a:r>
              <a:rPr lang="cs-CZ" sz="2800" dirty="0" err="1" smtClean="0">
                <a:latin typeface="Arial Narrow" pitchFamily="34" charset="0"/>
                <a:cs typeface="Times New Roman" pitchFamily="18" charset="0"/>
              </a:rPr>
              <a:t>Hawle</a:t>
            </a:r>
            <a:r>
              <a:rPr lang="cs-CZ" sz="2800" dirty="0" smtClean="0">
                <a:latin typeface="Arial Narrow" pitchFamily="34" charset="0"/>
                <a:cs typeface="Times New Roman" pitchFamily="18" charset="0"/>
              </a:rPr>
              <a:t>/. Navrtávací souprava se demontuje  a může začít montáž přípojky</a:t>
            </a:r>
          </a:p>
          <a:p>
            <a:pPr lvl="1">
              <a:spcBef>
                <a:spcPts val="1200"/>
              </a:spcBef>
            </a:pPr>
            <a:endParaRPr lang="cs-CZ" sz="2800" dirty="0" smtClean="0">
              <a:latin typeface="Arial Narrow" pitchFamily="34" charset="0"/>
              <a:cs typeface="Times New Roman" pitchFamily="18" charset="0"/>
            </a:endParaRPr>
          </a:p>
        </p:txBody>
      </p:sp>
      <p:sp>
        <p:nvSpPr>
          <p:cNvPr id="6" name="Zástupný symbol pro číslo snímku 5"/>
          <p:cNvSpPr>
            <a:spLocks noGrp="1"/>
          </p:cNvSpPr>
          <p:nvPr>
            <p:ph type="sldNum" sz="quarter" idx="15"/>
          </p:nvPr>
        </p:nvSpPr>
        <p:spPr/>
        <p:txBody>
          <a:bodyPr vert="horz" lIns="91440" tIns="45720" rIns="91440" bIns="45720" rtlCol="0" anchor="ctr"/>
          <a:lstStyle/>
          <a:p>
            <a:fld id="{DBA619F5-EE30-4CF2-B1E3-41D3DB6A92F4}" type="slidenum">
              <a:rPr lang="cs-CZ" sz="1800">
                <a:solidFill>
                  <a:schemeClr val="tx1"/>
                </a:solidFill>
                <a:latin typeface="Arial" pitchFamily="34" charset="0"/>
                <a:cs typeface="Arial" pitchFamily="34" charset="0"/>
              </a:rPr>
              <a:pPr/>
              <a:t>3</a:t>
            </a:fld>
            <a:endParaRPr lang="cs-CZ" sz="1800" dirty="0">
              <a:solidFill>
                <a:schemeClr val="tx1"/>
              </a:solidFill>
              <a:latin typeface="Arial" pitchFamily="34" charset="0"/>
              <a:cs typeface="Arial" pitchFamily="34" charset="0"/>
            </a:endParaRPr>
          </a:p>
        </p:txBody>
      </p:sp>
      <p:sp>
        <p:nvSpPr>
          <p:cNvPr id="5" name="Obdélník 4"/>
          <p:cNvSpPr/>
          <p:nvPr/>
        </p:nvSpPr>
        <p:spPr>
          <a:xfrm>
            <a:off x="539552" y="404664"/>
            <a:ext cx="8136904" cy="648072"/>
          </a:xfrm>
          <a:prstGeom prst="rect">
            <a:avLst/>
          </a:prstGeom>
          <a:solidFill>
            <a:schemeClr val="bg1"/>
          </a:solid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2800" b="1" dirty="0" smtClean="0">
                <a:solidFill>
                  <a:schemeClr val="tx2">
                    <a:lumMod val="60000"/>
                    <a:lumOff val="40000"/>
                  </a:schemeClr>
                </a:solidFill>
                <a:effectLst>
                  <a:outerShdw blurRad="38100" dist="38100" dir="2700000" algn="tl">
                    <a:srgbClr val="000000">
                      <a:alpha val="43137"/>
                    </a:srgbClr>
                  </a:outerShdw>
                </a:effectLst>
                <a:latin typeface="Arial" pitchFamily="34" charset="0"/>
                <a:cs typeface="Arial" pitchFamily="34" charset="0"/>
              </a:rPr>
              <a:t>Zařizovací předměty</a:t>
            </a:r>
            <a:endParaRPr lang="cs-CZ" sz="2800" b="1" dirty="0" smtClean="0">
              <a:solidFill>
                <a:srgbClr val="FF0000"/>
              </a:solidFill>
              <a:effectLst>
                <a:outerShdw blurRad="38100" dist="38100" dir="2700000" algn="tl">
                  <a:srgbClr val="000000">
                    <a:alpha val="43137"/>
                  </a:srgbClr>
                </a:outerShdw>
              </a:effectLst>
              <a:latin typeface="Arial" pitchFamily="34" charset="0"/>
              <a:cs typeface="Arial" pitchFamily="34" charset="0"/>
            </a:endParaRPr>
          </a:p>
        </p:txBody>
      </p:sp>
    </p:spTree>
  </p:cSld>
  <p:clrMapOvr>
    <a:masterClrMapping/>
  </p:clrMapOvr>
  <p:transition spd="slow">
    <p:wipe dir="d"/>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323528" y="1196752"/>
            <a:ext cx="8317432" cy="5256584"/>
          </a:xfrm>
        </p:spPr>
        <p:txBody>
          <a:bodyPr>
            <a:noAutofit/>
          </a:bodyPr>
          <a:lstStyle/>
          <a:p>
            <a:pPr marL="808673" lvl="1" indent="-442913">
              <a:spcBef>
                <a:spcPts val="1200"/>
              </a:spcBef>
            </a:pPr>
            <a:r>
              <a:rPr lang="cs-CZ" sz="2800" b="1" dirty="0" smtClean="0">
                <a:latin typeface="Arial Narrow" pitchFamily="34" charset="0"/>
                <a:cs typeface="Times New Roman" pitchFamily="18" charset="0"/>
              </a:rPr>
              <a:t>Napojením na stávající odbočku </a:t>
            </a:r>
            <a:r>
              <a:rPr lang="cs-CZ" sz="2800" dirty="0" smtClean="0">
                <a:latin typeface="Arial Narrow" pitchFamily="34" charset="0"/>
                <a:cs typeface="Times New Roman" pitchFamily="18" charset="0"/>
              </a:rPr>
              <a:t>- odbočka se osadila při montáži vodovodního řadu protože na základě územního plánu víme, že v dohledné době tam domy stát budou. Používá se hlavně pro větší DN pomocí přírubových spojů</a:t>
            </a:r>
          </a:p>
          <a:p>
            <a:pPr marL="808673" lvl="1" indent="-442913">
              <a:spcBef>
                <a:spcPts val="1200"/>
              </a:spcBef>
            </a:pPr>
            <a:r>
              <a:rPr lang="cs-CZ" sz="2800" b="1" dirty="0" smtClean="0">
                <a:latin typeface="Arial Narrow" pitchFamily="34" charset="0"/>
                <a:cs typeface="Times New Roman" pitchFamily="18" charset="0"/>
              </a:rPr>
              <a:t>Vysazení přírubové  odbočky na stávající potrubí </a:t>
            </a:r>
            <a:r>
              <a:rPr lang="cs-CZ" sz="2800" dirty="0" smtClean="0">
                <a:latin typeface="Arial Narrow" pitchFamily="34" charset="0"/>
                <a:cs typeface="Times New Roman" pitchFamily="18" charset="0"/>
              </a:rPr>
              <a:t>/vyžaduje odstávku potrubí/ používá se pro DN nad 80 část potrubí pro odbočku musíme vyříznout, na hladké konce trub se nasadí tvarovka E /přechod z hrdlového na přírubový spoj/ a přírubový T-kus</a:t>
            </a:r>
          </a:p>
          <a:p>
            <a:pPr marL="808673" lvl="1" indent="-442913">
              <a:spcBef>
                <a:spcPts val="1200"/>
              </a:spcBef>
            </a:pPr>
            <a:endParaRPr lang="cs-CZ" sz="2800" dirty="0" smtClean="0">
              <a:latin typeface="Arial Narrow" pitchFamily="34" charset="0"/>
              <a:cs typeface="Times New Roman" pitchFamily="18" charset="0"/>
            </a:endParaRPr>
          </a:p>
          <a:p>
            <a:pPr lvl="1">
              <a:spcBef>
                <a:spcPts val="1200"/>
              </a:spcBef>
            </a:pPr>
            <a:endParaRPr lang="cs-CZ" sz="2800" dirty="0" smtClean="0">
              <a:latin typeface="Arial Narrow" pitchFamily="34" charset="0"/>
              <a:cs typeface="Times New Roman" pitchFamily="18" charset="0"/>
            </a:endParaRPr>
          </a:p>
        </p:txBody>
      </p:sp>
      <p:sp>
        <p:nvSpPr>
          <p:cNvPr id="6" name="Zástupný symbol pro číslo snímku 5"/>
          <p:cNvSpPr>
            <a:spLocks noGrp="1"/>
          </p:cNvSpPr>
          <p:nvPr>
            <p:ph type="sldNum" sz="quarter" idx="15"/>
          </p:nvPr>
        </p:nvSpPr>
        <p:spPr/>
        <p:txBody>
          <a:bodyPr vert="horz" lIns="91440" tIns="45720" rIns="91440" bIns="45720" rtlCol="0" anchor="ctr"/>
          <a:lstStyle/>
          <a:p>
            <a:fld id="{DBA619F5-EE30-4CF2-B1E3-41D3DB6A92F4}" type="slidenum">
              <a:rPr lang="cs-CZ" sz="1800">
                <a:solidFill>
                  <a:schemeClr val="tx1"/>
                </a:solidFill>
                <a:latin typeface="Arial" pitchFamily="34" charset="0"/>
                <a:cs typeface="Arial" pitchFamily="34" charset="0"/>
              </a:rPr>
              <a:pPr/>
              <a:t>4</a:t>
            </a:fld>
            <a:endParaRPr lang="cs-CZ" sz="1800" dirty="0">
              <a:solidFill>
                <a:schemeClr val="tx1"/>
              </a:solidFill>
              <a:latin typeface="Arial" pitchFamily="34" charset="0"/>
              <a:cs typeface="Arial" pitchFamily="34" charset="0"/>
            </a:endParaRPr>
          </a:p>
        </p:txBody>
      </p:sp>
      <p:sp>
        <p:nvSpPr>
          <p:cNvPr id="5" name="Obdélník 4"/>
          <p:cNvSpPr/>
          <p:nvPr/>
        </p:nvSpPr>
        <p:spPr>
          <a:xfrm>
            <a:off x="539552" y="404664"/>
            <a:ext cx="8136904" cy="648072"/>
          </a:xfrm>
          <a:prstGeom prst="rect">
            <a:avLst/>
          </a:prstGeom>
          <a:solidFill>
            <a:schemeClr val="bg1"/>
          </a:solid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2800" b="1" dirty="0" smtClean="0">
                <a:solidFill>
                  <a:schemeClr val="tx2">
                    <a:lumMod val="60000"/>
                    <a:lumOff val="40000"/>
                  </a:schemeClr>
                </a:solidFill>
                <a:effectLst>
                  <a:outerShdw blurRad="38100" dist="38100" dir="2700000" algn="tl">
                    <a:srgbClr val="000000">
                      <a:alpha val="43137"/>
                    </a:srgbClr>
                  </a:outerShdw>
                </a:effectLst>
                <a:latin typeface="Arial" pitchFamily="34" charset="0"/>
                <a:cs typeface="Arial" pitchFamily="34" charset="0"/>
              </a:rPr>
              <a:t>Zařizovací předměty</a:t>
            </a:r>
            <a:endParaRPr lang="cs-CZ" sz="2800" b="1" dirty="0" smtClean="0">
              <a:solidFill>
                <a:srgbClr val="FF0000"/>
              </a:solidFill>
              <a:effectLst>
                <a:outerShdw blurRad="38100" dist="38100" dir="2700000" algn="tl">
                  <a:srgbClr val="000000">
                    <a:alpha val="43137"/>
                  </a:srgbClr>
                </a:outerShdw>
              </a:effectLst>
              <a:latin typeface="Arial" pitchFamily="34" charset="0"/>
              <a:cs typeface="Arial" pitchFamily="34" charset="0"/>
            </a:endParaRPr>
          </a:p>
        </p:txBody>
      </p:sp>
    </p:spTree>
    <p:extLst>
      <p:ext uri="{BB962C8B-B14F-4D97-AF65-F5344CB8AC3E}">
        <p14:creationId xmlns:p14="http://schemas.microsoft.com/office/powerpoint/2010/main" val="3835517256"/>
      </p:ext>
    </p:extLst>
  </p:cSld>
  <p:clrMapOvr>
    <a:masterClrMapping/>
  </p:clrMapOvr>
  <p:transition spd="slow">
    <p:wipe dir="d"/>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323528" y="1196752"/>
            <a:ext cx="8317432" cy="5256584"/>
          </a:xfrm>
        </p:spPr>
        <p:txBody>
          <a:bodyPr>
            <a:noAutofit/>
          </a:bodyPr>
          <a:lstStyle/>
          <a:p>
            <a:pPr marL="808673" lvl="1" indent="-442913">
              <a:spcBef>
                <a:spcPts val="1200"/>
              </a:spcBef>
            </a:pPr>
            <a:endParaRPr lang="cs-CZ" sz="2500" b="1" dirty="0" smtClean="0">
              <a:latin typeface="Arial Narrow" pitchFamily="34" charset="0"/>
              <a:cs typeface="Times New Roman" pitchFamily="18" charset="0"/>
            </a:endParaRPr>
          </a:p>
          <a:p>
            <a:pPr marL="1082993" lvl="2" indent="-442913">
              <a:spcBef>
                <a:spcPts val="1200"/>
              </a:spcBef>
            </a:pPr>
            <a:r>
              <a:rPr lang="cs-CZ" sz="2800" dirty="0" smtClean="0">
                <a:latin typeface="Arial Narrow" pitchFamily="34" charset="0"/>
                <a:cs typeface="Times New Roman" pitchFamily="18" charset="0"/>
              </a:rPr>
              <a:t>Jaké jsou možnosti napojení na vodovodní řad</a:t>
            </a:r>
          </a:p>
          <a:p>
            <a:pPr marL="1082993" lvl="2" indent="-442913">
              <a:spcBef>
                <a:spcPts val="1200"/>
              </a:spcBef>
            </a:pPr>
            <a:r>
              <a:rPr lang="cs-CZ" sz="2800" dirty="0" smtClean="0">
                <a:latin typeface="Arial Narrow" pitchFamily="34" charset="0"/>
                <a:cs typeface="Times New Roman" pitchFamily="18" charset="0"/>
              </a:rPr>
              <a:t>Co je to deskový ruční uzávěr</a:t>
            </a:r>
          </a:p>
          <a:p>
            <a:pPr marL="1082993" lvl="2" indent="-442913">
              <a:spcBef>
                <a:spcPts val="1200"/>
              </a:spcBef>
            </a:pPr>
            <a:r>
              <a:rPr lang="cs-CZ" sz="2800" dirty="0" smtClean="0">
                <a:latin typeface="Arial Narrow" pitchFamily="34" charset="0"/>
                <a:cs typeface="Times New Roman" pitchFamily="18" charset="0"/>
              </a:rPr>
              <a:t>Jak vypadá tvarovka E</a:t>
            </a:r>
          </a:p>
          <a:p>
            <a:pPr marL="1082993" lvl="2" indent="-442913">
              <a:spcBef>
                <a:spcPts val="1200"/>
              </a:spcBef>
            </a:pPr>
            <a:endParaRPr lang="cs-CZ" sz="2500" dirty="0" smtClean="0">
              <a:latin typeface="Arial Narrow" pitchFamily="34" charset="0"/>
              <a:cs typeface="Times New Roman" pitchFamily="18" charset="0"/>
            </a:endParaRPr>
          </a:p>
        </p:txBody>
      </p:sp>
      <p:sp>
        <p:nvSpPr>
          <p:cNvPr id="6" name="Zástupný symbol pro číslo snímku 5"/>
          <p:cNvSpPr>
            <a:spLocks noGrp="1"/>
          </p:cNvSpPr>
          <p:nvPr>
            <p:ph type="sldNum" sz="quarter" idx="15"/>
          </p:nvPr>
        </p:nvSpPr>
        <p:spPr/>
        <p:txBody>
          <a:bodyPr vert="horz" lIns="91440" tIns="45720" rIns="91440" bIns="45720" rtlCol="0" anchor="ctr"/>
          <a:lstStyle/>
          <a:p>
            <a:fld id="{DBA619F5-EE30-4CF2-B1E3-41D3DB6A92F4}" type="slidenum">
              <a:rPr lang="cs-CZ" sz="1800">
                <a:solidFill>
                  <a:schemeClr val="tx1"/>
                </a:solidFill>
                <a:latin typeface="Arial" pitchFamily="34" charset="0"/>
                <a:cs typeface="Arial" pitchFamily="34" charset="0"/>
              </a:rPr>
              <a:pPr/>
              <a:t>5</a:t>
            </a:fld>
            <a:endParaRPr lang="cs-CZ" sz="1800" dirty="0">
              <a:solidFill>
                <a:schemeClr val="tx1"/>
              </a:solidFill>
              <a:latin typeface="Arial" pitchFamily="34" charset="0"/>
              <a:cs typeface="Arial" pitchFamily="34" charset="0"/>
            </a:endParaRPr>
          </a:p>
        </p:txBody>
      </p:sp>
      <p:sp>
        <p:nvSpPr>
          <p:cNvPr id="5" name="Obdélník 4"/>
          <p:cNvSpPr/>
          <p:nvPr/>
        </p:nvSpPr>
        <p:spPr>
          <a:xfrm>
            <a:off x="539552" y="404664"/>
            <a:ext cx="8136904" cy="648072"/>
          </a:xfrm>
          <a:prstGeom prst="rect">
            <a:avLst/>
          </a:prstGeom>
          <a:solidFill>
            <a:schemeClr val="bg1"/>
          </a:solid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2800" b="1" dirty="0" smtClean="0">
                <a:solidFill>
                  <a:schemeClr val="tx2">
                    <a:lumMod val="60000"/>
                    <a:lumOff val="40000"/>
                  </a:schemeClr>
                </a:solidFill>
                <a:effectLst>
                  <a:outerShdw blurRad="38100" dist="38100" dir="2700000" algn="tl">
                    <a:srgbClr val="000000">
                      <a:alpha val="43137"/>
                    </a:srgbClr>
                  </a:outerShdw>
                </a:effectLst>
                <a:latin typeface="Arial" pitchFamily="34" charset="0"/>
                <a:cs typeface="Arial" pitchFamily="34" charset="0"/>
              </a:rPr>
              <a:t>Kontrolní otázky</a:t>
            </a:r>
            <a:endParaRPr lang="cs-CZ" sz="2800" b="1" dirty="0" smtClean="0">
              <a:solidFill>
                <a:srgbClr val="FF0000"/>
              </a:solidFill>
              <a:effectLst>
                <a:outerShdw blurRad="38100" dist="38100" dir="2700000" algn="tl">
                  <a:srgbClr val="000000">
                    <a:alpha val="43137"/>
                  </a:srgbClr>
                </a:outerShdw>
              </a:effectLst>
              <a:latin typeface="Arial" pitchFamily="34" charset="0"/>
              <a:cs typeface="Arial" pitchFamily="34" charset="0"/>
            </a:endParaRPr>
          </a:p>
        </p:txBody>
      </p:sp>
    </p:spTree>
    <p:extLst>
      <p:ext uri="{BB962C8B-B14F-4D97-AF65-F5344CB8AC3E}">
        <p14:creationId xmlns:p14="http://schemas.microsoft.com/office/powerpoint/2010/main" val="3942942179"/>
      </p:ext>
    </p:extLst>
  </p:cSld>
  <p:clrMapOvr>
    <a:masterClrMapping/>
  </p:clrMapOvr>
  <p:transition spd="slow">
    <p:wipe dir="d"/>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323528" y="1196752"/>
            <a:ext cx="8317432" cy="5256584"/>
          </a:xfrm>
        </p:spPr>
        <p:txBody>
          <a:bodyPr>
            <a:noAutofit/>
          </a:bodyPr>
          <a:lstStyle/>
          <a:p>
            <a:pPr marL="808673" lvl="1" indent="-442913">
              <a:spcBef>
                <a:spcPts val="1200"/>
              </a:spcBef>
            </a:pPr>
            <a:endParaRPr lang="cs-CZ" sz="2500" b="1" dirty="0" smtClean="0">
              <a:latin typeface="Arial Narrow" pitchFamily="34" charset="0"/>
              <a:cs typeface="Times New Roman" pitchFamily="18" charset="0"/>
            </a:endParaRPr>
          </a:p>
          <a:p>
            <a:pPr marL="442913" indent="-442913">
              <a:spcBef>
                <a:spcPts val="1200"/>
              </a:spcBef>
            </a:pPr>
            <a:r>
              <a:rPr lang="cs-CZ" sz="2800" dirty="0" smtClean="0">
                <a:latin typeface="Arial Narrow" pitchFamily="34" charset="0"/>
                <a:cs typeface="Times New Roman" pitchFamily="18" charset="0"/>
              </a:rPr>
              <a:t>Miroslav Adámek a Aleš Jurečka Instalace vody a kanalizace </a:t>
            </a:r>
            <a:r>
              <a:rPr lang="cs-CZ" sz="2800" smtClean="0">
                <a:latin typeface="Arial Narrow" pitchFamily="34" charset="0"/>
                <a:cs typeface="Times New Roman" pitchFamily="18" charset="0"/>
              </a:rPr>
              <a:t>III.Praha</a:t>
            </a:r>
            <a:r>
              <a:rPr lang="cs-CZ" sz="2800" dirty="0" smtClean="0">
                <a:latin typeface="Arial Narrow" pitchFamily="34" charset="0"/>
                <a:cs typeface="Times New Roman" pitchFamily="18" charset="0"/>
              </a:rPr>
              <a:t> 2005 Informatorium </a:t>
            </a:r>
            <a:r>
              <a:rPr lang="cs-CZ" sz="2800" dirty="0">
                <a:latin typeface="Arial Narrow" pitchFamily="34" charset="0"/>
                <a:cs typeface="Times New Roman" pitchFamily="18" charset="0"/>
              </a:rPr>
              <a:t>ISBN </a:t>
            </a:r>
            <a:r>
              <a:rPr lang="cs-CZ" sz="2800" dirty="0" smtClean="0">
                <a:latin typeface="Arial Narrow" pitchFamily="34" charset="0"/>
                <a:cs typeface="Times New Roman" pitchFamily="18" charset="0"/>
              </a:rPr>
              <a:t>80-7333-050-4</a:t>
            </a:r>
            <a:endParaRPr lang="cs-CZ" sz="2800" dirty="0">
              <a:latin typeface="Arial Narrow" pitchFamily="34" charset="0"/>
              <a:cs typeface="Times New Roman" pitchFamily="18" charset="0"/>
            </a:endParaRPr>
          </a:p>
          <a:p>
            <a:pPr marL="442913" indent="-442913">
              <a:spcBef>
                <a:spcPts val="1200"/>
              </a:spcBef>
            </a:pPr>
            <a:r>
              <a:rPr lang="cs-CZ" sz="2800" dirty="0">
                <a:latin typeface="Arial Narrow" pitchFamily="34" charset="0"/>
                <a:cs typeface="Times New Roman" pitchFamily="18" charset="0"/>
              </a:rPr>
              <a:t>Pokud není uvedeno jinak, je použitý materiál z vlastních zdrojů.</a:t>
            </a:r>
            <a:endParaRPr lang="cs-CZ" sz="2500" dirty="0">
              <a:latin typeface="Arial Narrow" pitchFamily="34" charset="0"/>
              <a:cs typeface="Times New Roman" pitchFamily="18" charset="0"/>
            </a:endParaRPr>
          </a:p>
        </p:txBody>
      </p:sp>
      <p:sp>
        <p:nvSpPr>
          <p:cNvPr id="6" name="Zástupný symbol pro číslo snímku 5"/>
          <p:cNvSpPr>
            <a:spLocks noGrp="1"/>
          </p:cNvSpPr>
          <p:nvPr>
            <p:ph type="sldNum" sz="quarter" idx="15"/>
          </p:nvPr>
        </p:nvSpPr>
        <p:spPr/>
        <p:txBody>
          <a:bodyPr vert="horz" lIns="91440" tIns="45720" rIns="91440" bIns="45720" rtlCol="0" anchor="ctr"/>
          <a:lstStyle/>
          <a:p>
            <a:fld id="{DBA619F5-EE30-4CF2-B1E3-41D3DB6A92F4}" type="slidenum">
              <a:rPr lang="cs-CZ" sz="1800">
                <a:solidFill>
                  <a:schemeClr val="tx1"/>
                </a:solidFill>
                <a:latin typeface="Arial" pitchFamily="34" charset="0"/>
                <a:cs typeface="Arial" pitchFamily="34" charset="0"/>
              </a:rPr>
              <a:pPr/>
              <a:t>6</a:t>
            </a:fld>
            <a:endParaRPr lang="cs-CZ" sz="1800" dirty="0">
              <a:solidFill>
                <a:schemeClr val="tx1"/>
              </a:solidFill>
              <a:latin typeface="Arial" pitchFamily="34" charset="0"/>
              <a:cs typeface="Arial" pitchFamily="34" charset="0"/>
            </a:endParaRPr>
          </a:p>
        </p:txBody>
      </p:sp>
      <p:sp>
        <p:nvSpPr>
          <p:cNvPr id="5" name="Obdélník 4"/>
          <p:cNvSpPr/>
          <p:nvPr/>
        </p:nvSpPr>
        <p:spPr>
          <a:xfrm>
            <a:off x="539552" y="404664"/>
            <a:ext cx="8136904" cy="648072"/>
          </a:xfrm>
          <a:prstGeom prst="rect">
            <a:avLst/>
          </a:prstGeom>
          <a:solidFill>
            <a:schemeClr val="bg1"/>
          </a:solidFill>
          <a:ln>
            <a:solidFill>
              <a:schemeClr val="tx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2800" b="1" dirty="0" smtClean="0">
                <a:solidFill>
                  <a:schemeClr val="tx2">
                    <a:lumMod val="60000"/>
                    <a:lumOff val="40000"/>
                  </a:schemeClr>
                </a:solidFill>
                <a:effectLst>
                  <a:outerShdw blurRad="38100" dist="38100" dir="2700000" algn="tl">
                    <a:srgbClr val="000000">
                      <a:alpha val="43137"/>
                    </a:srgbClr>
                  </a:outerShdw>
                </a:effectLst>
                <a:latin typeface="Arial" pitchFamily="34" charset="0"/>
                <a:cs typeface="Arial" pitchFamily="34" charset="0"/>
              </a:rPr>
              <a:t>Použité zdroje</a:t>
            </a:r>
            <a:endParaRPr lang="cs-CZ" sz="2800" b="1" dirty="0" smtClean="0">
              <a:solidFill>
                <a:srgbClr val="FF0000"/>
              </a:solidFill>
              <a:effectLst>
                <a:outerShdw blurRad="38100" dist="38100" dir="2700000" algn="tl">
                  <a:srgbClr val="000000">
                    <a:alpha val="43137"/>
                  </a:srgbClr>
                </a:outerShdw>
              </a:effectLst>
              <a:latin typeface="Arial" pitchFamily="34" charset="0"/>
              <a:cs typeface="Arial" pitchFamily="34" charset="0"/>
            </a:endParaRPr>
          </a:p>
        </p:txBody>
      </p:sp>
    </p:spTree>
    <p:extLst>
      <p:ext uri="{BB962C8B-B14F-4D97-AF65-F5344CB8AC3E}">
        <p14:creationId xmlns:p14="http://schemas.microsoft.com/office/powerpoint/2010/main" val="1672576530"/>
      </p:ext>
    </p:extLst>
  </p:cSld>
  <p:clrMapOvr>
    <a:masterClrMapping/>
  </p:clrMapOvr>
  <p:transition spd="slow">
    <p:wipe dir="d"/>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2824</TotalTime>
  <Words>315</Words>
  <Application>Microsoft Office PowerPoint</Application>
  <PresentationFormat>Předvádění na obrazovce (4:3)</PresentationFormat>
  <Paragraphs>46</Paragraphs>
  <Slides>6</Slides>
  <Notes>6</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Arkýř</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IVK</dc:title>
  <dc:creator>Dittrich Pavel</dc:creator>
  <cp:lastModifiedBy>PC0010</cp:lastModifiedBy>
  <cp:revision>228</cp:revision>
  <dcterms:created xsi:type="dcterms:W3CDTF">2012-04-09T07:10:25Z</dcterms:created>
  <dcterms:modified xsi:type="dcterms:W3CDTF">2013-10-19T08:50:47Z</dcterms:modified>
</cp:coreProperties>
</file>