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66" r:id="rId3"/>
    <p:sldId id="263" r:id="rId4"/>
    <p:sldId id="268" r:id="rId5"/>
    <p:sldId id="270" r:id="rId6"/>
    <p:sldId id="269" r:id="rId7"/>
    <p:sldId id="267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 C_13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Dvoutrubková otopná soustava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256584"/>
          </a:xfrm>
        </p:spPr>
        <p:txBody>
          <a:bodyPr>
            <a:noAutofit/>
          </a:bodyPr>
          <a:lstStyle/>
          <a:p>
            <a:pPr marL="623888" indent="-623888">
              <a:tabLst>
                <a:tab pos="536575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Pro rozvod v otopné soustavě jsou použity dvě trubky v topném okruhu kotel – otopné těleso – kotel. V jedné je dopravována topná voda, v druhé vratná.</a:t>
            </a:r>
          </a:p>
          <a:p>
            <a:pPr marL="623888" indent="-623888">
              <a:tabLst>
                <a:tab pos="536575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Otopná tělesa jsou řazena paralelním způsobem</a:t>
            </a:r>
          </a:p>
          <a:p>
            <a:pPr marL="623888" indent="-623888">
              <a:tabLst>
                <a:tab pos="536575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Nejpoužívanější z hlediska tepelné a hydraulické stability.</a:t>
            </a:r>
          </a:p>
          <a:p>
            <a:pPr marL="623888" indent="-623888">
              <a:tabLst>
                <a:tab pos="536575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Otopná tělesa jsou na sobě relativně nezávislá.</a:t>
            </a:r>
          </a:p>
          <a:p>
            <a:pPr marL="623888" indent="-623888">
              <a:tabLst>
                <a:tab pos="536575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Otopná tělesa pracují se stejnými parametry topné vody.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Dvoutrubková 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2304256"/>
          </a:xfrm>
        </p:spPr>
        <p:txBody>
          <a:bodyPr>
            <a:noAutofit/>
          </a:bodyPr>
          <a:lstStyle/>
          <a:p>
            <a:pPr marL="623888" indent="-623888">
              <a:tabLst>
                <a:tab pos="536575" algn="l"/>
              </a:tabLst>
            </a:pP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Dvoutrubková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otopná soustava má různé druhy provedení jak v přirozeném oběhu tak i v nuceném oběhu.</a:t>
            </a:r>
          </a:p>
          <a:p>
            <a:pPr marL="623888" indent="-623888">
              <a:tabLst>
                <a:tab pos="536575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Rozlišujeme podle vzájemného vedení potrubí provedení souproudé 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protiproudé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Dvoutrubková 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Dvoutrubková otopná soustava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268760"/>
            <a:ext cx="7861800" cy="4485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5292080" y="6021288"/>
            <a:ext cx="27109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Provedení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protiproudé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467544" y="5949280"/>
            <a:ext cx="25442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Provedení souproudé</a:t>
            </a:r>
            <a:endParaRPr lang="cs-CZ" b="1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8424936" cy="5256584"/>
          </a:xfrm>
        </p:spPr>
        <p:txBody>
          <a:bodyPr>
            <a:noAutofit/>
          </a:bodyPr>
          <a:lstStyle/>
          <a:p>
            <a:pPr marL="449263" indent="-449263">
              <a:tabLst>
                <a:tab pos="4492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Podle provedení ležatého rozvodu je rozdělujeme</a:t>
            </a:r>
          </a:p>
          <a:p>
            <a:pPr marL="623888" lvl="1" indent="-447675">
              <a:tabLst>
                <a:tab pos="536575" algn="l"/>
              </a:tabLst>
            </a:pPr>
            <a:r>
              <a:rPr lang="cs-CZ" sz="2500" dirty="0" smtClean="0">
                <a:latin typeface="Arial" pitchFamily="34" charset="0"/>
                <a:cs typeface="Arial" pitchFamily="34" charset="0"/>
              </a:rPr>
              <a:t>Se spodním rozvodem – hlavní vedení je u stropu sklepních prostorů nebo v kanálu v nejnižším podlaží.</a:t>
            </a:r>
          </a:p>
          <a:p>
            <a:pPr marL="623888" lvl="1" indent="-447675">
              <a:tabLst>
                <a:tab pos="536575" algn="l"/>
              </a:tabLst>
            </a:pPr>
            <a:r>
              <a:rPr lang="cs-CZ" sz="2500" dirty="0" smtClean="0">
                <a:latin typeface="Arial" pitchFamily="34" charset="0"/>
                <a:cs typeface="Arial" pitchFamily="34" charset="0"/>
              </a:rPr>
              <a:t> S horním rozvodem - hlavní vedení je u stropu nejvyššího podlaží. Využívá se u nepodsklepených budov.</a:t>
            </a:r>
          </a:p>
          <a:p>
            <a:pPr marL="623888" lvl="1" indent="-447675">
              <a:tabLst>
                <a:tab pos="536575" algn="l"/>
              </a:tabLst>
            </a:pPr>
            <a:r>
              <a:rPr lang="cs-CZ" sz="2500" dirty="0" smtClean="0">
                <a:latin typeface="Arial" pitchFamily="34" charset="0"/>
                <a:cs typeface="Arial" pitchFamily="34" charset="0"/>
              </a:rPr>
              <a:t>S vertikálním rozvodem – otopná tělesa jsou napojena přímo na stoupací porubí v co nejkratší vzdálenosti. </a:t>
            </a:r>
          </a:p>
          <a:p>
            <a:pPr marL="623888" lvl="1" indent="-447675">
              <a:tabLst>
                <a:tab pos="536575" algn="l"/>
              </a:tabLst>
            </a:pPr>
            <a:r>
              <a:rPr lang="cs-CZ" sz="2500" dirty="0" smtClean="0">
                <a:latin typeface="Arial" pitchFamily="34" charset="0"/>
                <a:cs typeface="Arial" pitchFamily="34" charset="0"/>
              </a:rPr>
              <a:t>S horizontálním rozvodem – má minimální počet stoupaček a v každém podlaží jsou napojeny jednotlivé okruhy.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Dvoutrubková 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640960" cy="532859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Kontrolní otázky. 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Čím se vyznačuje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dvoutrubková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otopná soustava?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jsou řazena otopná tělesa?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 rozdělujeme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dvoutrubkové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otopné soustavy?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Jaké jsou výhody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dvoutrubkové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otopné soustavy?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Dvoutrubková 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5074</TotalTime>
  <Words>349</Words>
  <Application>Microsoft Office PowerPoint</Application>
  <PresentationFormat>Předvádění na obrazovce (4:3)</PresentationFormat>
  <Paragraphs>59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459</cp:revision>
  <dcterms:created xsi:type="dcterms:W3CDTF">2012-04-09T07:10:25Z</dcterms:created>
  <dcterms:modified xsi:type="dcterms:W3CDTF">2013-10-26T14:10:14Z</dcterms:modified>
</cp:coreProperties>
</file>