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9"/>
  </p:notesMasterIdLst>
  <p:sldIdLst>
    <p:sldId id="260" r:id="rId2"/>
    <p:sldId id="266" r:id="rId3"/>
    <p:sldId id="263" r:id="rId4"/>
    <p:sldId id="272" r:id="rId5"/>
    <p:sldId id="273" r:id="rId6"/>
    <p:sldId id="267" r:id="rId7"/>
    <p:sldId id="27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10F"/>
    <a:srgbClr val="A6F890"/>
    <a:srgbClr val="66FF66"/>
    <a:srgbClr val="25F757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42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069FC-C2A3-45D3-8488-4B476B21F13D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6F058-7D7E-4D72-99CA-A15BE9E715B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4BEBED5-D5D3-4335-9C96-FCDAFADA38FC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AF4A07-C2FA-4CBA-B5A0-314F4C347622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97FDA-20DB-44E8-9E96-5079581005CE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768FE-226B-45C6-9109-9177E79C6AE1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CF9CF-C69F-472D-8B17-27ADF0D773E5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EB77B-014B-4208-98ED-6933D87AE5F6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112E5-506A-40A2-BFB5-D235E30893F0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B5AB40-97E6-465B-97DE-25A1D73341CD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179F26-58AB-4AD9-A527-A74A4301634F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02FD-6AD4-48C8-B1E5-C9DE7E5BF75A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E2C46-9790-47FF-8317-137BA8326BD0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0F5C49-366F-4E3C-8347-F09612DA912C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675170269"/>
              </p:ext>
            </p:extLst>
          </p:nvPr>
        </p:nvGraphicFramePr>
        <p:xfrm>
          <a:off x="1979712" y="2132856"/>
          <a:ext cx="6929486" cy="3720476"/>
        </p:xfrm>
        <a:graphic>
          <a:graphicData uri="http://schemas.openxmlformats.org/drawingml/2006/table">
            <a:tbl>
              <a:tblPr firstCol="1">
                <a:effectLst/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VY_32_INOVACE_05_C_15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Příslušenství otopných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soustav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pl-PL" sz="1600" dirty="0" smtClean="0">
                          <a:latin typeface="Arial" pitchFamily="34" charset="0"/>
                          <a:cs typeface="Times New Roman" pitchFamily="18" charset="0"/>
                        </a:rPr>
                        <a:t>Uzavřená otopná soustava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Václav Nepokoj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6" name="Picture 2" descr="sosasou-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2051720" y="1916831"/>
            <a:ext cx="6840760" cy="444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studijní obor MIEZ, předmětu VYTÁPĚNÍ, inovuje výuku použitím multimediálních pomůcek – prezentace s názornými obrázky a schématy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268760"/>
            <a:ext cx="8640960" cy="3312368"/>
          </a:xfrm>
        </p:spPr>
        <p:txBody>
          <a:bodyPr>
            <a:noAutofit/>
          </a:bodyPr>
          <a:lstStyle/>
          <a:p>
            <a:pPr marL="449263" indent="-449263"/>
            <a:r>
              <a:rPr lang="cs-CZ" sz="2800" dirty="0" smtClean="0">
                <a:latin typeface="Arial" pitchFamily="34" charset="0"/>
                <a:cs typeface="Arial" pitchFamily="34" charset="0"/>
              </a:rPr>
              <a:t>Typickým znakem pro uzavřenou otopnou soustavu je uzavřený topný okruh s uzavřenou expanzní nádobou.</a:t>
            </a:r>
          </a:p>
          <a:p>
            <a:pPr marL="449263" indent="-449263"/>
            <a:r>
              <a:rPr lang="cs-CZ" sz="2800" dirty="0" smtClean="0">
                <a:latin typeface="Arial" pitchFamily="34" charset="0"/>
                <a:cs typeface="Arial" pitchFamily="34" charset="0"/>
              </a:rPr>
              <a:t>Z důvodu možného přetlaku při přehřátí otopné soustavy musí být na kotli umístěn pojistný ventil.</a:t>
            </a:r>
          </a:p>
          <a:p>
            <a:pPr marL="449263" indent="-449263"/>
            <a:r>
              <a:rPr lang="cs-CZ" sz="2800" dirty="0" smtClean="0">
                <a:latin typeface="Arial" pitchFamily="34" charset="0"/>
                <a:cs typeface="Arial" pitchFamily="34" charset="0"/>
              </a:rPr>
              <a:t>Pro uzavřené otopné soustavy se používá čerpadlo zajišťující cirkulaci topného média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3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Otevřená otopná soustava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4653136"/>
            <a:ext cx="6487868" cy="18656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124744"/>
            <a:ext cx="8640960" cy="6192688"/>
          </a:xfrm>
        </p:spPr>
        <p:txBody>
          <a:bodyPr>
            <a:noAutofit/>
          </a:bodyPr>
          <a:lstStyle/>
          <a:p>
            <a:pPr marL="449263" indent="-449263"/>
            <a:r>
              <a:rPr lang="cs-CZ" sz="2800" dirty="0" smtClean="0">
                <a:latin typeface="Arial" pitchFamily="34" charset="0"/>
                <a:cs typeface="Arial" pitchFamily="34" charset="0"/>
              </a:rPr>
              <a:t>Výhody uzavřené otopné soustavy</a:t>
            </a:r>
          </a:p>
          <a:p>
            <a:pPr marL="815023" lvl="1" indent="-449263"/>
            <a:r>
              <a:rPr lang="cs-CZ" sz="2500" dirty="0" smtClean="0">
                <a:latin typeface="Arial" pitchFamily="34" charset="0"/>
                <a:cs typeface="Arial" pitchFamily="34" charset="0"/>
              </a:rPr>
              <a:t>Méně vzduchu v otopné soustavě.</a:t>
            </a:r>
          </a:p>
          <a:p>
            <a:pPr marL="815023" lvl="1" indent="-449263"/>
            <a:r>
              <a:rPr lang="cs-CZ" sz="2500" dirty="0" smtClean="0">
                <a:latin typeface="Arial" pitchFamily="34" charset="0"/>
                <a:cs typeface="Arial" pitchFamily="34" charset="0"/>
              </a:rPr>
              <a:t>Vyšší tepelná pružnost vzhledem k umístění čerpadla.</a:t>
            </a:r>
          </a:p>
          <a:p>
            <a:pPr marL="815023" lvl="1" indent="-449263"/>
            <a:r>
              <a:rPr lang="cs-CZ" sz="2500" dirty="0" smtClean="0">
                <a:latin typeface="Arial" pitchFamily="34" charset="0"/>
                <a:cs typeface="Arial" pitchFamily="34" charset="0"/>
              </a:rPr>
              <a:t>Možnost větších a rozlehlejších soustav s více druhy zapojení.</a:t>
            </a:r>
          </a:p>
          <a:p>
            <a:pPr marL="815023" lvl="1" indent="-449263"/>
            <a:r>
              <a:rPr lang="cs-CZ" sz="2500" dirty="0" smtClean="0">
                <a:latin typeface="Arial" pitchFamily="34" charset="0"/>
                <a:cs typeface="Arial" pitchFamily="34" charset="0"/>
              </a:rPr>
              <a:t>Libovolná poloha otopných těles.</a:t>
            </a:r>
          </a:p>
          <a:p>
            <a:pPr marL="815023" lvl="1" indent="-449263"/>
            <a:r>
              <a:rPr lang="cs-CZ" sz="2500" dirty="0" smtClean="0">
                <a:latin typeface="Arial" pitchFamily="34" charset="0"/>
                <a:cs typeface="Arial" pitchFamily="34" charset="0"/>
              </a:rPr>
              <a:t>Řada možností v regulaci soustavy.</a:t>
            </a:r>
          </a:p>
          <a:p>
            <a:pPr marL="815023" lvl="1" indent="-449263"/>
            <a:r>
              <a:rPr lang="cs-CZ" sz="2500" dirty="0" smtClean="0">
                <a:latin typeface="Arial" pitchFamily="34" charset="0"/>
                <a:cs typeface="Arial" pitchFamily="34" charset="0"/>
              </a:rPr>
              <a:t>Efektivnější </a:t>
            </a:r>
            <a:r>
              <a:rPr lang="cs-CZ" sz="2500" dirty="0" smtClean="0">
                <a:latin typeface="Arial" pitchFamily="34" charset="0"/>
                <a:cs typeface="Arial" pitchFamily="34" charset="0"/>
              </a:rPr>
              <a:t>provoz.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4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Otevřená otopná soustava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124744"/>
            <a:ext cx="8640960" cy="6192688"/>
          </a:xfrm>
        </p:spPr>
        <p:txBody>
          <a:bodyPr>
            <a:noAutofit/>
          </a:bodyPr>
          <a:lstStyle/>
          <a:p>
            <a:pPr marL="449263" indent="-449263"/>
            <a:r>
              <a:rPr lang="cs-CZ" sz="2800" dirty="0" smtClean="0">
                <a:latin typeface="Arial" pitchFamily="34" charset="0"/>
                <a:cs typeface="Arial" pitchFamily="34" charset="0"/>
              </a:rPr>
              <a:t>Nevýhody uzavřené otopné soustavy</a:t>
            </a:r>
          </a:p>
          <a:p>
            <a:pPr marL="815023" lvl="1" indent="-449263"/>
            <a:r>
              <a:rPr lang="cs-CZ" sz="2500" dirty="0" smtClean="0">
                <a:latin typeface="Arial" pitchFamily="34" charset="0"/>
                <a:cs typeface="Arial" pitchFamily="34" charset="0"/>
              </a:rPr>
              <a:t>Provoz je závislý na dodávce elektrické energie.</a:t>
            </a:r>
          </a:p>
          <a:p>
            <a:pPr marL="815023" lvl="1" indent="-449263"/>
            <a:r>
              <a:rPr lang="cs-CZ" sz="2500" dirty="0" smtClean="0">
                <a:latin typeface="Arial" pitchFamily="34" charset="0"/>
                <a:cs typeface="Arial" pitchFamily="34" charset="0"/>
              </a:rPr>
              <a:t>Větší pravděpodobnost vzniku a přenosu hluku z čerpadla.</a:t>
            </a:r>
          </a:p>
          <a:p>
            <a:pPr marL="815023" lvl="1" indent="-449263"/>
            <a:r>
              <a:rPr lang="cs-CZ" sz="2500" dirty="0" smtClean="0">
                <a:latin typeface="Arial" pitchFamily="34" charset="0"/>
                <a:cs typeface="Arial" pitchFamily="34" charset="0"/>
              </a:rPr>
              <a:t>Vyšší pořizovací náklady.</a:t>
            </a:r>
          </a:p>
          <a:p>
            <a:pPr marL="815023" lvl="1" indent="-449263"/>
            <a:r>
              <a:rPr lang="cs-CZ" sz="2500" dirty="0" smtClean="0">
                <a:latin typeface="Arial" pitchFamily="34" charset="0"/>
                <a:cs typeface="Arial" pitchFamily="34" charset="0"/>
              </a:rPr>
              <a:t>Náročnější údržba</a:t>
            </a:r>
            <a:r>
              <a:rPr lang="cs-CZ" sz="25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5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Otevřená otopná soustava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556792"/>
            <a:ext cx="8640960" cy="3456384"/>
          </a:xfrm>
        </p:spPr>
        <p:txBody>
          <a:bodyPr>
            <a:noAutofit/>
          </a:bodyPr>
          <a:lstStyle/>
          <a:p>
            <a:pPr>
              <a:spcBef>
                <a:spcPts val="1800"/>
              </a:spcBef>
              <a:buNone/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  Kontrolní otázky</a:t>
            </a:r>
          </a:p>
          <a:p>
            <a:pPr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Čím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se vyznačuje uzavřená otopná soustava?</a:t>
            </a:r>
          </a:p>
          <a:p>
            <a:pPr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Jakým způsobem mohou být řazena otopná tělesa?</a:t>
            </a:r>
          </a:p>
          <a:p>
            <a:pPr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Jak zabezpečujeme uzavřené otopné soustavy?</a:t>
            </a:r>
          </a:p>
          <a:p>
            <a:pPr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Jaké jsou výhody uzavřené otopné soustavy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?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6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Otevřená otopná soustava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988840"/>
            <a:ext cx="8640960" cy="4320480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Stanislav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Tajbr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Vytápění. Praha 2003 Sobotáles ISBN 80-85920-96-4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Pokud není uvedeno jinak, je použitý materiál z vlastních zdrojů.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7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Použité zdroje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5297</TotalTime>
  <Words>284</Words>
  <Application>Microsoft Office PowerPoint</Application>
  <PresentationFormat>Předvádění na obrazovce (4:3)</PresentationFormat>
  <Paragraphs>57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autolakýrník</dc:title>
  <dc:creator>Václav Nepokoj</dc:creator>
  <cp:lastModifiedBy>Václav Nepokoj</cp:lastModifiedBy>
  <cp:revision>485</cp:revision>
  <dcterms:created xsi:type="dcterms:W3CDTF">2012-04-09T07:10:25Z</dcterms:created>
  <dcterms:modified xsi:type="dcterms:W3CDTF">2013-10-26T11:11:21Z</dcterms:modified>
</cp:coreProperties>
</file>