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65" r:id="rId2"/>
    <p:sldId id="256" r:id="rId3"/>
    <p:sldId id="257" r:id="rId4"/>
    <p:sldId id="258" r:id="rId5"/>
    <p:sldId id="260" r:id="rId6"/>
    <p:sldId id="261" r:id="rId7"/>
    <p:sldId id="263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152458-4925-4D90-A111-8632E8D9A4FC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D239C8-90F5-4365-8FE5-EB137765E5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6768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Základní vzorec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D239C8-90F5-4365-8FE5-EB137765E59D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2566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Hmotnostní zlomek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D239C8-90F5-4365-8FE5-EB137765E59D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6600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Hmotnost části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D239C8-90F5-4365-8FE5-EB137765E59D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79390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Hmotnost roztoku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D239C8-90F5-4365-8FE5-EB137765E59D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95104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slide" Target="slide6.xml"/><Relationship Id="rId4" Type="http://schemas.openxmlformats.org/officeDocument/2006/relationships/slide" Target="slide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slide" Target="slide9.xml"/><Relationship Id="rId4" Type="http://schemas.openxmlformats.org/officeDocument/2006/relationships/slide" Target="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slide" Target="slide9.xml"/><Relationship Id="rId4" Type="http://schemas.openxmlformats.org/officeDocument/2006/relationships/slide" Target="sl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slide" Target="slide9.xml"/><Relationship Id="rId4" Type="http://schemas.openxmlformats.org/officeDocument/2006/relationships/slide" Target="slid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22920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923457"/>
              </p:ext>
            </p:extLst>
          </p:nvPr>
        </p:nvGraphicFramePr>
        <p:xfrm>
          <a:off x="647564" y="1412776"/>
          <a:ext cx="7848872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Jiří Mejda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23. 1.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VY_32_INOVACE_02_CH8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Molární</a:t>
                      </a:r>
                      <a:r>
                        <a:rPr lang="cs-CZ" baseline="0" dirty="0" smtClean="0"/>
                        <a:t> hmotnost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Osmý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3"/>
          <p:cNvSpPr txBox="1"/>
          <p:nvPr/>
        </p:nvSpPr>
        <p:spPr>
          <a:xfrm>
            <a:off x="1043608" y="3890665"/>
            <a:ext cx="68407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interaktivní materiál při výpočtech molární hmotnosti, kdy žáci ještě neumí odvozovat a upravovat vzorce skrz úpravu rovnic. Ovládání je řešeno skrz hypertextové odkazy.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8546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Odvození vzorce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Molární hmotnost</a:t>
            </a:r>
            <a:endParaRPr lang="cs-CZ" dirty="0"/>
          </a:p>
        </p:txBody>
      </p:sp>
      <p:pic>
        <p:nvPicPr>
          <p:cNvPr id="1026" name="Picture 2" descr="C:\Program Files (x86)\Microsoft Office\MEDIA\CAGCAT10\j030084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212976"/>
            <a:ext cx="3975324" cy="3348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9281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Molární hmotnost udává hmotnost 1 molu látky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Molární hmotnost atomu najdeme v PERIODICKÉ TABULCE PRVKŮ</a:t>
            </a:r>
            <a:endParaRPr lang="cs-CZ" sz="4800" b="1" dirty="0" smtClean="0"/>
          </a:p>
          <a:p>
            <a:endParaRPr lang="cs-CZ" dirty="0" smtClean="0"/>
          </a:p>
          <a:p>
            <a:r>
              <a:rPr lang="cs-CZ" dirty="0" smtClean="0"/>
              <a:t>Díky tomu můžeme vypočítat molární hmotnost molekuly a hmotnost daného počtu molů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8209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veličiny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n – molární množství</a:t>
            </a:r>
          </a:p>
          <a:p>
            <a:endParaRPr lang="cs-CZ" dirty="0"/>
          </a:p>
          <a:p>
            <a:r>
              <a:rPr lang="cs-CZ" dirty="0" smtClean="0"/>
              <a:t>m – hmotnost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M – molární hmotnost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1568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Odvozování vzorce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Kliknutím označte veličinu, kterou chcete odvodit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627784" y="2348880"/>
            <a:ext cx="3960440" cy="331236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3491880" y="4581128"/>
            <a:ext cx="2232248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>
            <a:hlinkClick r:id="rId3" action="ppaction://hlinksldjump"/>
          </p:cNvPr>
          <p:cNvSpPr txBox="1"/>
          <p:nvPr/>
        </p:nvSpPr>
        <p:spPr>
          <a:xfrm>
            <a:off x="4139952" y="3573016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m</a:t>
            </a:r>
            <a:endParaRPr lang="cs-CZ" sz="4800" baseline="-25000" dirty="0"/>
          </a:p>
        </p:txBody>
      </p:sp>
      <p:sp>
        <p:nvSpPr>
          <p:cNvPr id="11" name="TextovéPole 10">
            <a:hlinkClick r:id="rId4" action="ppaction://hlinksldjump"/>
          </p:cNvPr>
          <p:cNvSpPr txBox="1"/>
          <p:nvPr/>
        </p:nvSpPr>
        <p:spPr>
          <a:xfrm>
            <a:off x="3463229" y="4725144"/>
            <a:ext cx="6767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n</a:t>
            </a:r>
            <a:endParaRPr lang="cs-CZ" sz="4800" baseline="-25000" dirty="0"/>
          </a:p>
        </p:txBody>
      </p:sp>
      <p:sp>
        <p:nvSpPr>
          <p:cNvPr id="13" name="TextovéPole 12">
            <a:hlinkClick r:id="rId5" action="ppaction://hlinksldjump"/>
          </p:cNvPr>
          <p:cNvSpPr txBox="1"/>
          <p:nvPr/>
        </p:nvSpPr>
        <p:spPr>
          <a:xfrm>
            <a:off x="4932040" y="4716769"/>
            <a:ext cx="720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M</a:t>
            </a:r>
            <a:endParaRPr lang="cs-CZ" sz="4800" baseline="-25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64001" y="4624435"/>
            <a:ext cx="1800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.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235209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Molární hmotnost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971600" y="2348880"/>
            <a:ext cx="3960440" cy="331236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1890580" y="4581128"/>
            <a:ext cx="2232248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527125" y="3562323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m</a:t>
            </a:r>
            <a:endParaRPr lang="cs-CZ" sz="4800" baseline="-25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81057" y="4733280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n</a:t>
            </a:r>
            <a:endParaRPr lang="cs-CZ" sz="4800" baseline="-25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02748" y="4756534"/>
            <a:ext cx="720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M</a:t>
            </a:r>
            <a:endParaRPr lang="cs-CZ" sz="4800" baseline="-25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05167" y="4548614"/>
            <a:ext cx="1800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.</a:t>
            </a:r>
            <a:endParaRPr lang="cs-CZ" sz="6000" dirty="0"/>
          </a:p>
        </p:txBody>
      </p:sp>
      <p:sp>
        <p:nvSpPr>
          <p:cNvPr id="5" name="Obdélník 4"/>
          <p:cNvSpPr/>
          <p:nvPr/>
        </p:nvSpPr>
        <p:spPr>
          <a:xfrm rot="1497871">
            <a:off x="3236550" y="3575258"/>
            <a:ext cx="1052475" cy="2660202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076056" y="3477428"/>
                <a:ext cx="3121496" cy="18317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6600" b="0" i="1" smtClean="0">
                          <a:latin typeface="Cambria Math"/>
                        </a:rPr>
                        <m:t>𝑀</m:t>
                      </m:r>
                      <m:r>
                        <a:rPr lang="cs-CZ" sz="66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66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6600" b="0" i="1" smtClean="0">
                              <a:latin typeface="Cambria Math"/>
                            </a:rPr>
                            <m:t>𝑚</m:t>
                          </m:r>
                        </m:num>
                        <m:den>
                          <m:r>
                            <a:rPr lang="cs-CZ" sz="6600" b="0" i="1" smtClean="0">
                              <a:latin typeface="Cambria Math"/>
                            </a:rPr>
                            <m:t>𝑛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3477428"/>
                <a:ext cx="3121496" cy="183178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>
            <a:hlinkClick r:id="rId4" action="ppaction://hlinksldjump"/>
          </p:cNvPr>
          <p:cNvSpPr txBox="1"/>
          <p:nvPr/>
        </p:nvSpPr>
        <p:spPr>
          <a:xfrm>
            <a:off x="395536" y="6093296"/>
            <a:ext cx="25096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Zpět na tvorbu vzorce</a:t>
            </a:r>
            <a:endParaRPr lang="cs-CZ" dirty="0"/>
          </a:p>
        </p:txBody>
      </p:sp>
      <p:sp>
        <p:nvSpPr>
          <p:cNvPr id="16" name="TextovéPole 15">
            <a:hlinkClick r:id="rId5" action="ppaction://hlinksldjump"/>
          </p:cNvPr>
          <p:cNvSpPr txBox="1"/>
          <p:nvPr/>
        </p:nvSpPr>
        <p:spPr>
          <a:xfrm>
            <a:off x="6588224" y="6093296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4748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Hmotnost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971600" y="2350800"/>
            <a:ext cx="3960440" cy="331236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1835696" y="4581128"/>
            <a:ext cx="2232248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483768" y="3608505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m</a:t>
            </a:r>
            <a:endParaRPr lang="cs-CZ" sz="4800" baseline="-25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35696" y="4733280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n</a:t>
            </a:r>
            <a:endParaRPr lang="cs-CZ" sz="4800" baseline="-25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47864" y="4733280"/>
            <a:ext cx="720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M</a:t>
            </a:r>
            <a:endParaRPr lang="cs-CZ" sz="4800" baseline="-25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61810" y="4598322"/>
            <a:ext cx="1800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.</a:t>
            </a:r>
            <a:endParaRPr lang="cs-CZ" sz="6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644008" y="3477428"/>
                <a:ext cx="4176464" cy="11079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6600" b="0" i="1" smtClean="0">
                          <a:latin typeface="Cambria Math"/>
                        </a:rPr>
                        <m:t>𝑚</m:t>
                      </m:r>
                      <m:r>
                        <a:rPr lang="cs-CZ" sz="6600" b="0" i="1" smtClean="0">
                          <a:latin typeface="Cambria Math"/>
                        </a:rPr>
                        <m:t>=</m:t>
                      </m:r>
                      <m:r>
                        <a:rPr lang="cs-CZ" sz="6600" b="0" i="1" smtClean="0">
                          <a:latin typeface="Cambria Math"/>
                        </a:rPr>
                        <m:t>𝑛</m:t>
                      </m:r>
                      <m:r>
                        <a:rPr lang="cs-CZ" sz="6600" b="0" i="1" smtClean="0">
                          <a:latin typeface="Cambria Math"/>
                        </a:rPr>
                        <m:t> .</m:t>
                      </m:r>
                      <m:r>
                        <a:rPr lang="cs-CZ" sz="6600" b="0" i="1" smtClean="0">
                          <a:latin typeface="Cambria Math"/>
                        </a:rPr>
                        <m:t>𝑀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4008" y="3477428"/>
                <a:ext cx="4176464" cy="110799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Obdélník 16"/>
          <p:cNvSpPr/>
          <p:nvPr/>
        </p:nvSpPr>
        <p:spPr>
          <a:xfrm rot="5400000">
            <a:off x="2474391" y="2776012"/>
            <a:ext cx="1052518" cy="2700599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>
            <a:hlinkClick r:id="rId4" action="ppaction://hlinksldjump"/>
          </p:cNvPr>
          <p:cNvSpPr txBox="1"/>
          <p:nvPr/>
        </p:nvSpPr>
        <p:spPr>
          <a:xfrm>
            <a:off x="395536" y="6093296"/>
            <a:ext cx="25096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Zpět na tvorbu vzorce</a:t>
            </a:r>
            <a:endParaRPr lang="cs-CZ" dirty="0"/>
          </a:p>
        </p:txBody>
      </p:sp>
      <p:sp>
        <p:nvSpPr>
          <p:cNvPr id="19" name="TextovéPole 18">
            <a:hlinkClick r:id="rId5" action="ppaction://hlinksldjump"/>
          </p:cNvPr>
          <p:cNvSpPr txBox="1"/>
          <p:nvPr/>
        </p:nvSpPr>
        <p:spPr>
          <a:xfrm>
            <a:off x="6588224" y="6093296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2658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Molární množství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972000" y="2350800"/>
            <a:ext cx="3960440" cy="331236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1836096" y="4581128"/>
            <a:ext cx="2232248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391901" y="3591485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m</a:t>
            </a:r>
            <a:endParaRPr lang="cs-CZ" sz="4800" baseline="-25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36096" y="4716766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n</a:t>
            </a:r>
            <a:endParaRPr lang="cs-CZ" sz="4800" baseline="-25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34010" y="4716767"/>
            <a:ext cx="720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M</a:t>
            </a:r>
            <a:endParaRPr lang="cs-CZ" sz="4800" baseline="-25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62210" y="4567755"/>
            <a:ext cx="1800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.</a:t>
            </a:r>
            <a:endParaRPr lang="cs-CZ" sz="6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644008" y="3477428"/>
                <a:ext cx="3553544" cy="18317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6600" b="0" i="1" smtClean="0">
                          <a:latin typeface="Cambria Math"/>
                        </a:rPr>
                        <m:t>𝑛</m:t>
                      </m:r>
                      <m:r>
                        <a:rPr lang="cs-CZ" sz="66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66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6600" b="0" i="1" smtClean="0">
                              <a:latin typeface="Cambria Math"/>
                            </a:rPr>
                            <m:t>𝑚</m:t>
                          </m:r>
                        </m:num>
                        <m:den>
                          <m:r>
                            <a:rPr lang="cs-CZ" sz="6600" b="0" i="1" smtClean="0">
                              <a:latin typeface="Cambria Math"/>
                            </a:rPr>
                            <m:t>𝑀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4008" y="3477428"/>
                <a:ext cx="3553544" cy="183178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bdélník 15"/>
          <p:cNvSpPr/>
          <p:nvPr/>
        </p:nvSpPr>
        <p:spPr>
          <a:xfrm rot="19771304">
            <a:off x="1865642" y="3725286"/>
            <a:ext cx="1052518" cy="2700599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>
            <a:hlinkClick r:id="rId4" action="ppaction://hlinksldjump"/>
          </p:cNvPr>
          <p:cNvSpPr txBox="1"/>
          <p:nvPr/>
        </p:nvSpPr>
        <p:spPr>
          <a:xfrm>
            <a:off x="395536" y="6093296"/>
            <a:ext cx="25096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Zpět na tvorbu vzorce</a:t>
            </a:r>
            <a:endParaRPr lang="cs-CZ" dirty="0"/>
          </a:p>
        </p:txBody>
      </p:sp>
      <p:sp>
        <p:nvSpPr>
          <p:cNvPr id="18" name="TextovéPole 17">
            <a:hlinkClick r:id="rId5" action="ppaction://hlinksldjump"/>
          </p:cNvPr>
          <p:cNvSpPr txBox="1"/>
          <p:nvPr/>
        </p:nvSpPr>
        <p:spPr>
          <a:xfrm>
            <a:off x="6588224" y="6093296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246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Molární hmotnost udává hmotnost jednoho molu látky</a:t>
            </a:r>
          </a:p>
          <a:p>
            <a:r>
              <a:rPr lang="cs-CZ" dirty="0" smtClean="0"/>
              <a:t>Značíme jí písmenkem </a:t>
            </a:r>
            <a:r>
              <a:rPr lang="cs-CZ" b="1" dirty="0" smtClean="0"/>
              <a:t>M</a:t>
            </a:r>
          </a:p>
          <a:p>
            <a:r>
              <a:rPr lang="cs-CZ" dirty="0" smtClean="0"/>
              <a:t>Umožňuje nám vypočítat hmotnost určeného množství (počtu částic) látky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8022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118</TotalTime>
  <Words>204</Words>
  <Application>Microsoft Office PowerPoint</Application>
  <PresentationFormat>Předvádění na obrazovce (4:3)</PresentationFormat>
  <Paragraphs>76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Molární hmotnost</vt:lpstr>
      <vt:lpstr>Intro</vt:lpstr>
      <vt:lpstr>Použité veličiny</vt:lpstr>
      <vt:lpstr>Odvozování vzorce</vt:lpstr>
      <vt:lpstr>Molární hmotnost</vt:lpstr>
      <vt:lpstr>Hmotnost</vt:lpstr>
      <vt:lpstr>Molární množství</vt:lpstr>
      <vt:lpstr>Shrnutí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Hmotnostní zlomek</dc:title>
  <dc:creator>006</dc:creator>
  <cp:lastModifiedBy>Aleš Polívka</cp:lastModifiedBy>
  <cp:revision>26</cp:revision>
  <dcterms:created xsi:type="dcterms:W3CDTF">2012-01-15T12:57:34Z</dcterms:created>
  <dcterms:modified xsi:type="dcterms:W3CDTF">2012-03-15T20:53:51Z</dcterms:modified>
</cp:coreProperties>
</file>