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9"/>
  </p:notesMasterIdLst>
  <p:sldIdLst>
    <p:sldId id="260" r:id="rId2"/>
    <p:sldId id="266" r:id="rId3"/>
    <p:sldId id="261" r:id="rId4"/>
    <p:sldId id="267" r:id="rId5"/>
    <p:sldId id="268" r:id="rId6"/>
    <p:sldId id="269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10F"/>
    <a:srgbClr val="A6F890"/>
    <a:srgbClr val="66FF66"/>
    <a:srgbClr val="25F75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069FC-C2A3-45D3-8488-4B476B21F13D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6F058-7D7E-4D72-99CA-A15BE9E715B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EBED5-D5D3-4335-9C96-FCDAFADA38FC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F4A07-C2FA-4CBA-B5A0-314F4C347622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897FDA-20DB-44E8-9E96-5079581005CE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68FE-226B-45C6-9109-9177E79C6AE1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CF9CF-C69F-472D-8B17-27ADF0D773E5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4EB77B-014B-4208-98ED-6933D87AE5F6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112E5-506A-40A2-BFB5-D235E30893F0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B5AB40-97E6-465B-97DE-25A1D73341CD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179F26-58AB-4AD9-A527-A74A4301634F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02FD-6AD4-48C8-B1E5-C9DE7E5BF75A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2C46-9790-47FF-8317-137BA8326BD0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0F5C49-366F-4E3C-8347-F09612DA912C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75170269"/>
              </p:ext>
            </p:extLst>
          </p:nvPr>
        </p:nvGraphicFramePr>
        <p:xfrm>
          <a:off x="1979712" y="2132856"/>
          <a:ext cx="6929486" cy="3720476"/>
        </p:xfrm>
        <a:graphic>
          <a:graphicData uri="http://schemas.openxmlformats.org/drawingml/2006/table">
            <a:tbl>
              <a:tblPr firstCol="1">
                <a:effectLst/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VY_32_INOVACE_05_C_18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Příslušenství otopných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600" baseline="0" smtClean="0">
                          <a:latin typeface="Arial" pitchFamily="34" charset="0"/>
                          <a:cs typeface="Times New Roman" pitchFamily="18" charset="0"/>
                        </a:rPr>
                        <a:t>soustav</a:t>
                      </a:r>
                      <a:r>
                        <a:rPr lang="cs-CZ" sz="1600" smtClean="0"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itchFamily="34" charset="0"/>
                          <a:cs typeface="Times New Roman" pitchFamily="18" charset="0"/>
                        </a:rPr>
                        <a:t>Trubní armatury v otopných soustavách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Václav Nepokoj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6" name="Picture 2" descr="sosasou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2051720" y="1916831"/>
            <a:ext cx="6840760" cy="444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</a:t>
            </a:r>
            <a:r>
              <a:rPr lang="cs-CZ" smtClean="0">
                <a:latin typeface="Arial" pitchFamily="34" charset="0"/>
                <a:cs typeface="Arial" pitchFamily="34" charset="0"/>
              </a:rPr>
              <a:t>studijní obor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MIEZ, předmětu VYTÁPĚNÍ, inovuje výuku použitím multimediálních pomůcek – prezentace s názornými obrázky a schématy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052736"/>
            <a:ext cx="8640960" cy="5256584"/>
          </a:xfrm>
        </p:spPr>
        <p:txBody>
          <a:bodyPr>
            <a:noAutofit/>
          </a:bodyPr>
          <a:lstStyle/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Trubní armatury jsou instalovány přímo do trubního rozvodu a umožňují :</a:t>
            </a:r>
          </a:p>
          <a:p>
            <a:pPr marL="815023" lvl="1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Uzavření průtoku topného média</a:t>
            </a:r>
          </a:p>
          <a:p>
            <a:pPr marL="815023" lvl="1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Měření provozních hodnot  - tlaku, průtoku, teploty a tepla</a:t>
            </a:r>
          </a:p>
          <a:p>
            <a:pPr marL="815023" lvl="1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Regulaci průtoku a tlakových rozdílů</a:t>
            </a:r>
          </a:p>
          <a:p>
            <a:pPr marL="815023" lvl="1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Vypouštění a napouštění otopné soustavy</a:t>
            </a:r>
          </a:p>
          <a:p>
            <a:pPr marL="815023" lvl="1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Kompenzaci dilatace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Trubní armatury v otopných soustavách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052736"/>
            <a:ext cx="8640960" cy="5256584"/>
          </a:xfrm>
        </p:spPr>
        <p:txBody>
          <a:bodyPr>
            <a:noAutofit/>
          </a:bodyPr>
          <a:lstStyle/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Při výběru armatury musíme vycházet z požadavků na armaturu a proto musíme přihlédnout k údajům:</a:t>
            </a:r>
          </a:p>
          <a:p>
            <a:pPr marL="815023" lvl="1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Konstrukčního řešení – ventil, kohout, klapka, šoupátko.</a:t>
            </a:r>
          </a:p>
          <a:p>
            <a:pPr marL="815023" lvl="1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Rozměry – konstrukční, zastavovací i připojovací.</a:t>
            </a:r>
          </a:p>
          <a:p>
            <a:pPr marL="815023" lvl="1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Provozní podmínky – povolené hodnoty tlaku a teploty</a:t>
            </a:r>
          </a:p>
          <a:p>
            <a:pPr marL="815023" lvl="1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Provedení – přímé šikmé nebo rohové.</a:t>
            </a:r>
          </a:p>
          <a:p>
            <a:pPr marL="815023" lvl="1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Použití – druh otopné soustavy (samotížný, nucený)</a:t>
            </a:r>
          </a:p>
          <a:p>
            <a:pPr marL="815023" lvl="1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Funkce – jednoúčelová (regulační)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Trubní armatury v otopných soustavách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052736"/>
            <a:ext cx="8496944" cy="5256584"/>
          </a:xfrm>
        </p:spPr>
        <p:txBody>
          <a:bodyPr>
            <a:noAutofit/>
          </a:bodyPr>
          <a:lstStyle/>
          <a:p>
            <a:pPr marL="815023" lvl="1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Způsob napojení – rozebíratelné (závitové, přírubové),</a:t>
            </a:r>
          </a:p>
          <a:p>
            <a:pPr marL="815023" lvl="1" indent="-361950">
              <a:spcBef>
                <a:spcPts val="1800"/>
              </a:spcBef>
              <a:buNone/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                                 nerozebíratelné (pájené, svařované)</a:t>
            </a:r>
          </a:p>
          <a:p>
            <a:pPr marL="815023" lvl="1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Materiál  - litina, v současnosti nejčastěji materiály odolné proti korozi jako mosaz bronz nebo speciální slitiny.</a:t>
            </a:r>
          </a:p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Velmi často se používají armatury umožňující více funkcí jako vypouštění, napouštění, uzavření. Běžným místem pro osazení je pata stoupačky, na vstupu do rozdělovače nebo sběrače.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Trubní armatury v otopných soustavách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601416"/>
            <a:ext cx="8496944" cy="4203848"/>
          </a:xfrm>
        </p:spPr>
        <p:txBody>
          <a:bodyPr>
            <a:noAutofit/>
          </a:bodyPr>
          <a:lstStyle/>
          <a:p>
            <a:pPr marL="449263" indent="-361950">
              <a:spcBef>
                <a:spcPts val="1800"/>
              </a:spcBef>
              <a:buNone/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  Kontrolní otázky</a:t>
            </a:r>
          </a:p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K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čemu se používají trubní armatury v otopných soustavách?</a:t>
            </a:r>
          </a:p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Jaké jsou obecné požadavky na armatury v otopné soustavě?</a:t>
            </a:r>
          </a:p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Z jakých materiálů se vyrábí trubní armatury?</a:t>
            </a:r>
          </a:p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Jaké funkce mohou plnit trubní armatury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?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Trubní armatury v otopných soustavách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988840"/>
            <a:ext cx="8640960" cy="4320480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Stanislav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Tajbr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Vytápění. Praha 2003 Sobotáles ISBN 80-85920-96-4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Pokud není uvedeno jinak, je použitý materiál z vlastních zdrojů.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7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zdroje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5535</TotalTime>
  <Words>355</Words>
  <Application>Microsoft Office PowerPoint</Application>
  <PresentationFormat>Předvádění na obrazovce (4:3)</PresentationFormat>
  <Paragraphs>59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Snímek 1</vt:lpstr>
      <vt:lpstr>Snímek 2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autolakýrník</dc:title>
  <dc:creator>Václav Nepokoj</dc:creator>
  <cp:lastModifiedBy>Václav Nepokoj</cp:lastModifiedBy>
  <cp:revision>495</cp:revision>
  <dcterms:created xsi:type="dcterms:W3CDTF">2012-04-09T07:10:25Z</dcterms:created>
  <dcterms:modified xsi:type="dcterms:W3CDTF">2013-10-26T11:19:49Z</dcterms:modified>
</cp:coreProperties>
</file>