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5" d="100"/>
          <a:sy n="125" d="100"/>
        </p:scale>
        <p:origin x="-122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90F5E-7698-427C-B9D2-1E1A0D4FB35D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F55342-2D65-49C4-AD57-08091AF9F5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90F5E-7698-427C-B9D2-1E1A0D4FB35D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F55342-2D65-49C4-AD57-08091AF9F5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90F5E-7698-427C-B9D2-1E1A0D4FB35D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55342-2D65-49C4-AD57-08091AF9F5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90F5E-7698-427C-B9D2-1E1A0D4FB35D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55342-2D65-49C4-AD57-08091AF9F5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90F5E-7698-427C-B9D2-1E1A0D4FB35D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6F55342-2D65-49C4-AD57-08091AF9F5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90F5E-7698-427C-B9D2-1E1A0D4FB35D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55342-2D65-49C4-AD57-08091AF9F5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90F5E-7698-427C-B9D2-1E1A0D4FB35D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55342-2D65-49C4-AD57-08091AF9F5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90F5E-7698-427C-B9D2-1E1A0D4FB35D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55342-2D65-49C4-AD57-08091AF9F5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90F5E-7698-427C-B9D2-1E1A0D4FB35D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55342-2D65-49C4-AD57-08091AF9F5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90F5E-7698-427C-B9D2-1E1A0D4FB35D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55342-2D65-49C4-AD57-08091AF9F5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90F5E-7698-427C-B9D2-1E1A0D4FB35D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55342-2D65-49C4-AD57-08091AF9F5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6E90F5E-7698-427C-B9D2-1E1A0D4FB35D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6F55342-2D65-49C4-AD57-08091AF9F5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Vedlejší jatečné produkty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Ing. Lenka </a:t>
            </a:r>
            <a:r>
              <a:rPr lang="cs-CZ" dirty="0" err="1" smtClean="0"/>
              <a:t>Bombera</a:t>
            </a:r>
            <a:r>
              <a:rPr lang="cs-CZ" dirty="0" smtClean="0"/>
              <a:t> </a:t>
            </a:r>
            <a:r>
              <a:rPr lang="cs-CZ" dirty="0" err="1" smtClean="0"/>
              <a:t>Piskačová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cs-CZ" b="1" dirty="0" smtClean="0">
              <a:solidFill>
                <a:schemeClr val="tx1"/>
              </a:solidFill>
              <a:latin typeface="Century Gothic" pitchFamily="34" charset="0"/>
            </a:endParaRPr>
          </a:p>
          <a:p>
            <a:endParaRPr lang="cs-CZ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DIGITÁLNÍ UČEBNÍ MATERIÁL</a:t>
            </a:r>
            <a:endParaRPr lang="cs-CZ" dirty="0"/>
          </a:p>
        </p:txBody>
      </p:sp>
      <p:graphicFrame>
        <p:nvGraphicFramePr>
          <p:cNvPr id="6" name="Group 7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90064957"/>
              </p:ext>
            </p:extLst>
          </p:nvPr>
        </p:nvGraphicFramePr>
        <p:xfrm>
          <a:off x="304800" y="1554163"/>
          <a:ext cx="6912768" cy="3833802"/>
        </p:xfrm>
        <a:graphic>
          <a:graphicData uri="http://schemas.openxmlformats.org/drawingml/2006/table">
            <a:tbl>
              <a:tblPr/>
              <a:tblGrid>
                <a:gridCol w="1868033"/>
                <a:gridCol w="5044735"/>
              </a:tblGrid>
              <a:tr h="3048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smtClean="0"/>
                        <a:t>VY_12_INOVACE_OV43</a:t>
                      </a:r>
                      <a:endParaRPr lang="cs-CZ" sz="1200" dirty="0" smtClean="0"/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Odborný výcvik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Tematická oblast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Nauka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o zboží II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Vedlejší jatečné produkty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2.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Ing. Lenka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Bombera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 Piskačová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1.8.2012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2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Žáci se seznámí se základními druhy vedlejších jatečných produktů, jejich rozdělením, použitím a skladováním.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7" name="obrázek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5373216"/>
            <a:ext cx="8136904" cy="117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Vedlejší jatečné produkty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71182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Droby</a:t>
            </a:r>
          </a:p>
          <a:p>
            <a:endParaRPr lang="cs-CZ" dirty="0" smtClean="0"/>
          </a:p>
          <a:p>
            <a:r>
              <a:rPr lang="cs-CZ" dirty="0" smtClean="0"/>
              <a:t>Krev</a:t>
            </a:r>
          </a:p>
          <a:p>
            <a:endParaRPr lang="cs-CZ" dirty="0" smtClean="0"/>
          </a:p>
          <a:p>
            <a:r>
              <a:rPr lang="cs-CZ" dirty="0" smtClean="0"/>
              <a:t>Výsekové kosti</a:t>
            </a:r>
          </a:p>
          <a:p>
            <a:endParaRPr lang="cs-CZ" dirty="0" smtClean="0"/>
          </a:p>
          <a:p>
            <a:r>
              <a:rPr lang="cs-CZ" dirty="0" smtClean="0"/>
              <a:t>Střeva</a:t>
            </a:r>
          </a:p>
          <a:p>
            <a:endParaRPr lang="cs-CZ" dirty="0" smtClean="0"/>
          </a:p>
          <a:p>
            <a:r>
              <a:rPr lang="cs-CZ" dirty="0" smtClean="0"/>
              <a:t>Tuk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droby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Droby mohou být napadeny škodlivými cizopasníky nebo mohou obsahovat škodlivé látky  =</a:t>
            </a:r>
            <a:r>
              <a:rPr lang="en-US" dirty="0" smtClean="0"/>
              <a:t>&gt; </a:t>
            </a:r>
            <a:r>
              <a:rPr lang="cs-CZ" dirty="0" smtClean="0"/>
              <a:t>nutná přísná kontrola veterinární službou.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Na drobech nesmějí být žádné příznaky svědčící o možné zkáze, chorobě apod.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Droby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Játra – telecí, hovězí, vepřová</a:t>
            </a:r>
          </a:p>
          <a:p>
            <a:r>
              <a:rPr lang="cs-CZ" dirty="0" smtClean="0"/>
              <a:t>Jazyk- vepřový, telecí, hovězí</a:t>
            </a:r>
          </a:p>
          <a:p>
            <a:r>
              <a:rPr lang="cs-CZ" dirty="0" smtClean="0"/>
              <a:t>Dršťky – hovězí</a:t>
            </a:r>
          </a:p>
          <a:p>
            <a:r>
              <a:rPr lang="cs-CZ" dirty="0" smtClean="0"/>
              <a:t>Telecí okruží</a:t>
            </a:r>
          </a:p>
          <a:p>
            <a:r>
              <a:rPr lang="cs-CZ" dirty="0" smtClean="0"/>
              <a:t>Ledvinky – vepřové, hovězí</a:t>
            </a:r>
          </a:p>
          <a:p>
            <a:r>
              <a:rPr lang="cs-CZ" dirty="0" smtClean="0"/>
              <a:t>Slezina- vepřová, hovězí, telecí</a:t>
            </a:r>
          </a:p>
          <a:p>
            <a:r>
              <a:rPr lang="cs-CZ" dirty="0" smtClean="0"/>
              <a:t>Plíce – telecí, vepřové, hovězí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droby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Srdce – vepřové, hovězí, telecí</a:t>
            </a:r>
          </a:p>
          <a:p>
            <a:r>
              <a:rPr lang="cs-CZ" dirty="0" smtClean="0"/>
              <a:t>Vemena – hovězí</a:t>
            </a:r>
          </a:p>
          <a:p>
            <a:r>
              <a:rPr lang="cs-CZ" dirty="0" smtClean="0"/>
              <a:t>Brzlík – hovězí</a:t>
            </a:r>
          </a:p>
          <a:p>
            <a:r>
              <a:rPr lang="cs-CZ" dirty="0" smtClean="0"/>
              <a:t>Býčí žlázy – loupané, neloupané</a:t>
            </a:r>
          </a:p>
          <a:p>
            <a:r>
              <a:rPr lang="cs-CZ" dirty="0" smtClean="0"/>
              <a:t>Vepřové žaludky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krev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 má velkou výživovou hodnotu</a:t>
            </a:r>
          </a:p>
          <a:p>
            <a:endParaRPr lang="cs-CZ" dirty="0" smtClean="0"/>
          </a:p>
          <a:p>
            <a:pPr algn="just"/>
            <a:r>
              <a:rPr lang="cs-CZ" dirty="0" smtClean="0"/>
              <a:t>- obsahuje plnohodnotné bílkoviny, glukózu, železo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- rychle se kazí, obsahuje hodně vody. Musí se zpracovat rychle</a:t>
            </a:r>
          </a:p>
          <a:p>
            <a:pPr algn="just"/>
            <a:endParaRPr lang="cs-CZ" dirty="0" smtClean="0"/>
          </a:p>
          <a:p>
            <a:pPr algn="just"/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krev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87206"/>
          </a:xfrm>
        </p:spPr>
        <p:txBody>
          <a:bodyPr>
            <a:normAutofit/>
          </a:bodyPr>
          <a:lstStyle/>
          <a:p>
            <a:r>
              <a:rPr lang="cs-CZ" dirty="0" smtClean="0"/>
              <a:t>Použití krve:</a:t>
            </a:r>
          </a:p>
          <a:p>
            <a:pPr algn="just"/>
            <a:r>
              <a:rPr lang="cs-CZ" dirty="0" smtClean="0"/>
              <a:t>- vepřová krev – jelita,tmavá tlačenka, prejt, zabijačková polévka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- hovězí a telecí krev – průmyslové zpracování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- drůbeží krev – husí a kachní – samostatné pokrmy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Střeva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cs-CZ" dirty="0" smtClean="0"/>
          </a:p>
          <a:p>
            <a:pPr algn="just"/>
            <a:r>
              <a:rPr lang="cs-CZ" dirty="0" smtClean="0"/>
              <a:t>Střeva z jatečních zvířat se zpracovávají jako obaly k výrobě uzenářských výrobků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Dělíme: tenká, tlustá, slepá, deník, konečník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Použití Střev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Hovězí střeva</a:t>
            </a:r>
          </a:p>
          <a:p>
            <a:endParaRPr lang="cs-CZ" dirty="0" smtClean="0"/>
          </a:p>
          <a:p>
            <a:pPr algn="just"/>
            <a:r>
              <a:rPr lang="cs-CZ" dirty="0" smtClean="0"/>
              <a:t>- tenká – špekáčky, vuřty</a:t>
            </a:r>
          </a:p>
          <a:p>
            <a:pPr algn="just"/>
            <a:r>
              <a:rPr lang="cs-CZ" dirty="0" smtClean="0"/>
              <a:t>- tlustá – suché játrové salámy</a:t>
            </a:r>
          </a:p>
          <a:p>
            <a:pPr algn="just"/>
            <a:r>
              <a:rPr lang="cs-CZ" dirty="0" smtClean="0"/>
              <a:t>- deník, konečník – měkké salámy, tlačenky</a:t>
            </a:r>
          </a:p>
          <a:p>
            <a:pPr algn="just"/>
            <a:r>
              <a:rPr lang="cs-CZ" dirty="0" smtClean="0"/>
              <a:t>- měchýř – mortadela, tlačenka</a:t>
            </a:r>
          </a:p>
          <a:p>
            <a:pPr algn="just"/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Použití střev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Vepřová střeva</a:t>
            </a:r>
          </a:p>
          <a:p>
            <a:endParaRPr lang="cs-CZ" dirty="0" smtClean="0"/>
          </a:p>
          <a:p>
            <a:r>
              <a:rPr lang="cs-CZ" dirty="0" smtClean="0"/>
              <a:t>- tenká – jitrnice, špekáčky, vuřty párky</a:t>
            </a:r>
          </a:p>
          <a:p>
            <a:r>
              <a:rPr lang="cs-CZ" dirty="0" smtClean="0"/>
              <a:t>- tlustá – jelita, tlačenky</a:t>
            </a:r>
          </a:p>
          <a:p>
            <a:r>
              <a:rPr lang="cs-CZ" dirty="0" smtClean="0"/>
              <a:t>- deník – tlačenka</a:t>
            </a:r>
          </a:p>
          <a:p>
            <a:r>
              <a:rPr lang="cs-CZ" dirty="0" smtClean="0"/>
              <a:t>- měchýř - tlačenka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Použití střev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5472608"/>
          </a:xfrm>
        </p:spPr>
        <p:txBody>
          <a:bodyPr/>
          <a:lstStyle/>
          <a:p>
            <a:r>
              <a:rPr lang="cs-CZ" dirty="0" smtClean="0"/>
              <a:t>Skopová střeva</a:t>
            </a:r>
          </a:p>
          <a:p>
            <a:endParaRPr lang="cs-CZ" dirty="0" smtClean="0"/>
          </a:p>
          <a:p>
            <a:r>
              <a:rPr lang="cs-CZ" dirty="0" smtClean="0"/>
              <a:t>- tenká – párky</a:t>
            </a:r>
          </a:p>
          <a:p>
            <a:r>
              <a:rPr lang="cs-CZ" dirty="0" smtClean="0"/>
              <a:t>- tlustá – salámy</a:t>
            </a:r>
          </a:p>
          <a:p>
            <a:endParaRPr lang="cs-CZ" dirty="0" smtClean="0"/>
          </a:p>
          <a:p>
            <a:r>
              <a:rPr lang="cs-CZ" dirty="0" smtClean="0"/>
              <a:t>Koňská střeva </a:t>
            </a:r>
          </a:p>
          <a:p>
            <a:endParaRPr lang="cs-CZ" dirty="0" smtClean="0"/>
          </a:p>
          <a:p>
            <a:r>
              <a:rPr lang="cs-CZ" dirty="0" smtClean="0"/>
              <a:t>- trvanlivé salámy, uherské salámy</a:t>
            </a:r>
          </a:p>
          <a:p>
            <a:r>
              <a:rPr lang="cs-CZ" dirty="0" smtClean="0"/>
              <a:t>- musí být označena písmenem K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- mají výživou hodnotu, obsahují tuk, bílkoviny, minerální látky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- Rozdělení podle struktury:</a:t>
            </a:r>
          </a:p>
          <a:p>
            <a:pPr algn="just"/>
            <a:r>
              <a:rPr lang="cs-CZ" dirty="0" smtClean="0"/>
              <a:t>A) Morkové kosti</a:t>
            </a:r>
          </a:p>
          <a:p>
            <a:pPr algn="just"/>
            <a:r>
              <a:rPr lang="cs-CZ" dirty="0" smtClean="0"/>
              <a:t>B) Řídké kosti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Morkové kosti</a:t>
            </a:r>
          </a:p>
          <a:p>
            <a:pPr algn="just"/>
            <a:r>
              <a:rPr lang="cs-CZ" dirty="0" smtClean="0"/>
              <a:t>- duté nebo kompaktní kosti dlouhé </a:t>
            </a:r>
          </a:p>
          <a:p>
            <a:pPr algn="just"/>
            <a:r>
              <a:rPr lang="cs-CZ" dirty="0" smtClean="0"/>
              <a:t>- střed tvoří morek – kostní dřeň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Řídké kosti</a:t>
            </a:r>
          </a:p>
          <a:p>
            <a:pPr algn="just"/>
            <a:r>
              <a:rPr lang="cs-CZ" dirty="0" smtClean="0"/>
              <a:t>- krátké, ploché, klouby</a:t>
            </a:r>
          </a:p>
          <a:p>
            <a:pPr algn="just"/>
            <a:r>
              <a:rPr lang="cs-CZ" dirty="0" smtClean="0"/>
              <a:t>- dodávají chuť vývarům</a:t>
            </a: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1.) Jaké znáš vedlejší jatečné produkty ?</a:t>
            </a:r>
          </a:p>
          <a:p>
            <a:endParaRPr lang="cs-CZ" dirty="0" smtClean="0"/>
          </a:p>
          <a:p>
            <a:r>
              <a:rPr lang="cs-CZ" dirty="0" smtClean="0"/>
              <a:t>2.) Rozdělení a použití střev: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3.) Jaké je </a:t>
            </a:r>
            <a:r>
              <a:rPr lang="cs-CZ" smtClean="0"/>
              <a:t>využití krve?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47</TotalTime>
  <Words>421</Words>
  <Application>Microsoft Office PowerPoint</Application>
  <PresentationFormat>Předvádění na obrazovce (4:3)</PresentationFormat>
  <Paragraphs>116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Cesta</vt:lpstr>
      <vt:lpstr>Vedlejší jatečné produkty</vt:lpstr>
      <vt:lpstr>DIGITÁLNÍ UČEBNÍ MATERIÁL</vt:lpstr>
      <vt:lpstr>Vedlejší jatečné produkty</vt:lpstr>
      <vt:lpstr>droby</vt:lpstr>
      <vt:lpstr>Droby</vt:lpstr>
      <vt:lpstr>droby</vt:lpstr>
      <vt:lpstr>krev</vt:lpstr>
      <vt:lpstr>krev</vt:lpstr>
      <vt:lpstr>Střeva</vt:lpstr>
      <vt:lpstr>Použití Střev</vt:lpstr>
      <vt:lpstr>Použití střev</vt:lpstr>
      <vt:lpstr>Použití střev</vt:lpstr>
      <vt:lpstr>Kosti</vt:lpstr>
      <vt:lpstr>kosti</vt:lpstr>
      <vt:lpstr>Kontrolní otázky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Vedlejší jatečné produkty</dc:title>
  <dc:creator>Lenka Bombera Piskačová</dc:creator>
  <cp:lastModifiedBy>Lenka Bombera Piskačová</cp:lastModifiedBy>
  <cp:revision>8</cp:revision>
  <dcterms:created xsi:type="dcterms:W3CDTF">2013-10-24T18:32:27Z</dcterms:created>
  <dcterms:modified xsi:type="dcterms:W3CDTF">2013-10-26T19:48:55Z</dcterms:modified>
</cp:coreProperties>
</file>