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97" r:id="rId4"/>
    <p:sldId id="298" r:id="rId5"/>
    <p:sldId id="294" r:id="rId6"/>
    <p:sldId id="300" r:id="rId7"/>
    <p:sldId id="301" r:id="rId8"/>
    <p:sldId id="316" r:id="rId9"/>
    <p:sldId id="303" r:id="rId10"/>
    <p:sldId id="314" r:id="rId11"/>
    <p:sldId id="295" r:id="rId12"/>
    <p:sldId id="311" r:id="rId13"/>
    <p:sldId id="299" r:id="rId14"/>
    <p:sldId id="315" r:id="rId15"/>
    <p:sldId id="312" r:id="rId16"/>
    <p:sldId id="317" r:id="rId17"/>
    <p:sldId id="318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60"/>
  </p:normalViewPr>
  <p:slideViewPr>
    <p:cSldViewPr>
      <p:cViewPr>
        <p:scale>
          <a:sx n="75" d="100"/>
          <a:sy n="75" d="100"/>
        </p:scale>
        <p:origin x="-121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Historický vývoj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VY_32_INOVACE_Starověké Řecko, předhelénské  období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Historický vývoj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VY_32_INOVACE_Starověké Řecko, předhelénské  období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totravel.info/crete/c_kreta_iraklion_muzeum.ph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nossos" TargetMode="External"/><Relationship Id="rId2" Type="http://schemas.openxmlformats.org/officeDocument/2006/relationships/hyperlink" Target="http://cs.wikipedia.org/wiki/Kr%C3%A9t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tmp"/><Relationship Id="rId4" Type="http://schemas.openxmlformats.org/officeDocument/2006/relationships/image" Target="../media/image6.tm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tmp"/><Relationship Id="rId4" Type="http://schemas.openxmlformats.org/officeDocument/2006/relationships/image" Target="../media/image10.tm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h%C3%A9seu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totravel.info/athens/c_atheny_archeologicke_muzeum.php" TargetMode="External"/><Relationship Id="rId2" Type="http://schemas.openxmlformats.org/officeDocument/2006/relationships/hyperlink" Target="http://cs.wikipedia.org/wiki/Heinrich_Schliemann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58695286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také. Závěrečný kvíz prověří získané znalosti žáků. Po odpovědi žáka se objeví  správná odpověď.</a:t>
            </a:r>
          </a:p>
          <a:p>
            <a:r>
              <a:rPr lang="cs-CZ" dirty="0"/>
              <a:t>Materiál je určen pro interaktivní výuku.</a:t>
            </a:r>
          </a:p>
          <a:p>
            <a:r>
              <a:rPr lang="cs-CZ" dirty="0" smtClean="0"/>
              <a:t>Časová dotace 30 minut.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276872"/>
            <a:ext cx="7452816" cy="413732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Kolem roku 3000 př. n. l. vzniká nová civilizace na ostrovech Egejského moře</a:t>
            </a:r>
          </a:p>
          <a:p>
            <a:r>
              <a:rPr lang="cs-CZ" sz="2800" dirty="0" smtClean="0"/>
              <a:t>Civilizace mořeplavců a obchodníků</a:t>
            </a:r>
          </a:p>
          <a:p>
            <a:r>
              <a:rPr lang="cs-CZ" sz="2800" dirty="0" smtClean="0"/>
              <a:t>Prvním vyvrcholením je </a:t>
            </a:r>
            <a:r>
              <a:rPr lang="cs-CZ" sz="2800" dirty="0" smtClean="0">
                <a:hlinkClick r:id="rId2"/>
              </a:rPr>
              <a:t>krétská civilizace</a:t>
            </a:r>
            <a:endParaRPr lang="cs-CZ" sz="2800" dirty="0" smtClean="0"/>
          </a:p>
          <a:p>
            <a:r>
              <a:rPr lang="cs-CZ" sz="2800" dirty="0" smtClean="0"/>
              <a:t>Vliv na umění celé střední a severní Evropy</a:t>
            </a:r>
          </a:p>
          <a:p>
            <a:r>
              <a:rPr lang="cs-CZ" sz="2800" dirty="0" smtClean="0"/>
              <a:t>Umění elegantní a tvarově vynalézavé</a:t>
            </a:r>
          </a:p>
          <a:p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Umění doby předhelénské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9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388856"/>
            <a:ext cx="4320480" cy="52579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07704" y="5517232"/>
            <a:ext cx="2448272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99592" y="519958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Kréta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45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 </a:t>
            </a:r>
            <a:r>
              <a:rPr lang="cs-CZ" dirty="0" err="1" smtClean="0"/>
              <a:t>mínojské</a:t>
            </a:r>
            <a:r>
              <a:rPr lang="cs-CZ" dirty="0" smtClean="0"/>
              <a:t> civilizace asi 27oo let př. n. l.</a:t>
            </a:r>
          </a:p>
          <a:p>
            <a:r>
              <a:rPr lang="cs-CZ" dirty="0" smtClean="0"/>
              <a:t>Trvání 1500 let</a:t>
            </a:r>
          </a:p>
          <a:p>
            <a:r>
              <a:rPr lang="cs-CZ" dirty="0" smtClean="0"/>
              <a:t>Centrum </a:t>
            </a:r>
            <a:r>
              <a:rPr lang="cs-CZ" b="1" dirty="0" smtClean="0">
                <a:hlinkClick r:id="rId2"/>
              </a:rPr>
              <a:t>Kréta</a:t>
            </a:r>
            <a:r>
              <a:rPr lang="cs-CZ" dirty="0" smtClean="0"/>
              <a:t> – největší řecký ostrov</a:t>
            </a:r>
          </a:p>
          <a:p>
            <a:r>
              <a:rPr lang="cs-CZ" dirty="0" smtClean="0"/>
              <a:t>Stavby paláců – nejznámější </a:t>
            </a:r>
            <a:r>
              <a:rPr lang="cs-CZ" b="1" dirty="0" err="1" smtClean="0">
                <a:hlinkClick r:id="rId3"/>
              </a:rPr>
              <a:t>Knóssos</a:t>
            </a:r>
            <a:endParaRPr lang="cs-CZ" b="1" dirty="0" smtClean="0"/>
          </a:p>
          <a:p>
            <a:r>
              <a:rPr lang="cs-CZ" dirty="0" smtClean="0"/>
              <a:t>Komplex mnoha místností – bludiště</a:t>
            </a:r>
          </a:p>
          <a:p>
            <a:r>
              <a:rPr lang="cs-CZ" dirty="0" smtClean="0"/>
              <a:t>Symbol dvojbřité sekery </a:t>
            </a:r>
            <a:r>
              <a:rPr lang="cs-CZ" dirty="0" err="1" smtClean="0"/>
              <a:t>labrys</a:t>
            </a:r>
            <a:r>
              <a:rPr lang="cs-CZ" dirty="0" smtClean="0"/>
              <a:t> – původ slova labyrint</a:t>
            </a:r>
          </a:p>
          <a:p>
            <a:r>
              <a:rPr lang="cs-CZ" dirty="0" smtClean="0"/>
              <a:t>Britský archeolog </a:t>
            </a:r>
            <a:r>
              <a:rPr lang="cs-CZ" b="1" dirty="0" smtClean="0"/>
              <a:t>Artur </a:t>
            </a:r>
            <a:r>
              <a:rPr lang="cs-CZ" b="1" dirty="0" err="1" smtClean="0"/>
              <a:t>Evans</a:t>
            </a:r>
            <a:r>
              <a:rPr lang="cs-CZ" b="1" dirty="0" smtClean="0"/>
              <a:t> </a:t>
            </a:r>
            <a:r>
              <a:rPr lang="cs-CZ" dirty="0" smtClean="0"/>
              <a:t>od roku 1900 zde prováděl vykopávky a rekonstrukci paláce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Kréta – </a:t>
            </a:r>
            <a:r>
              <a:rPr lang="cs-CZ" dirty="0" err="1" smtClean="0"/>
              <a:t>mínojská</a:t>
            </a:r>
            <a:r>
              <a:rPr lang="cs-CZ" dirty="0" smtClean="0"/>
              <a:t> civilizace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92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846" y="252021"/>
            <a:ext cx="4260793" cy="27896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7526" y="270375"/>
            <a:ext cx="4285082" cy="27529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212976"/>
            <a:ext cx="4448238" cy="28476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731" y="3212976"/>
            <a:ext cx="4122169" cy="2644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ovéPole 10"/>
          <p:cNvSpPr txBox="1"/>
          <p:nvPr/>
        </p:nvSpPr>
        <p:spPr>
          <a:xfrm>
            <a:off x="3527884" y="616530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Knóssos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981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683568" y="5877272"/>
            <a:ext cx="3600400" cy="738017"/>
          </a:xfrm>
        </p:spPr>
        <p:txBody>
          <a:bodyPr/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Knóssos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61" y="188640"/>
            <a:ext cx="4311331" cy="26099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61" y="3002510"/>
            <a:ext cx="4553588" cy="25536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8640"/>
            <a:ext cx="3655303" cy="30360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1" y="3751466"/>
            <a:ext cx="4248473" cy="24656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417007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1916832"/>
            <a:ext cx="7452817" cy="4209331"/>
          </a:xfrm>
        </p:spPr>
        <p:txBody>
          <a:bodyPr>
            <a:normAutofit/>
          </a:bodyPr>
          <a:lstStyle/>
          <a:p>
            <a:r>
              <a:rPr lang="cs-CZ" dirty="0" smtClean="0"/>
              <a:t>Do 16. století př. n. l. Kréta ovládá Řecko a ostrovy v Egejském moři</a:t>
            </a:r>
          </a:p>
          <a:p>
            <a:r>
              <a:rPr lang="cs-CZ" dirty="0" smtClean="0"/>
              <a:t>Ty platily daně a odváděly rukojmí (báj o </a:t>
            </a:r>
            <a:r>
              <a:rPr lang="cs-CZ" dirty="0" smtClean="0">
                <a:hlinkClick r:id="rId2"/>
              </a:rPr>
              <a:t>Théseovi</a:t>
            </a:r>
            <a:r>
              <a:rPr lang="cs-CZ" dirty="0" smtClean="0"/>
              <a:t> a Ariadně)</a:t>
            </a:r>
          </a:p>
          <a:p>
            <a:r>
              <a:rPr lang="cs-CZ" dirty="0" smtClean="0"/>
              <a:t>Cvičení v odvaze a obratnosti – přeskok přes býka</a:t>
            </a:r>
          </a:p>
          <a:p>
            <a:r>
              <a:rPr lang="cs-CZ" dirty="0" smtClean="0"/>
              <a:t>Nestvůra </a:t>
            </a:r>
            <a:r>
              <a:rPr lang="cs-CZ" dirty="0" err="1" smtClean="0"/>
              <a:t>Minotauros</a:t>
            </a:r>
            <a:r>
              <a:rPr lang="cs-CZ" dirty="0" smtClean="0"/>
              <a:t> – člověk s hlavou býka</a:t>
            </a:r>
          </a:p>
          <a:p>
            <a:r>
              <a:rPr lang="cs-CZ" dirty="0" err="1" smtClean="0"/>
              <a:t>Mínos</a:t>
            </a:r>
            <a:r>
              <a:rPr lang="cs-CZ" dirty="0" smtClean="0"/>
              <a:t> – termín pro krétského vládce</a:t>
            </a:r>
          </a:p>
          <a:p>
            <a:r>
              <a:rPr lang="cs-CZ" dirty="0" smtClean="0"/>
              <a:t>Od 14. století př. n. l. se Kréta dostává pod nadvládu pevninského Řecka</a:t>
            </a:r>
          </a:p>
          <a:p>
            <a:r>
              <a:rPr lang="cs-CZ" dirty="0" smtClean="0"/>
              <a:t>Splynutí </a:t>
            </a:r>
            <a:r>
              <a:rPr lang="cs-CZ" dirty="0" err="1" smtClean="0"/>
              <a:t>mínójské</a:t>
            </a:r>
            <a:r>
              <a:rPr lang="cs-CZ" dirty="0" smtClean="0"/>
              <a:t> a mykénské kultury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Mínójská</a:t>
            </a:r>
            <a:r>
              <a:rPr lang="cs-CZ" dirty="0" smtClean="0"/>
              <a:t> civilizace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02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51" y="260648"/>
            <a:ext cx="8640960" cy="49362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 flipH="1">
            <a:off x="1457689" y="5589240"/>
            <a:ext cx="62286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Krétská freska zvaná Dvorní dámy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581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48680"/>
            <a:ext cx="8424936" cy="49863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2339752" y="594928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Palác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Faistos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na jihu Kréty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229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04864"/>
            <a:ext cx="7408333" cy="3450696"/>
          </a:xfrm>
        </p:spPr>
        <p:txBody>
          <a:bodyPr>
            <a:noAutofit/>
          </a:bodyPr>
          <a:lstStyle/>
          <a:p>
            <a:r>
              <a:rPr lang="cs-CZ" sz="2800" dirty="0" smtClean="0"/>
              <a:t>1600 – 1000 př. n. l.</a:t>
            </a:r>
          </a:p>
          <a:p>
            <a:r>
              <a:rPr lang="cs-CZ" sz="2800" dirty="0" smtClean="0"/>
              <a:t>Vliv krétského umění</a:t>
            </a:r>
          </a:p>
          <a:p>
            <a:r>
              <a:rPr lang="cs-CZ" sz="2800" dirty="0" smtClean="0"/>
              <a:t>Kultura mořeplavců, obchodníků</a:t>
            </a:r>
            <a:endParaRPr lang="cs-CZ" sz="2800" dirty="0"/>
          </a:p>
          <a:p>
            <a:r>
              <a:rPr lang="cs-CZ" sz="2800" dirty="0" smtClean="0"/>
              <a:t>Umění mykénské kultury (o objevení se zasloužil </a:t>
            </a:r>
            <a:r>
              <a:rPr lang="cs-CZ" sz="2800" dirty="0" smtClean="0">
                <a:hlinkClick r:id="rId2"/>
              </a:rPr>
              <a:t>Heinrich </a:t>
            </a:r>
            <a:r>
              <a:rPr lang="cs-CZ" sz="2800" dirty="0" err="1" smtClean="0">
                <a:hlinkClick r:id="rId2"/>
              </a:rPr>
              <a:t>Schliemann</a:t>
            </a:r>
            <a:r>
              <a:rPr lang="cs-CZ" sz="2800" dirty="0" smtClean="0">
                <a:hlinkClick r:id="rId2"/>
              </a:rPr>
              <a:t> </a:t>
            </a:r>
            <a:r>
              <a:rPr lang="cs-CZ" sz="2800" dirty="0" smtClean="0"/>
              <a:t>– vykopávky v Mykénách na Peloponésu) </a:t>
            </a:r>
          </a:p>
          <a:p>
            <a:r>
              <a:rPr lang="cs-CZ" sz="2800" dirty="0" smtClean="0"/>
              <a:t>Rozvoj architektury, sochařství, malířství, hrnčířství, </a:t>
            </a:r>
            <a:r>
              <a:rPr lang="cs-CZ" sz="2800" dirty="0" smtClean="0">
                <a:hlinkClick r:id="rId3"/>
              </a:rPr>
              <a:t>zlatnictví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mykénská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80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Peloponés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916832"/>
            <a:ext cx="4464496" cy="4062063"/>
          </a:xfrm>
        </p:spPr>
      </p:pic>
      <p:cxnSp>
        <p:nvCxnSpPr>
          <p:cNvPr id="14" name="Přímá spojnice se šipkou 13"/>
          <p:cNvCxnSpPr/>
          <p:nvPr/>
        </p:nvCxnSpPr>
        <p:spPr>
          <a:xfrm flipH="1">
            <a:off x="5490036" y="3045646"/>
            <a:ext cx="2121946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979557" y="2502969"/>
            <a:ext cx="1264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Mykény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36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5390283" cy="38206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728"/>
          </a:xfrm>
        </p:spPr>
        <p:txBody>
          <a:bodyPr/>
          <a:lstStyle/>
          <a:p>
            <a:r>
              <a:rPr lang="cs-CZ" dirty="0" smtClean="0"/>
              <a:t>Lví brána v Mykénách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38773" y="3068960"/>
            <a:ext cx="2376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Součást opevnění okolo mykénské akropolis z doby okolo roku 1300 př. n. l.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40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09" y="188640"/>
            <a:ext cx="6438385" cy="601868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617897" y="3487648"/>
            <a:ext cx="234659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Tzv.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Agamemnónova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zlatá maska, objevená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Schliemannem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v Mykénách roku 1874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048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7580" y="578072"/>
            <a:ext cx="6654800" cy="44973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1291680" y="530629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Královské hrobky v Mykénách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481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2408286"/>
            <a:ext cx="7480341" cy="3813579"/>
          </a:xfrm>
        </p:spPr>
        <p:txBody>
          <a:bodyPr>
            <a:noAutofit/>
          </a:bodyPr>
          <a:lstStyle/>
          <a:p>
            <a:r>
              <a:rPr lang="cs-CZ" dirty="0" smtClean="0"/>
              <a:t>Uveď dvě předhelénské kultury</a:t>
            </a:r>
          </a:p>
          <a:p>
            <a:endParaRPr lang="cs-CZ" dirty="0" smtClean="0"/>
          </a:p>
          <a:p>
            <a:r>
              <a:rPr lang="cs-CZ" dirty="0" smtClean="0"/>
              <a:t>Nejznámější palác na Krétě</a:t>
            </a:r>
          </a:p>
          <a:p>
            <a:endParaRPr lang="cs-CZ" dirty="0" smtClean="0"/>
          </a:p>
          <a:p>
            <a:r>
              <a:rPr lang="cs-CZ" dirty="0" smtClean="0"/>
              <a:t>Jak se mladí Kréťané učili odvaze a obratnosti?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391271"/>
            <a:ext cx="385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Mínojská</a:t>
            </a:r>
            <a:r>
              <a:rPr lang="cs-CZ" sz="2400" dirty="0" smtClean="0">
                <a:solidFill>
                  <a:srgbClr val="FF0000"/>
                </a:solidFill>
              </a:rPr>
              <a:t> a mykénská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3255367"/>
            <a:ext cx="12961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Knóssos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68748" y="4628155"/>
            <a:ext cx="2432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Skákali přes býka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81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Jak se nazýval krétský vládce?</a:t>
            </a:r>
          </a:p>
          <a:p>
            <a:endParaRPr lang="cs-CZ" dirty="0"/>
          </a:p>
          <a:p>
            <a:r>
              <a:rPr lang="cs-CZ" dirty="0"/>
              <a:t>Jak se nazývá nestvůra s lidským tělem a hlavou </a:t>
            </a:r>
            <a:r>
              <a:rPr lang="cs-CZ" dirty="0" smtClean="0"/>
              <a:t>býka?</a:t>
            </a:r>
          </a:p>
          <a:p>
            <a:endParaRPr lang="cs-CZ" dirty="0"/>
          </a:p>
          <a:p>
            <a:r>
              <a:rPr lang="cs-CZ" dirty="0"/>
              <a:t>Uveď jméno německého obchodníka, který objevil Mykény a </a:t>
            </a:r>
            <a:r>
              <a:rPr lang="cs-CZ" dirty="0" err="1"/>
              <a:t>Tróju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263691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Mínós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93305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Mínótauros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5301207"/>
            <a:ext cx="3209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Heinrich </a:t>
            </a:r>
            <a:r>
              <a:rPr lang="cs-CZ" sz="2400" dirty="0" err="1" smtClean="0">
                <a:solidFill>
                  <a:srgbClr val="FF0000"/>
                </a:solidFill>
              </a:rPr>
              <a:t>Schliemann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26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7408333" cy="3450696"/>
          </a:xfrm>
        </p:spPr>
        <p:txBody>
          <a:bodyPr>
            <a:noAutofit/>
          </a:bodyPr>
          <a:lstStyle/>
          <a:p>
            <a:r>
              <a:rPr lang="cs-CZ" sz="1200" i="1" u="sng" dirty="0" smtClean="0"/>
              <a:t>Použitá literatura: </a:t>
            </a:r>
            <a:r>
              <a:rPr lang="cs-CZ" sz="1200" dirty="0"/>
              <a:t>PIJOAN, José. </a:t>
            </a:r>
            <a:r>
              <a:rPr lang="cs-CZ" sz="1200" i="1" dirty="0"/>
              <a:t>Dějiny umění</a:t>
            </a:r>
            <a:r>
              <a:rPr lang="cs-CZ" sz="1200" dirty="0"/>
              <a:t>. Praha: Odeon, 1982,</a:t>
            </a:r>
            <a:endParaRPr lang="cs-CZ" sz="1200" i="1" u="sng" dirty="0" smtClean="0"/>
          </a:p>
          <a:p>
            <a:endParaRPr lang="cs-CZ" sz="1200" dirty="0"/>
          </a:p>
          <a:p>
            <a:r>
              <a:rPr lang="cs-CZ" sz="1200" i="1" u="sng" dirty="0" smtClean="0"/>
              <a:t>Internetové odkazy:</a:t>
            </a:r>
          </a:p>
          <a:p>
            <a:r>
              <a:rPr lang="cs-CZ" sz="1200" dirty="0"/>
              <a:t>LINZZO, David. </a:t>
            </a:r>
            <a:r>
              <a:rPr lang="cs-CZ" sz="1200" i="1" dirty="0"/>
              <a:t>wikimedia.org</a:t>
            </a:r>
            <a:r>
              <a:rPr lang="cs-CZ" sz="1200" dirty="0"/>
              <a:t> [online]. [cit. 19.10.2013]. Dostupný na WWW: http://upload.wikimedia.org/wikipedia/commons/1/19/EU_location_GRE.png </a:t>
            </a:r>
            <a:endParaRPr lang="cs-CZ" sz="1200" dirty="0" smtClean="0"/>
          </a:p>
          <a:p>
            <a:r>
              <a:rPr lang="cs-CZ" sz="1200" dirty="0" smtClean="0"/>
              <a:t>MONNIAUX</a:t>
            </a:r>
            <a:r>
              <a:rPr lang="cs-CZ" sz="1200" dirty="0"/>
              <a:t>, David. </a:t>
            </a:r>
            <a:r>
              <a:rPr lang="cs-CZ" sz="1200" i="1" dirty="0" err="1"/>
              <a:t>wikimedia.orghttp</a:t>
            </a:r>
            <a:r>
              <a:rPr lang="cs-CZ" sz="1200" i="1" dirty="0"/>
              <a:t>://upload.wikimedia.org/</a:t>
            </a:r>
            <a:r>
              <a:rPr lang="cs-CZ" sz="1200" i="1" dirty="0" err="1"/>
              <a:t>wikipedia</a:t>
            </a:r>
            <a:r>
              <a:rPr lang="cs-CZ" sz="1200" i="1" dirty="0"/>
              <a:t>/</a:t>
            </a:r>
            <a:r>
              <a:rPr lang="cs-CZ" sz="1200" i="1" dirty="0" err="1"/>
              <a:t>commons</a:t>
            </a:r>
            <a:r>
              <a:rPr lang="cs-CZ" sz="1200" i="1" dirty="0"/>
              <a:t>/9/9d/Mycenae_lion_gate_dsc06382.jpg</a:t>
            </a:r>
            <a:r>
              <a:rPr lang="cs-CZ" sz="1200" dirty="0"/>
              <a:t> [online]. [cit. 19.10.2013]. Dostupný na WWW: http://upload.wikimedia.org/wikipedia/commons/9/9d/Mycenae_lion_gate_dsc06382.jpg </a:t>
            </a:r>
            <a:endParaRPr lang="cs-CZ" sz="1200" dirty="0" smtClean="0"/>
          </a:p>
          <a:p>
            <a:r>
              <a:rPr lang="it-IT" sz="1200" dirty="0"/>
              <a:t>CAVORITE. </a:t>
            </a:r>
            <a:r>
              <a:rPr lang="it-IT" sz="1200" i="1" dirty="0"/>
              <a:t>wikimedia.org</a:t>
            </a:r>
            <a:r>
              <a:rPr lang="it-IT" sz="1200" dirty="0"/>
              <a:t> [online]. [cit. 20.10.2013]. Dostupný na WWW: http://upload.wikimedia.org/wikipedia/commons/6/6d/Knossos_fresco_women.jpg </a:t>
            </a:r>
            <a:endParaRPr lang="cs-CZ" sz="1200" dirty="0" smtClean="0"/>
          </a:p>
          <a:p>
            <a:r>
              <a:rPr lang="cs-CZ" sz="1200" dirty="0" smtClean="0"/>
              <a:t>AUTOR</a:t>
            </a:r>
            <a:r>
              <a:rPr lang="cs-CZ" sz="1200" dirty="0"/>
              <a:t>,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22.10.2013]. Dostupný na WWW: http://upload.wikimedia.org/wikipedia/commons/e/ed/PeloponnesosMap.png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20.10.2013]. Dostupný na WWW: http://</a:t>
            </a:r>
            <a:r>
              <a:rPr lang="cs-CZ" sz="1200" dirty="0" smtClean="0"/>
              <a:t>upload.wikimedia.org/wikipedia/commons/9/91/CorinthianOrderPantheon.jpg</a:t>
            </a:r>
          </a:p>
          <a:p>
            <a:r>
              <a:rPr lang="cs-CZ" sz="1200" dirty="0"/>
              <a:t>MM. </a:t>
            </a:r>
            <a:r>
              <a:rPr lang="cs-CZ" sz="1200" i="1" dirty="0"/>
              <a:t>wikimedia.org</a:t>
            </a:r>
            <a:r>
              <a:rPr lang="cs-CZ" sz="1200" dirty="0"/>
              <a:t> [online]. [cit. 22.10.2013]. Dostupný na WWW: http://upload.wikimedia.org/wikipedia/commons/3/39/MiceneCircoloTombeReali.jpg </a:t>
            </a:r>
            <a:endParaRPr lang="cs-CZ" sz="1200" dirty="0" smtClean="0"/>
          </a:p>
          <a:p>
            <a:r>
              <a:rPr lang="cs-CZ" sz="1200" dirty="0"/>
              <a:t>STRZELECKI, </a:t>
            </a:r>
            <a:r>
              <a:rPr lang="cs-CZ" sz="1200" dirty="0" err="1"/>
              <a:t>Jerzy</a:t>
            </a:r>
            <a:r>
              <a:rPr lang="cs-CZ" sz="1200" dirty="0"/>
              <a:t>. </a:t>
            </a:r>
            <a:r>
              <a:rPr lang="cs-CZ" sz="1200" i="1" dirty="0"/>
              <a:t>wikimedia.org</a:t>
            </a:r>
            <a:r>
              <a:rPr lang="cs-CZ" sz="1200" dirty="0"/>
              <a:t> [online]. [cit. 22.10.2013]. Dostupný na WWW: http://upload.wikimedia.org/wikipedia/commons/4/4d/Festos1%28js%29.jpg </a:t>
            </a:r>
            <a:endParaRPr lang="cs-CZ" sz="1200" dirty="0" smtClean="0"/>
          </a:p>
          <a:p>
            <a:r>
              <a:rPr lang="cs-CZ" sz="1200" dirty="0"/>
              <a:t>LEO. </a:t>
            </a:r>
            <a:r>
              <a:rPr lang="cs-CZ" sz="1200" i="1" dirty="0"/>
              <a:t>wikimedia.org</a:t>
            </a:r>
            <a:r>
              <a:rPr lang="cs-CZ" sz="1200" dirty="0"/>
              <a:t> [online]. [cit. 22.10.2013]. Dostupný na WWW: http://upload.wikimedia.org/wikipedia/commons/6/65/MaskAgamemnon.png </a:t>
            </a:r>
            <a:endParaRPr lang="cs-CZ" sz="1200" i="1" u="sng" dirty="0" smtClean="0"/>
          </a:p>
          <a:p>
            <a:pPr lvl="0">
              <a:buClr>
                <a:srgbClr val="31B6FD"/>
              </a:buClr>
            </a:pPr>
            <a:r>
              <a:rPr lang="cs-CZ" sz="1200" i="1" u="sng" dirty="0" smtClean="0">
                <a:solidFill>
                  <a:srgbClr val="073E87"/>
                </a:solidFill>
              </a:rPr>
              <a:t>Jiné </a:t>
            </a:r>
            <a:r>
              <a:rPr lang="cs-CZ" sz="1200" i="1" u="sng" dirty="0">
                <a:solidFill>
                  <a:srgbClr val="073E87"/>
                </a:solidFill>
              </a:rPr>
              <a:t>zdroje</a:t>
            </a:r>
            <a:r>
              <a:rPr lang="cs-CZ" sz="1200" i="1" u="sng" dirty="0" smtClean="0">
                <a:solidFill>
                  <a:srgbClr val="073E87"/>
                </a:solidFill>
              </a:rPr>
              <a:t>: autor</a:t>
            </a:r>
            <a:endParaRPr lang="cs-CZ" sz="12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2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1440</TotalTime>
  <Words>659</Words>
  <Application>Microsoft Office PowerPoint</Application>
  <PresentationFormat>Předvádění na obrazovce (4:3)</PresentationFormat>
  <Paragraphs>100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Umění doby předhelénské</vt:lpstr>
      <vt:lpstr>Řecko</vt:lpstr>
      <vt:lpstr>Kréta – mínojská civilizace</vt:lpstr>
      <vt:lpstr>Prezentace aplikace PowerPoint</vt:lpstr>
      <vt:lpstr>Prezentace aplikace PowerPoint</vt:lpstr>
      <vt:lpstr>Mínójská civilizace</vt:lpstr>
      <vt:lpstr>Prezentace aplikace PowerPoint</vt:lpstr>
      <vt:lpstr>Prezentace aplikace PowerPoint</vt:lpstr>
      <vt:lpstr>Kultura mykénská</vt:lpstr>
      <vt:lpstr>Peloponés</vt:lpstr>
      <vt:lpstr>Lví brána v Mykénách</vt:lpstr>
      <vt:lpstr>Prezentace aplikace PowerPoint</vt:lpstr>
      <vt:lpstr>Prezentace aplikace PowerPoint</vt:lpstr>
      <vt:lpstr>Závěrečný kvíz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195</cp:revision>
  <dcterms:created xsi:type="dcterms:W3CDTF">2013-05-10T12:01:16Z</dcterms:created>
  <dcterms:modified xsi:type="dcterms:W3CDTF">2013-10-26T21:59:36Z</dcterms:modified>
</cp:coreProperties>
</file>