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302" r:id="rId4"/>
    <p:sldId id="304" r:id="rId5"/>
    <p:sldId id="306" r:id="rId6"/>
    <p:sldId id="307" r:id="rId7"/>
    <p:sldId id="308" r:id="rId8"/>
    <p:sldId id="305" r:id="rId9"/>
    <p:sldId id="309" r:id="rId10"/>
    <p:sldId id="311" r:id="rId11"/>
    <p:sldId id="310" r:id="rId12"/>
    <p:sldId id="312" r:id="rId13"/>
    <p:sldId id="313" r:id="rId14"/>
    <p:sldId id="314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>
        <p:scale>
          <a:sx n="75" d="100"/>
          <a:sy n="75" d="100"/>
        </p:scale>
        <p:origin x="-1230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Historický vývoj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VY_32_INOVACE_Starověké Řecko, archaické období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Historický vývoj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VY_32_INOVACE_Starověké Řecko, archaické období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865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276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llia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H%C3%A9ra" TargetMode="External"/><Relationship Id="rId4" Type="http://schemas.openxmlformats.org/officeDocument/2006/relationships/hyperlink" Target="http://cs.wikipedia.org/wiki/Odysseia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D%C3%B3rsk%C3%BD_%C5%99%C3%A1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I%C3%B3nsk%C3%BD_%C5%99%C3%A1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rintsk%C3%BD_%C5%99%C3%A1d" TargetMode="External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6650059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 Závěrečný kvíz prověří získané znalosti žáků. Po odpovědi žáka se objeví  správná odpověď.</a:t>
            </a:r>
          </a:p>
          <a:p>
            <a:r>
              <a:rPr lang="cs-CZ" dirty="0"/>
              <a:t>Materiál je určen pro interaktivní výuku.</a:t>
            </a:r>
          </a:p>
          <a:p>
            <a:r>
              <a:rPr lang="cs-CZ" dirty="0"/>
              <a:t>Časová dotace </a:t>
            </a:r>
            <a:r>
              <a:rPr lang="cs-CZ" dirty="0" smtClean="0"/>
              <a:t> 25 </a:t>
            </a:r>
            <a:r>
              <a:rPr lang="cs-CZ" dirty="0"/>
              <a:t>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800 – 500 př. n. l.</a:t>
            </a:r>
          </a:p>
          <a:p>
            <a:r>
              <a:rPr lang="cs-CZ" sz="2800" dirty="0" smtClean="0"/>
              <a:t>Počátek období: rok 776 př. n l. – 1. olympijské hry</a:t>
            </a:r>
          </a:p>
          <a:p>
            <a:r>
              <a:rPr lang="cs-CZ" sz="2800" dirty="0" smtClean="0"/>
              <a:t>Vznik Homérových eposů </a:t>
            </a:r>
            <a:r>
              <a:rPr lang="cs-CZ" sz="2800" dirty="0" smtClean="0">
                <a:hlinkClick r:id="rId3"/>
              </a:rPr>
              <a:t>ILLIAS </a:t>
            </a:r>
            <a:r>
              <a:rPr lang="cs-CZ" sz="2800" dirty="0" smtClean="0"/>
              <a:t>a </a:t>
            </a:r>
            <a:r>
              <a:rPr lang="cs-CZ" sz="2800" dirty="0" smtClean="0">
                <a:hlinkClick r:id="rId4"/>
              </a:rPr>
              <a:t>ODYSSEA</a:t>
            </a:r>
            <a:endParaRPr lang="cs-CZ" sz="2800" dirty="0" smtClean="0"/>
          </a:p>
          <a:p>
            <a:r>
              <a:rPr lang="cs-CZ" sz="2800" dirty="0" smtClean="0"/>
              <a:t>Kult bohyně </a:t>
            </a:r>
            <a:r>
              <a:rPr lang="cs-CZ" sz="2800" dirty="0" smtClean="0">
                <a:hlinkClick r:id="rId5"/>
              </a:rPr>
              <a:t>Héry</a:t>
            </a:r>
            <a:endParaRPr lang="cs-CZ" sz="2800" dirty="0" smtClean="0"/>
          </a:p>
          <a:p>
            <a:r>
              <a:rPr lang="cs-CZ" sz="2800" dirty="0" smtClean="0"/>
              <a:t>Výtvarné podoby bohyně</a:t>
            </a:r>
          </a:p>
          <a:p>
            <a:r>
              <a:rPr lang="cs-CZ" sz="2800" dirty="0" smtClean="0"/>
              <a:t>Zasvěcování prvních chrámů Héře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Archaické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53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102" y="181664"/>
            <a:ext cx="8801352" cy="506922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flipH="1">
            <a:off x="1460010" y="5661248"/>
            <a:ext cx="62239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Rekonstrukce Diova chrámu v Olympii,  původně zasvěceného Héře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2200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2132856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Dórský řád</a:t>
            </a:r>
          </a:p>
          <a:p>
            <a:r>
              <a:rPr lang="cs-CZ" sz="2600" dirty="0" smtClean="0"/>
              <a:t>dávali mu přednost pevninští Řekové</a:t>
            </a:r>
          </a:p>
          <a:p>
            <a:endParaRPr lang="cs-CZ" sz="2600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Iónský řád</a:t>
            </a:r>
          </a:p>
          <a:p>
            <a:r>
              <a:rPr lang="cs-CZ" sz="2600" dirty="0" smtClean="0"/>
              <a:t>Řekové z Malé Asie, </a:t>
            </a:r>
            <a:r>
              <a:rPr lang="cs-CZ" sz="2600" dirty="0" err="1" smtClean="0"/>
              <a:t>Iónie</a:t>
            </a:r>
            <a:endParaRPr lang="cs-CZ" sz="2600" dirty="0" smtClean="0"/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Korintský řád</a:t>
            </a:r>
          </a:p>
          <a:p>
            <a:r>
              <a:rPr lang="cs-CZ" sz="2800" dirty="0" smtClean="0"/>
              <a:t>Liší se od iónského jen tvarem sloupové hlavice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Styly řecké chrámové architektury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717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276872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Stavba spočívá na podstavě </a:t>
            </a:r>
            <a:r>
              <a:rPr lang="cs-CZ" sz="2800" i="1" dirty="0" err="1" smtClean="0"/>
              <a:t>stylobates</a:t>
            </a:r>
            <a:endParaRPr lang="cs-CZ" sz="2800" i="1" dirty="0" smtClean="0"/>
          </a:p>
          <a:p>
            <a:r>
              <a:rPr lang="cs-CZ" sz="2800" dirty="0" smtClean="0"/>
              <a:t>Na stylobatu stojí kónické sloupy bez patek</a:t>
            </a:r>
          </a:p>
          <a:p>
            <a:r>
              <a:rPr lang="cs-CZ" sz="2800" dirty="0" smtClean="0"/>
              <a:t>Sloupky jsou kanelované (16-20 svislých žlábků)</a:t>
            </a:r>
          </a:p>
          <a:p>
            <a:r>
              <a:rPr lang="cs-CZ" sz="2800" dirty="0" smtClean="0"/>
              <a:t>Hlavice s čtvercovou deskou </a:t>
            </a:r>
            <a:r>
              <a:rPr lang="cs-CZ" sz="2800" i="1" dirty="0" err="1" smtClean="0"/>
              <a:t>aba</a:t>
            </a:r>
            <a:r>
              <a:rPr lang="cs-CZ" sz="2800" dirty="0" err="1" smtClean="0"/>
              <a:t>r</a:t>
            </a:r>
            <a:endParaRPr lang="cs-CZ" sz="2800" dirty="0" smtClean="0"/>
          </a:p>
          <a:p>
            <a:r>
              <a:rPr lang="cs-CZ" sz="2800" dirty="0" smtClean="0"/>
              <a:t>Chrám je krytý sedlovou střechou</a:t>
            </a:r>
          </a:p>
          <a:p>
            <a:r>
              <a:rPr lang="cs-CZ" sz="2800" dirty="0" smtClean="0"/>
              <a:t>Trojúhelníkový štít byl zdoben sochami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Dórský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55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3131186" cy="647111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139952" y="908720"/>
            <a:ext cx="28803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hlinkClick r:id="rId4"/>
              </a:rPr>
              <a:t>Dórský řád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Tympanon (1)</a:t>
            </a:r>
          </a:p>
          <a:p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Akroter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(2)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Šikmá římsa (3)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Vodorovná římsa (4)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Vlys (7)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Architráv (13)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Hlavice (14)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Sloup (17)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Kanelování (18)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Stylobat (19)</a:t>
            </a:r>
          </a:p>
          <a:p>
            <a:pPr marL="342900" indent="-342900">
              <a:buAutoNum type="arabicPeriod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286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644" y="234238"/>
            <a:ext cx="6408712" cy="44979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601670" y="5013176"/>
            <a:ext cx="59406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Parthenón  v Athénách, postavený v letech 447-432 př. n. l., zasvěcený bohyni Athéně, vyzdobený sochařem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Feidiem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892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710" y="3395658"/>
            <a:ext cx="28579" cy="66684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5055446" cy="39911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5076056" y="1692627"/>
            <a:ext cx="262358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hlinkClick r:id="rId4"/>
              </a:rPr>
              <a:t>Iónský řád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Stavba spočívá na stylobatu jako u dórského řádu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Sloup není kónický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Je štíhlejší, vyšší, řidčeji kanelován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Hlavice se závitnicí - volutou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169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Rekonstrukce </a:t>
            </a:r>
            <a:r>
              <a:rPr lang="cs-CZ" dirty="0" err="1" smtClean="0"/>
              <a:t>Artemidina</a:t>
            </a:r>
            <a:r>
              <a:rPr lang="cs-CZ" dirty="0" smtClean="0"/>
              <a:t> chrámu v </a:t>
            </a:r>
            <a:r>
              <a:rPr lang="cs-CZ" dirty="0" err="1" smtClean="0"/>
              <a:t>Efesu</a:t>
            </a:r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149" y="1628800"/>
            <a:ext cx="5904656" cy="364920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flipH="1">
            <a:off x="6516216" y="2600349"/>
            <a:ext cx="20882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Iónský styl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Vybudován kolem roku 550 př. n. 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Jeden ze sedmi divů světa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34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22" y="764704"/>
            <a:ext cx="2850090" cy="46355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4663763" y="1484784"/>
            <a:ext cx="3240359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Korintský řád</a:t>
            </a:r>
            <a:endParaRPr lang="cs-CZ" sz="36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36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Podobný iónskému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Hlavice je zdobená rostlinnými motivy a volutami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786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Snaha vystihnout anatomii</a:t>
            </a:r>
          </a:p>
          <a:p>
            <a:r>
              <a:rPr lang="cs-CZ" sz="2800" dirty="0" smtClean="0"/>
              <a:t>Sochy mladých atletů, olympijských vítězů a jiných hrdinů</a:t>
            </a:r>
          </a:p>
          <a:p>
            <a:r>
              <a:rPr lang="cs-CZ" sz="2800" dirty="0" smtClean="0"/>
              <a:t>Sochy mladých dívek</a:t>
            </a:r>
          </a:p>
          <a:p>
            <a:r>
              <a:rPr lang="cs-CZ" sz="2800" dirty="0" smtClean="0"/>
              <a:t>Malířství dochováno na keramice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70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4788024" y="6124284"/>
            <a:ext cx="1871894" cy="491005"/>
          </a:xfrm>
        </p:spPr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57" y="1092315"/>
            <a:ext cx="4297909" cy="45891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414" y="915870"/>
            <a:ext cx="3457009" cy="49420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827584" y="589345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Váza z 10. století př. n. l.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5700386" y="6011596"/>
            <a:ext cx="20475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Bůh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Hermés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9413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 kterém roce se konaly 1. olympijské hry?</a:t>
            </a:r>
          </a:p>
          <a:p>
            <a:endParaRPr lang="cs-CZ" sz="2800" dirty="0"/>
          </a:p>
          <a:p>
            <a:r>
              <a:rPr lang="cs-CZ" sz="2800" dirty="0" smtClean="0"/>
              <a:t>Které bohyni byly zasvěceny první chrámy?</a:t>
            </a:r>
          </a:p>
          <a:p>
            <a:endParaRPr lang="cs-CZ" sz="2800" dirty="0"/>
          </a:p>
          <a:p>
            <a:r>
              <a:rPr lang="cs-CZ" sz="2800" dirty="0" smtClean="0"/>
              <a:t>Jaké znáš styly (řády) řecké chrámové architektury?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21297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776 př. n. 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1680" y="422108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Héře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43324" y="5675310"/>
            <a:ext cx="4598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Dórský, </a:t>
            </a:r>
            <a:r>
              <a:rPr lang="cs-CZ" sz="2400" dirty="0" err="1" smtClean="0">
                <a:solidFill>
                  <a:srgbClr val="FF0000"/>
                </a:solidFill>
              </a:rPr>
              <a:t>ióntský</a:t>
            </a:r>
            <a:r>
              <a:rPr lang="cs-CZ" sz="2400" dirty="0" smtClean="0">
                <a:solidFill>
                  <a:srgbClr val="FF0000"/>
                </a:solidFill>
              </a:rPr>
              <a:t>, korintský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408333" cy="3450696"/>
          </a:xfrm>
        </p:spPr>
        <p:txBody>
          <a:bodyPr>
            <a:noAutofit/>
          </a:bodyPr>
          <a:lstStyle/>
          <a:p>
            <a:r>
              <a:rPr lang="cs-CZ" sz="1200" i="1" u="sng" dirty="0" smtClean="0"/>
              <a:t>Použitá literatura</a:t>
            </a:r>
            <a:r>
              <a:rPr lang="cs-CZ" sz="1200" i="1" u="sng" dirty="0" smtClean="0"/>
              <a:t>: </a:t>
            </a:r>
            <a:r>
              <a:rPr lang="cs-CZ" sz="1200" dirty="0"/>
              <a:t>PIJOAN, José. </a:t>
            </a:r>
            <a:r>
              <a:rPr lang="cs-CZ" sz="1200" i="1" dirty="0"/>
              <a:t>Dějiny umění</a:t>
            </a:r>
            <a:r>
              <a:rPr lang="cs-CZ" sz="1200" dirty="0"/>
              <a:t>. Praha: Odeon, 1982</a:t>
            </a:r>
            <a:endParaRPr lang="cs-CZ" sz="1200" i="1" u="sng" dirty="0" smtClean="0"/>
          </a:p>
          <a:p>
            <a:endParaRPr lang="cs-CZ" sz="1200" dirty="0"/>
          </a:p>
          <a:p>
            <a:r>
              <a:rPr lang="cs-CZ" sz="1200" i="1" u="sng" dirty="0" smtClean="0"/>
              <a:t>Internetové odkazy: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wikipedia.cz</a:t>
            </a:r>
            <a:r>
              <a:rPr lang="cs-CZ" sz="1200" dirty="0"/>
              <a:t> [online]. [cit. 20.10.2013]. Dostupný na WWW: http://upload.wikimedia.org/wikipedia/commons/0/0b/Olympia-ZeusTempelRestoration.jpg </a:t>
            </a:r>
          </a:p>
          <a:p>
            <a:r>
              <a:rPr lang="cs-CZ" sz="1200" dirty="0"/>
              <a:t>HARRIETA. </a:t>
            </a:r>
            <a:r>
              <a:rPr lang="cs-CZ" sz="1200" i="1" dirty="0"/>
              <a:t>wikimedia.org</a:t>
            </a:r>
            <a:r>
              <a:rPr lang="cs-CZ" sz="1200" dirty="0"/>
              <a:t> [online]. [cit. 20.10.2013]. Dostupný na WWW: http://upload.wikimedia.org/wikipedia/commons/c/ce/2006_01_21_Ath%C3%A8nes_Parth%C3%A9non.JPG </a:t>
            </a:r>
          </a:p>
          <a:p>
            <a:r>
              <a:rPr lang="cs-CZ" sz="1200" dirty="0"/>
              <a:t>VIER, Napoleon. </a:t>
            </a:r>
            <a:r>
              <a:rPr lang="cs-CZ" sz="1200" i="1" dirty="0"/>
              <a:t>wikipedia.org</a:t>
            </a:r>
            <a:r>
              <a:rPr lang="cs-CZ" sz="1200" dirty="0"/>
              <a:t> [online]. [cit. 20.10.2013]. Dostupný na WWW: http://upload.wikimedia.org/wikipedia/commons/4/44/Doric.JPG 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wikipedia.cz</a:t>
            </a:r>
            <a:r>
              <a:rPr lang="cs-CZ" sz="1200" dirty="0"/>
              <a:t> [online]. [cit. 20.10.2013]. Dostupný na WWW: http://upload.wikimedia.org/wikipedia/commons/2/22/Jonisk1.png </a:t>
            </a:r>
          </a:p>
          <a:p>
            <a:r>
              <a:rPr lang="cs-CZ" sz="1200" dirty="0"/>
              <a:t>AUTOR,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22.10.2013]. Dostupný na WWW: http://upload.wikimedia.org/wikipedia/commons/e/ed/PeloponnesosMap.png 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20.10.2013]. Dostupný na WWW: http://</a:t>
            </a:r>
            <a:r>
              <a:rPr lang="cs-CZ" sz="1200" dirty="0" smtClean="0"/>
              <a:t>upload.wikimedia.org/wikipedia/commons/9/91/CorinthianOrderPantheon.jpg</a:t>
            </a:r>
          </a:p>
          <a:p>
            <a:r>
              <a:rPr lang="nl-NL" sz="1200" dirty="0" smtClean="0"/>
              <a:t>ZEE </a:t>
            </a:r>
            <a:r>
              <a:rPr lang="nl-NL" sz="1200" dirty="0"/>
              <a:t>PRIME. </a:t>
            </a:r>
            <a:r>
              <a:rPr lang="nl-NL" sz="1200" i="1" dirty="0"/>
              <a:t>wikimedia.org</a:t>
            </a:r>
            <a:r>
              <a:rPr lang="nl-NL" sz="1200" dirty="0"/>
              <a:t> [online]. [cit. 22.10.2013]. Dostupný na WWW: http://</a:t>
            </a:r>
            <a:r>
              <a:rPr lang="nl-NL" sz="1200" dirty="0" smtClean="0"/>
              <a:t>upload.wikimedia.org/wikipedia/commons/1/1d/Miniaturk_009.jpg</a:t>
            </a:r>
            <a:endParaRPr lang="cs-CZ" sz="1200" dirty="0" smtClean="0"/>
          </a:p>
          <a:p>
            <a:r>
              <a:rPr lang="cs-CZ" sz="1200" dirty="0"/>
              <a:t>NGUYEN, Marie-Lan. </a:t>
            </a:r>
            <a:r>
              <a:rPr lang="cs-CZ" sz="1200" i="1" dirty="0"/>
              <a:t>wikimedia.org</a:t>
            </a:r>
            <a:r>
              <a:rPr lang="cs-CZ" sz="1200" dirty="0"/>
              <a:t> [online]. [cit. 23.10.2013]. Dostupný na WWW: http://upload.wikimedia.org/wikipedia/commons/7/7c/Amphora_protogeometric_BM_A1123.jpg </a:t>
            </a:r>
            <a:endParaRPr lang="cs-CZ" sz="1200" dirty="0" smtClean="0"/>
          </a:p>
          <a:p>
            <a:r>
              <a:rPr lang="cs-CZ" sz="1200" dirty="0"/>
              <a:t>FRANTZ, Ricardo André. </a:t>
            </a:r>
            <a:r>
              <a:rPr lang="cs-CZ" sz="1200" i="1" dirty="0"/>
              <a:t>wikipedia.cz</a:t>
            </a:r>
            <a:r>
              <a:rPr lang="cs-CZ" sz="1200" dirty="0"/>
              <a:t> [online]. [cit. 23.10.2013]. Dostupný na WWW: http://upload.wikimedia.org/wikipedia/commons/e/ed/0007MAN-Herma.jpg </a:t>
            </a:r>
          </a:p>
          <a:p>
            <a:pPr lvl="0">
              <a:buClr>
                <a:srgbClr val="31B6FD"/>
              </a:buClr>
            </a:pPr>
            <a:r>
              <a:rPr lang="cs-CZ" sz="1200" i="1" u="sng" dirty="0" smtClean="0">
                <a:solidFill>
                  <a:srgbClr val="073E87"/>
                </a:solidFill>
              </a:rPr>
              <a:t>Jiné </a:t>
            </a:r>
            <a:r>
              <a:rPr lang="cs-CZ" sz="1200" i="1" u="sng" dirty="0">
                <a:solidFill>
                  <a:srgbClr val="073E87"/>
                </a:solidFill>
              </a:rPr>
              <a:t>zdroje</a:t>
            </a:r>
            <a:r>
              <a:rPr lang="cs-CZ" sz="1200" i="1" u="sng" dirty="0" smtClean="0">
                <a:solidFill>
                  <a:srgbClr val="073E87"/>
                </a:solidFill>
              </a:rPr>
              <a:t>: </a:t>
            </a:r>
            <a:endParaRPr lang="cs-CZ" sz="12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2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1449</TotalTime>
  <Words>666</Words>
  <Application>Microsoft Office PowerPoint</Application>
  <PresentationFormat>Předvádění na obrazovce (4:3)</PresentationFormat>
  <Paragraphs>107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Archaické období</vt:lpstr>
      <vt:lpstr>Prezentace aplikace PowerPoint</vt:lpstr>
      <vt:lpstr>Styly řecké chrámové architektury</vt:lpstr>
      <vt:lpstr>Dórský styl</vt:lpstr>
      <vt:lpstr>Prezentace aplikace PowerPoint</vt:lpstr>
      <vt:lpstr>Prezentace aplikace PowerPoint</vt:lpstr>
      <vt:lpstr>Prezentace aplikace PowerPoint</vt:lpstr>
      <vt:lpstr>Rekonstrukce Artemidina chrámu v Efesu</vt:lpstr>
      <vt:lpstr>Prezentace aplikace PowerPoint</vt:lpstr>
      <vt:lpstr>Sochařství a malířství</vt:lpstr>
      <vt:lpstr>Prezentace aplikace PowerPoint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191</cp:revision>
  <dcterms:created xsi:type="dcterms:W3CDTF">2013-05-10T12:01:16Z</dcterms:created>
  <dcterms:modified xsi:type="dcterms:W3CDTF">2013-10-26T21:49:43Z</dcterms:modified>
</cp:coreProperties>
</file>