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67" r:id="rId4"/>
    <p:sldId id="268" r:id="rId5"/>
    <p:sldId id="265" r:id="rId6"/>
    <p:sldId id="266" r:id="rId7"/>
    <p:sldId id="269" r:id="rId8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8D571D6-70F3-49CC-A6FC-CC9BFE8CA251}" type="presOf" srcId="{CA5CAD91-DA6A-4128-93B1-1BCD8D2A53A6}" destId="{004DACDF-2FEB-4AF8-B5DA-B106B1870760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9335E22-E9DD-4994-9293-751E6CBE7276}" type="presOf" srcId="{CA5CAD91-DA6A-4128-93B1-1BCD8D2A53A6}" destId="{004DACDF-2FEB-4AF8-B5DA-B106B1870760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F14B265-8E36-4659-9472-030F0641F8B0}" type="presOf" srcId="{CA5CAD91-DA6A-4128-93B1-1BCD8D2A53A6}" destId="{004DACDF-2FEB-4AF8-B5DA-B106B1870760}" srcOrd="0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64B341-69D2-4FA7-8948-E26F2820B541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60648"/>
            <a:ext cx="4104456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1_03_M_Zboží a služby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Renáta Duchová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povědomí o tom,  co jsou to služby a zboží.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Peníze/Zboží a služby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- rozeznávat druhy vlastnictví, - chápat vznik peněz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Zboží,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předměty, služby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</a:t>
                      </a: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: </a:t>
                      </a:r>
                      <a:r>
                        <a:rPr lang="cs-CZ" sz="110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7.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[25-09-2013].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dirty="0" smtClean="0">
                <a:ln/>
                <a:solidFill>
                  <a:schemeClr val="tx1"/>
                </a:solidFill>
                <a:latin typeface="+mj-lt"/>
              </a:rPr>
              <a:t> </a:t>
            </a:r>
            <a:r>
              <a:rPr lang="cs-CZ" sz="5400" b="1" dirty="0" smtClean="0">
                <a:ln/>
                <a:solidFill>
                  <a:schemeClr val="tx1"/>
                </a:solidFill>
                <a:latin typeface="+mj-lt"/>
              </a:rPr>
              <a:t>Zboží</a:t>
            </a:r>
            <a:endParaRPr lang="cs-CZ" sz="54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Zboží jsou předměty nebo služby určené k prodeji.</a:t>
            </a:r>
          </a:p>
        </p:txBody>
      </p:sp>
      <p:pic>
        <p:nvPicPr>
          <p:cNvPr id="1026" name="Picture 2" descr="C:\Users\Jana\AppData\Local\Microsoft\Windows\Temporary Internet Files\Content.IE5\TVQU4GYL\MC9004417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73016"/>
            <a:ext cx="1656184" cy="1656184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CRX18PNE\MC900352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861048"/>
            <a:ext cx="1584176" cy="1289071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TVQU4GYL\MC90044172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01008"/>
            <a:ext cx="1515616" cy="1515616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J6FH2NA5\MC9003118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3501008"/>
            <a:ext cx="1296144" cy="16564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400" b="1" cap="none" dirty="0" smtClean="0">
                <a:ln/>
                <a:solidFill>
                  <a:schemeClr val="tx1"/>
                </a:solidFill>
                <a:latin typeface="+mj-lt"/>
              </a:rPr>
              <a:t> </a:t>
            </a:r>
            <a:r>
              <a:rPr lang="cs-CZ" sz="5400" dirty="0" smtClean="0">
                <a:ln/>
                <a:solidFill>
                  <a:schemeClr val="tx1"/>
                </a:solidFill>
                <a:latin typeface="+mj-lt"/>
              </a:rPr>
              <a:t>Předměty</a:t>
            </a:r>
            <a:endParaRPr lang="cs-CZ" sz="54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Předměty určené k prodeji někdo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nabízí a někdo jiný si je zase kupuje.</a:t>
            </a:r>
          </a:p>
        </p:txBody>
      </p:sp>
      <p:pic>
        <p:nvPicPr>
          <p:cNvPr id="2050" name="Picture 2" descr="C:\Users\Jana\AppData\Local\Microsoft\Windows\Temporary Internet Files\Content.IE5\J6FH2NA5\MP9004482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212976"/>
            <a:ext cx="1440160" cy="2166613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501008"/>
            <a:ext cx="1726482" cy="1728192"/>
          </a:xfrm>
          <a:prstGeom prst="rect">
            <a:avLst/>
          </a:prstGeom>
          <a:noFill/>
        </p:spPr>
      </p:pic>
      <p:pic>
        <p:nvPicPr>
          <p:cNvPr id="2052" name="Picture 4" descr="C:\Users\Jana\AppData\Local\Microsoft\Windows\Temporary Internet Files\Content.IE5\SV48G03S\MC9004418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501008"/>
            <a:ext cx="2232248" cy="1785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dirty="0" smtClean="0">
                <a:ln/>
                <a:solidFill>
                  <a:schemeClr val="tx1"/>
                </a:solidFill>
                <a:latin typeface="+mj-lt"/>
              </a:rPr>
              <a:t>Služby</a:t>
            </a:r>
            <a:endParaRPr lang="cs-CZ" sz="48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Služba je také druh zboží. Je to činnost, která uspokojuje naše potřeby,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někdo ji pro nás vykoná a my mu za tuto službu zaplatíme.</a:t>
            </a:r>
          </a:p>
        </p:txBody>
      </p:sp>
      <p:pic>
        <p:nvPicPr>
          <p:cNvPr id="3074" name="Picture 2" descr="C:\Users\Jana\AppData\Local\Microsoft\Windows\Temporary Internet Files\Content.IE5\TVQU4GYL\MC9001573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789040"/>
            <a:ext cx="1599286" cy="1811426"/>
          </a:xfrm>
          <a:prstGeom prst="rect">
            <a:avLst/>
          </a:prstGeom>
          <a:noFill/>
        </p:spPr>
      </p:pic>
      <p:pic>
        <p:nvPicPr>
          <p:cNvPr id="3076" name="Picture 4" descr="C:\Users\Jana\AppData\Local\Microsoft\Windows\Temporary Internet Files\Content.IE5\J6FH2NA5\MC9004359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717032"/>
            <a:ext cx="2003425" cy="1822450"/>
          </a:xfrm>
          <a:prstGeom prst="rect">
            <a:avLst/>
          </a:prstGeom>
          <a:noFill/>
        </p:spPr>
      </p:pic>
      <p:pic>
        <p:nvPicPr>
          <p:cNvPr id="3077" name="Picture 5" descr="C:\Users\Jana\AppData\Local\Microsoft\Windows\Temporary Internet Files\Content.IE5\TVQU4GYL\MC9004159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789040"/>
            <a:ext cx="1797050" cy="1787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OTÁZKY</a:t>
            </a:r>
            <a:endParaRPr lang="cs-CZ" sz="48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 flipV="1">
          <a:off x="4427984" y="4581128"/>
          <a:ext cx="1584176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988840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Jaké služby využíváš ty?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Zamysli se nad tím, zda   potřebuješ vždy všechno, co si koupíš.</a:t>
            </a:r>
          </a:p>
          <a:p>
            <a:pPr marL="342900" indent="-342900">
              <a:buAutoNum type="arabicPeriod"/>
            </a:pPr>
            <a:r>
              <a:rPr lang="cs-CZ" sz="3600" b="1" dirty="0" smtClean="0">
                <a:latin typeface="+mj-lt"/>
              </a:rPr>
              <a:t>Co potřebuješ ke koupi zboží?</a:t>
            </a:r>
            <a:endParaRPr lang="cs-CZ" sz="3600" b="1" dirty="0">
              <a:latin typeface="+mj-lt"/>
            </a:endParaRPr>
          </a:p>
        </p:txBody>
      </p:sp>
      <p:pic>
        <p:nvPicPr>
          <p:cNvPr id="4099" name="Picture 3" descr="C:\Users\Jana\AppData\Local\Microsoft\Windows\Temporary Internet Files\Content.IE5\CRX18PNE\MC90044132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364502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Jak uspokojuješ své potřeby?</a:t>
            </a:r>
            <a:endParaRPr lang="cs-CZ" sz="48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 flipV="1">
          <a:off x="4427984" y="4581128"/>
          <a:ext cx="1584176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98884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3600" b="1" dirty="0" smtClean="0">
                <a:latin typeface="+mj-lt"/>
              </a:rPr>
              <a:t> </a:t>
            </a:r>
            <a:endParaRPr lang="cs-CZ" sz="3600" b="1" dirty="0">
              <a:latin typeface="+mj-lt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27583" y="2492896"/>
          <a:ext cx="7488834" cy="3528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8"/>
                <a:gridCol w="2496278"/>
                <a:gridCol w="2496278"/>
              </a:tblGrid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Potřeby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Předměty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Služby</a:t>
                      </a:r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jíst a pít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oblékat se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být zdravý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vzdělávat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1569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Jak uspokojuješ své potřeby?</a:t>
            </a:r>
            <a:endParaRPr lang="cs-CZ" sz="48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 flipV="1">
          <a:off x="4427984" y="4581128"/>
          <a:ext cx="1584176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198884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3600" b="1" dirty="0" smtClean="0">
                <a:latin typeface="+mj-lt"/>
              </a:rPr>
              <a:t> </a:t>
            </a:r>
            <a:endParaRPr lang="cs-CZ" sz="3600" b="1" dirty="0">
              <a:latin typeface="+mj-lt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27583" y="2492896"/>
          <a:ext cx="7488834" cy="3528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8"/>
                <a:gridCol w="2496278"/>
                <a:gridCol w="2496278"/>
              </a:tblGrid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Potřeby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Předměty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Služby</a:t>
                      </a:r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jíst a pít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rohlík, chléb,</a:t>
                      </a:r>
                      <a:r>
                        <a:rPr lang="cs-CZ" baseline="0" dirty="0" smtClean="0"/>
                        <a:t> veka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pekárna</a:t>
                      </a:r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oblékat se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sukně, kalhoty, sako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šití na zakázku</a:t>
                      </a:r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být zdravý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rovnátka, léky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léčení</a:t>
                      </a:r>
                      <a:endParaRPr lang="cs-CZ" dirty="0"/>
                    </a:p>
                  </a:txBody>
                  <a:tcPr/>
                </a:tc>
              </a:tr>
              <a:tr h="705678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vzdělávat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knihy, sešity, psací potřeby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učení, vzdělávání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380</TotalTime>
  <Words>225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Snímek 1</vt:lpstr>
      <vt:lpstr> Zboží</vt:lpstr>
      <vt:lpstr> Předměty</vt:lpstr>
      <vt:lpstr>Služby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42</cp:revision>
  <dcterms:created xsi:type="dcterms:W3CDTF">2012-10-27T08:31:01Z</dcterms:created>
  <dcterms:modified xsi:type="dcterms:W3CDTF">2013-10-01T17:33:48Z</dcterms:modified>
</cp:coreProperties>
</file>