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2" r:id="rId6"/>
    <p:sldId id="261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90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vList2" loCatId="list" qsTypeId="urn:microsoft.com/office/officeart/2005/8/quickstyle/simple3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b="1" dirty="0" smtClean="0"/>
            <a:t>: Základní škola a Mateřská škola Troskotovice, příspěvková organizace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Michaela Vráblíková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VY_32_INOVACE_40AJ_4tr_SLOVICKA13.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Procvičování slovíček </a:t>
          </a:r>
          <a:r>
            <a:rPr lang="cs-CZ" dirty="0" smtClean="0"/>
            <a:t>13.lekce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</a:t>
          </a:r>
          <a:r>
            <a:rPr lang="cs-CZ" dirty="0" smtClean="0"/>
            <a:t>projektu: 01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6B0205A6-422D-4956-AD89-0CEBCAE4530D}">
      <dgm:prSet/>
      <dgm:spPr/>
      <dgm:t>
        <a:bodyPr/>
        <a:lstStyle/>
        <a:p>
          <a:pPr algn="l"/>
          <a:r>
            <a:rPr lang="cs-CZ" dirty="0" smtClean="0"/>
            <a:t>Vytvořeno: 14.4.2013</a:t>
          </a:r>
          <a:endParaRPr lang="cs-CZ" dirty="0"/>
        </a:p>
      </dgm:t>
    </dgm:pt>
    <dgm:pt modelId="{168864D7-72A0-4608-BC44-F4D46F72FF3E}" type="parTrans" cxnId="{74DEAA30-A8CD-4FF2-B1FF-748D58FB5D74}">
      <dgm:prSet/>
      <dgm:spPr/>
      <dgm:t>
        <a:bodyPr/>
        <a:lstStyle/>
        <a:p>
          <a:endParaRPr lang="cs-CZ"/>
        </a:p>
      </dgm:t>
    </dgm:pt>
    <dgm:pt modelId="{DB2C7C4B-FB0B-47FC-A6BD-4D152DC3D0CB}" type="sibTrans" cxnId="{74DEAA30-A8CD-4FF2-B1FF-748D58FB5D74}">
      <dgm:prSet/>
      <dgm:spPr/>
      <dgm:t>
        <a:bodyPr/>
        <a:lstStyle/>
        <a:p>
          <a:endParaRPr lang="cs-CZ"/>
        </a:p>
      </dgm:t>
    </dgm:pt>
    <dgm:pt modelId="{612116FE-9061-44B1-A457-8F1AFBD162E0}" type="pres">
      <dgm:prSet presAssocID="{39F8B381-5807-488E-AC22-73DD4140ED4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B541546-39A7-4633-AED0-6028788110D7}" type="pres">
      <dgm:prSet presAssocID="{445C7998-7549-48B0-BD68-D4F0167F02E5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B9314F6-85CC-4C49-B24D-6AF5DF05D800}" type="pres">
      <dgm:prSet presAssocID="{C846DAC9-9D22-4975-84AF-8D4E4FA8DA5C}" presName="spacer" presStyleCnt="0"/>
      <dgm:spPr/>
    </dgm:pt>
    <dgm:pt modelId="{ACAD381E-21DC-4C07-8FDD-119C2EC3BB2E}" type="pres">
      <dgm:prSet presAssocID="{FBBFC3EA-9D9D-4F3A-BEA6-9C2C0E46BF20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08194AD-7544-4854-B7A4-4A67E5453B54}" type="pres">
      <dgm:prSet presAssocID="{83B48451-91B6-4E15-99C9-0FE713D5286E}" presName="spacer" presStyleCnt="0"/>
      <dgm:spPr/>
    </dgm:pt>
    <dgm:pt modelId="{ABF03533-6AD0-44CD-A08E-C9977356B6A8}" type="pres">
      <dgm:prSet presAssocID="{019433A1-1324-4DE1-9E6F-32B851095F74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0E42310-8BB6-41EA-B44F-0BAC7EFC9B2E}" type="pres">
      <dgm:prSet presAssocID="{2716416C-EF69-44CA-AEFE-14F7FF081354}" presName="spacer" presStyleCnt="0"/>
      <dgm:spPr/>
    </dgm:pt>
    <dgm:pt modelId="{1C4BCB69-D3A6-4CCF-9871-D9B9359B8159}" type="pres">
      <dgm:prSet presAssocID="{C73C7642-F245-4585-8F88-243F9FAEF6CA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4DE5943-AAB5-4DC3-B765-99B35FCB6ECD}" type="pres">
      <dgm:prSet presAssocID="{C6F235C3-B62B-4F7C-8AF0-6D3C84052041}" presName="spacer" presStyleCnt="0"/>
      <dgm:spPr/>
    </dgm:pt>
    <dgm:pt modelId="{97CBBA99-26B9-4E2D-BA76-BF47FEBF0134}" type="pres">
      <dgm:prSet presAssocID="{EBC41103-E2E5-4D48-9B4B-425520D3D098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A22653A-B2DB-4D9E-A633-AD2EC219A723}" type="pres">
      <dgm:prSet presAssocID="{CD7C273C-2CBB-488A-8BF2-5D00DBC541E5}" presName="spacer" presStyleCnt="0"/>
      <dgm:spPr/>
    </dgm:pt>
    <dgm:pt modelId="{B1DDF1AD-3BC2-43B8-A8D0-A33120EFAF7C}" type="pres">
      <dgm:prSet presAssocID="{6B0205A6-422D-4956-AD89-0CEBCAE4530D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A614D1A7-DA09-4CFE-9F9B-8347C131D3F9}" type="presOf" srcId="{FBBFC3EA-9D9D-4F3A-BEA6-9C2C0E46BF20}" destId="{ACAD381E-21DC-4C07-8FDD-119C2EC3BB2E}" srcOrd="0" destOrd="0" presId="urn:microsoft.com/office/officeart/2005/8/layout/vList2"/>
    <dgm:cxn modelId="{74DEAA30-A8CD-4FF2-B1FF-748D58FB5D74}" srcId="{39F8B381-5807-488E-AC22-73DD4140ED4A}" destId="{6B0205A6-422D-4956-AD89-0CEBCAE4530D}" srcOrd="5" destOrd="0" parTransId="{168864D7-72A0-4608-BC44-F4D46F72FF3E}" sibTransId="{DB2C7C4B-FB0B-47FC-A6BD-4D152DC3D0CB}"/>
    <dgm:cxn modelId="{397A42F5-49A4-41D0-80C7-8B9B9F90A42E}" type="presOf" srcId="{C73C7642-F245-4585-8F88-243F9FAEF6CA}" destId="{1C4BCB69-D3A6-4CCF-9871-D9B9359B8159}" srcOrd="0" destOrd="0" presId="urn:microsoft.com/office/officeart/2005/8/layout/vList2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5F21231C-58FC-421A-B5E7-F07F57085B37}" type="presOf" srcId="{019433A1-1324-4DE1-9E6F-32B851095F74}" destId="{ABF03533-6AD0-44CD-A08E-C9977356B6A8}" srcOrd="0" destOrd="0" presId="urn:microsoft.com/office/officeart/2005/8/layout/vList2"/>
    <dgm:cxn modelId="{0B9C514C-3527-4F29-A4DA-DBF10AB7BFF1}" type="presOf" srcId="{39F8B381-5807-488E-AC22-73DD4140ED4A}" destId="{612116FE-9061-44B1-A457-8F1AFBD162E0}" srcOrd="0" destOrd="0" presId="urn:microsoft.com/office/officeart/2005/8/layout/vList2"/>
    <dgm:cxn modelId="{B7F3AEAD-1A41-4833-8F85-96D3F28FF635}" type="presOf" srcId="{EBC41103-E2E5-4D48-9B4B-425520D3D098}" destId="{97CBBA99-26B9-4E2D-BA76-BF47FEBF0134}" srcOrd="0" destOrd="0" presId="urn:microsoft.com/office/officeart/2005/8/layout/vList2"/>
    <dgm:cxn modelId="{C0C33BAE-36E7-4B42-A59B-29E3FE8BD7A7}" type="presOf" srcId="{445C7998-7549-48B0-BD68-D4F0167F02E5}" destId="{7B541546-39A7-4633-AED0-6028788110D7}" srcOrd="0" destOrd="0" presId="urn:microsoft.com/office/officeart/2005/8/layout/vList2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0233087D-EF67-4E5B-BA16-AE4D9EEB5C80}" type="presOf" srcId="{6B0205A6-422D-4956-AD89-0CEBCAE4530D}" destId="{B1DDF1AD-3BC2-43B8-A8D0-A33120EFAF7C}" srcOrd="0" destOrd="0" presId="urn:microsoft.com/office/officeart/2005/8/layout/vList2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EDC4A36F-70EE-409B-A331-07CEE09C6DB8}" type="presParOf" srcId="{612116FE-9061-44B1-A457-8F1AFBD162E0}" destId="{7B541546-39A7-4633-AED0-6028788110D7}" srcOrd="0" destOrd="0" presId="urn:microsoft.com/office/officeart/2005/8/layout/vList2"/>
    <dgm:cxn modelId="{7471326F-55B8-4539-AF26-210775352E9D}" type="presParOf" srcId="{612116FE-9061-44B1-A457-8F1AFBD162E0}" destId="{9B9314F6-85CC-4C49-B24D-6AF5DF05D800}" srcOrd="1" destOrd="0" presId="urn:microsoft.com/office/officeart/2005/8/layout/vList2"/>
    <dgm:cxn modelId="{01D947EC-384D-4C53-A4B1-6C4BDD96E887}" type="presParOf" srcId="{612116FE-9061-44B1-A457-8F1AFBD162E0}" destId="{ACAD381E-21DC-4C07-8FDD-119C2EC3BB2E}" srcOrd="2" destOrd="0" presId="urn:microsoft.com/office/officeart/2005/8/layout/vList2"/>
    <dgm:cxn modelId="{84F56F5F-D887-4F86-BD63-03619F6DFC87}" type="presParOf" srcId="{612116FE-9061-44B1-A457-8F1AFBD162E0}" destId="{208194AD-7544-4854-B7A4-4A67E5453B54}" srcOrd="3" destOrd="0" presId="urn:microsoft.com/office/officeart/2005/8/layout/vList2"/>
    <dgm:cxn modelId="{E3121D38-0754-417B-8D1C-FDF7CCCC437D}" type="presParOf" srcId="{612116FE-9061-44B1-A457-8F1AFBD162E0}" destId="{ABF03533-6AD0-44CD-A08E-C9977356B6A8}" srcOrd="4" destOrd="0" presId="urn:microsoft.com/office/officeart/2005/8/layout/vList2"/>
    <dgm:cxn modelId="{0443DD3E-EF4E-4A43-95D4-FBF801AB646B}" type="presParOf" srcId="{612116FE-9061-44B1-A457-8F1AFBD162E0}" destId="{60E42310-8BB6-41EA-B44F-0BAC7EFC9B2E}" srcOrd="5" destOrd="0" presId="urn:microsoft.com/office/officeart/2005/8/layout/vList2"/>
    <dgm:cxn modelId="{A349F705-005A-44F8-B84F-88B3584858A0}" type="presParOf" srcId="{612116FE-9061-44B1-A457-8F1AFBD162E0}" destId="{1C4BCB69-D3A6-4CCF-9871-D9B9359B8159}" srcOrd="6" destOrd="0" presId="urn:microsoft.com/office/officeart/2005/8/layout/vList2"/>
    <dgm:cxn modelId="{94516A82-C0EB-4707-8E8C-AE0600633008}" type="presParOf" srcId="{612116FE-9061-44B1-A457-8F1AFBD162E0}" destId="{34DE5943-AAB5-4DC3-B765-99B35FCB6ECD}" srcOrd="7" destOrd="0" presId="urn:microsoft.com/office/officeart/2005/8/layout/vList2"/>
    <dgm:cxn modelId="{4E379DCE-B361-42D5-9F4A-6AFDB8A7B845}" type="presParOf" srcId="{612116FE-9061-44B1-A457-8F1AFBD162E0}" destId="{97CBBA99-26B9-4E2D-BA76-BF47FEBF0134}" srcOrd="8" destOrd="0" presId="urn:microsoft.com/office/officeart/2005/8/layout/vList2"/>
    <dgm:cxn modelId="{8F6823FC-7F8C-49E5-864F-C60883A1A33C}" type="presParOf" srcId="{612116FE-9061-44B1-A457-8F1AFBD162E0}" destId="{9A22653A-B2DB-4D9E-A633-AD2EC219A723}" srcOrd="9" destOrd="0" presId="urn:microsoft.com/office/officeart/2005/8/layout/vList2"/>
    <dgm:cxn modelId="{BA661678-3E0C-41C9-AFC0-8423EC83F297}" type="presParOf" srcId="{612116FE-9061-44B1-A457-8F1AFBD162E0}" destId="{B1DDF1AD-3BC2-43B8-A8D0-A33120EFAF7C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541546-39A7-4633-AED0-6028788110D7}">
      <dsp:nvSpPr>
        <dsp:cNvPr id="0" name=""/>
        <dsp:cNvSpPr/>
      </dsp:nvSpPr>
      <dsp:spPr>
        <a:xfrm>
          <a:off x="0" y="53711"/>
          <a:ext cx="8208912" cy="6949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tint val="15000"/>
                <a:satMod val="250000"/>
              </a:schemeClr>
            </a:gs>
            <a:gs pos="49000">
              <a:schemeClr val="accent1">
                <a:shade val="50000"/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49100">
              <a:schemeClr val="accent1">
                <a:shade val="50000"/>
                <a:hueOff val="0"/>
                <a:satOff val="0"/>
                <a:lumOff val="0"/>
                <a:alphaOff val="0"/>
                <a:tint val="64000"/>
                <a:satMod val="160000"/>
              </a:schemeClr>
            </a:gs>
            <a:gs pos="92000">
              <a:schemeClr val="accent1">
                <a:shade val="50000"/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shade val="50000"/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</a:t>
          </a:r>
          <a:r>
            <a:rPr lang="cs-CZ" sz="1800" b="1" kern="1200" dirty="0" smtClean="0"/>
            <a:t>: Základní škola a Mateřská škola Troskotovice, příspěvková organizace</a:t>
          </a:r>
          <a:endParaRPr lang="cs-CZ" sz="1800" kern="1200" dirty="0"/>
        </a:p>
      </dsp:txBody>
      <dsp:txXfrm>
        <a:off x="33926" y="87637"/>
        <a:ext cx="8141060" cy="627128"/>
      </dsp:txXfrm>
    </dsp:sp>
    <dsp:sp modelId="{ACAD381E-21DC-4C07-8FDD-119C2EC3BB2E}">
      <dsp:nvSpPr>
        <dsp:cNvPr id="0" name=""/>
        <dsp:cNvSpPr/>
      </dsp:nvSpPr>
      <dsp:spPr>
        <a:xfrm>
          <a:off x="0" y="800531"/>
          <a:ext cx="8208912" cy="6949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139753"/>
                <a:satOff val="-6067"/>
                <a:lumOff val="14809"/>
                <a:alphaOff val="0"/>
                <a:tint val="15000"/>
                <a:satMod val="250000"/>
              </a:schemeClr>
            </a:gs>
            <a:gs pos="49000">
              <a:schemeClr val="accent1">
                <a:shade val="50000"/>
                <a:hueOff val="139753"/>
                <a:satOff val="-6067"/>
                <a:lumOff val="14809"/>
                <a:alphaOff val="0"/>
                <a:tint val="50000"/>
                <a:satMod val="200000"/>
              </a:schemeClr>
            </a:gs>
            <a:gs pos="49100">
              <a:schemeClr val="accent1">
                <a:shade val="50000"/>
                <a:hueOff val="139753"/>
                <a:satOff val="-6067"/>
                <a:lumOff val="14809"/>
                <a:alphaOff val="0"/>
                <a:tint val="64000"/>
                <a:satMod val="160000"/>
              </a:schemeClr>
            </a:gs>
            <a:gs pos="92000">
              <a:schemeClr val="accent1">
                <a:shade val="50000"/>
                <a:hueOff val="139753"/>
                <a:satOff val="-6067"/>
                <a:lumOff val="14809"/>
                <a:alphaOff val="0"/>
                <a:tint val="50000"/>
                <a:satMod val="200000"/>
              </a:schemeClr>
            </a:gs>
            <a:gs pos="100000">
              <a:schemeClr val="accent1">
                <a:shade val="50000"/>
                <a:hueOff val="139753"/>
                <a:satOff val="-6067"/>
                <a:lumOff val="14809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shade val="50000"/>
              <a:hueOff val="139753"/>
              <a:satOff val="-6067"/>
              <a:lumOff val="14809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</a:t>
          </a:r>
          <a:r>
            <a:rPr lang="cs-CZ" sz="1800" kern="1200" dirty="0" smtClean="0"/>
            <a:t>: Michaela Vráblíková </a:t>
          </a:r>
          <a:endParaRPr lang="cs-CZ" sz="1800" kern="1200" dirty="0"/>
        </a:p>
      </dsp:txBody>
      <dsp:txXfrm>
        <a:off x="33926" y="834457"/>
        <a:ext cx="8141060" cy="627128"/>
      </dsp:txXfrm>
    </dsp:sp>
    <dsp:sp modelId="{ABF03533-6AD0-44CD-A08E-C9977356B6A8}">
      <dsp:nvSpPr>
        <dsp:cNvPr id="0" name=""/>
        <dsp:cNvSpPr/>
      </dsp:nvSpPr>
      <dsp:spPr>
        <a:xfrm>
          <a:off x="0" y="1547351"/>
          <a:ext cx="8208912" cy="6949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279507"/>
                <a:satOff val="-12133"/>
                <a:lumOff val="29617"/>
                <a:alphaOff val="0"/>
                <a:tint val="15000"/>
                <a:satMod val="250000"/>
              </a:schemeClr>
            </a:gs>
            <a:gs pos="49000">
              <a:schemeClr val="accent1">
                <a:shade val="50000"/>
                <a:hueOff val="279507"/>
                <a:satOff val="-12133"/>
                <a:lumOff val="29617"/>
                <a:alphaOff val="0"/>
                <a:tint val="50000"/>
                <a:satMod val="200000"/>
              </a:schemeClr>
            </a:gs>
            <a:gs pos="49100">
              <a:schemeClr val="accent1">
                <a:shade val="50000"/>
                <a:hueOff val="279507"/>
                <a:satOff val="-12133"/>
                <a:lumOff val="29617"/>
                <a:alphaOff val="0"/>
                <a:tint val="64000"/>
                <a:satMod val="160000"/>
              </a:schemeClr>
            </a:gs>
            <a:gs pos="92000">
              <a:schemeClr val="accent1">
                <a:shade val="50000"/>
                <a:hueOff val="279507"/>
                <a:satOff val="-12133"/>
                <a:lumOff val="29617"/>
                <a:alphaOff val="0"/>
                <a:tint val="50000"/>
                <a:satMod val="200000"/>
              </a:schemeClr>
            </a:gs>
            <a:gs pos="100000">
              <a:schemeClr val="accent1">
                <a:shade val="50000"/>
                <a:hueOff val="279507"/>
                <a:satOff val="-12133"/>
                <a:lumOff val="29617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shade val="50000"/>
              <a:hueOff val="279507"/>
              <a:satOff val="-12133"/>
              <a:lumOff val="29617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VY_32_INOVACE_40AJ_4tr_SLOVICKA13.</a:t>
          </a:r>
          <a:endParaRPr lang="cs-CZ" sz="1800" kern="1200" dirty="0"/>
        </a:p>
      </dsp:txBody>
      <dsp:txXfrm>
        <a:off x="33926" y="1581277"/>
        <a:ext cx="8141060" cy="627128"/>
      </dsp:txXfrm>
    </dsp:sp>
    <dsp:sp modelId="{1C4BCB69-D3A6-4CCF-9871-D9B9359B8159}">
      <dsp:nvSpPr>
        <dsp:cNvPr id="0" name=""/>
        <dsp:cNvSpPr/>
      </dsp:nvSpPr>
      <dsp:spPr>
        <a:xfrm>
          <a:off x="0" y="2294171"/>
          <a:ext cx="8208912" cy="6949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419260"/>
                <a:satOff val="-18200"/>
                <a:lumOff val="44426"/>
                <a:alphaOff val="0"/>
                <a:tint val="15000"/>
                <a:satMod val="250000"/>
              </a:schemeClr>
            </a:gs>
            <a:gs pos="49000">
              <a:schemeClr val="accent1">
                <a:shade val="50000"/>
                <a:hueOff val="419260"/>
                <a:satOff val="-18200"/>
                <a:lumOff val="44426"/>
                <a:alphaOff val="0"/>
                <a:tint val="50000"/>
                <a:satMod val="200000"/>
              </a:schemeClr>
            </a:gs>
            <a:gs pos="49100">
              <a:schemeClr val="accent1">
                <a:shade val="50000"/>
                <a:hueOff val="419260"/>
                <a:satOff val="-18200"/>
                <a:lumOff val="44426"/>
                <a:alphaOff val="0"/>
                <a:tint val="64000"/>
                <a:satMod val="160000"/>
              </a:schemeClr>
            </a:gs>
            <a:gs pos="92000">
              <a:schemeClr val="accent1">
                <a:shade val="50000"/>
                <a:hueOff val="419260"/>
                <a:satOff val="-18200"/>
                <a:lumOff val="44426"/>
                <a:alphaOff val="0"/>
                <a:tint val="50000"/>
                <a:satMod val="200000"/>
              </a:schemeClr>
            </a:gs>
            <a:gs pos="100000">
              <a:schemeClr val="accent1">
                <a:shade val="50000"/>
                <a:hueOff val="419260"/>
                <a:satOff val="-18200"/>
                <a:lumOff val="44426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shade val="50000"/>
              <a:hueOff val="419260"/>
              <a:satOff val="-18200"/>
              <a:lumOff val="44426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Procvičování slovíček </a:t>
          </a:r>
          <a:r>
            <a:rPr lang="cs-CZ" sz="1800" kern="1200" dirty="0" smtClean="0"/>
            <a:t>13.lekce</a:t>
          </a:r>
          <a:endParaRPr lang="cs-CZ" sz="1800" kern="1200" dirty="0"/>
        </a:p>
      </dsp:txBody>
      <dsp:txXfrm>
        <a:off x="33926" y="2328097"/>
        <a:ext cx="8141060" cy="627128"/>
      </dsp:txXfrm>
    </dsp:sp>
    <dsp:sp modelId="{97CBBA99-26B9-4E2D-BA76-BF47FEBF0134}">
      <dsp:nvSpPr>
        <dsp:cNvPr id="0" name=""/>
        <dsp:cNvSpPr/>
      </dsp:nvSpPr>
      <dsp:spPr>
        <a:xfrm>
          <a:off x="0" y="3040991"/>
          <a:ext cx="8208912" cy="6949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279507"/>
                <a:satOff val="-12133"/>
                <a:lumOff val="29617"/>
                <a:alphaOff val="0"/>
                <a:tint val="15000"/>
                <a:satMod val="250000"/>
              </a:schemeClr>
            </a:gs>
            <a:gs pos="49000">
              <a:schemeClr val="accent1">
                <a:shade val="50000"/>
                <a:hueOff val="279507"/>
                <a:satOff val="-12133"/>
                <a:lumOff val="29617"/>
                <a:alphaOff val="0"/>
                <a:tint val="50000"/>
                <a:satMod val="200000"/>
              </a:schemeClr>
            </a:gs>
            <a:gs pos="49100">
              <a:schemeClr val="accent1">
                <a:shade val="50000"/>
                <a:hueOff val="279507"/>
                <a:satOff val="-12133"/>
                <a:lumOff val="29617"/>
                <a:alphaOff val="0"/>
                <a:tint val="64000"/>
                <a:satMod val="160000"/>
              </a:schemeClr>
            </a:gs>
            <a:gs pos="92000">
              <a:schemeClr val="accent1">
                <a:shade val="50000"/>
                <a:hueOff val="279507"/>
                <a:satOff val="-12133"/>
                <a:lumOff val="29617"/>
                <a:alphaOff val="0"/>
                <a:tint val="50000"/>
                <a:satMod val="200000"/>
              </a:schemeClr>
            </a:gs>
            <a:gs pos="100000">
              <a:schemeClr val="accent1">
                <a:shade val="50000"/>
                <a:hueOff val="279507"/>
                <a:satOff val="-12133"/>
                <a:lumOff val="29617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shade val="50000"/>
              <a:hueOff val="279507"/>
              <a:satOff val="-12133"/>
              <a:lumOff val="29617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</a:t>
          </a:r>
          <a:r>
            <a:rPr lang="cs-CZ" sz="1800" kern="1200" dirty="0" smtClean="0"/>
            <a:t>projektu: 01</a:t>
          </a:r>
          <a:endParaRPr lang="cs-CZ" sz="1800" kern="1200" dirty="0"/>
        </a:p>
      </dsp:txBody>
      <dsp:txXfrm>
        <a:off x="33926" y="3074917"/>
        <a:ext cx="8141060" cy="627128"/>
      </dsp:txXfrm>
    </dsp:sp>
    <dsp:sp modelId="{B1DDF1AD-3BC2-43B8-A8D0-A33120EFAF7C}">
      <dsp:nvSpPr>
        <dsp:cNvPr id="0" name=""/>
        <dsp:cNvSpPr/>
      </dsp:nvSpPr>
      <dsp:spPr>
        <a:xfrm>
          <a:off x="0" y="3787811"/>
          <a:ext cx="8208912" cy="6949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139753"/>
                <a:satOff val="-6067"/>
                <a:lumOff val="14809"/>
                <a:alphaOff val="0"/>
                <a:tint val="15000"/>
                <a:satMod val="250000"/>
              </a:schemeClr>
            </a:gs>
            <a:gs pos="49000">
              <a:schemeClr val="accent1">
                <a:shade val="50000"/>
                <a:hueOff val="139753"/>
                <a:satOff val="-6067"/>
                <a:lumOff val="14809"/>
                <a:alphaOff val="0"/>
                <a:tint val="50000"/>
                <a:satMod val="200000"/>
              </a:schemeClr>
            </a:gs>
            <a:gs pos="49100">
              <a:schemeClr val="accent1">
                <a:shade val="50000"/>
                <a:hueOff val="139753"/>
                <a:satOff val="-6067"/>
                <a:lumOff val="14809"/>
                <a:alphaOff val="0"/>
                <a:tint val="64000"/>
                <a:satMod val="160000"/>
              </a:schemeClr>
            </a:gs>
            <a:gs pos="92000">
              <a:schemeClr val="accent1">
                <a:shade val="50000"/>
                <a:hueOff val="139753"/>
                <a:satOff val="-6067"/>
                <a:lumOff val="14809"/>
                <a:alphaOff val="0"/>
                <a:tint val="50000"/>
                <a:satMod val="200000"/>
              </a:schemeClr>
            </a:gs>
            <a:gs pos="100000">
              <a:schemeClr val="accent1">
                <a:shade val="50000"/>
                <a:hueOff val="139753"/>
                <a:satOff val="-6067"/>
                <a:lumOff val="14809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shade val="50000"/>
              <a:hueOff val="139753"/>
              <a:satOff val="-6067"/>
              <a:lumOff val="14809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Vytvořeno: 14.4.2013</a:t>
          </a:r>
          <a:endParaRPr lang="cs-CZ" sz="1800" kern="1200" dirty="0"/>
        </a:p>
      </dsp:txBody>
      <dsp:txXfrm>
        <a:off x="33926" y="3821737"/>
        <a:ext cx="8141060" cy="6271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B869175-16E4-4D94-B6DB-485638DD073F}" type="datetimeFigureOut">
              <a:rPr lang="cs-CZ" smtClean="0"/>
              <a:t>13.4.2013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4BBCAE1D-F4D3-436E-81E2-FAB8929DA66A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869175-16E4-4D94-B6DB-485638DD073F}" type="datetimeFigureOut">
              <a:rPr lang="cs-CZ" smtClean="0"/>
              <a:t>13.4.2013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BCAE1D-F4D3-436E-81E2-FAB8929DA66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869175-16E4-4D94-B6DB-485638DD073F}" type="datetimeFigureOut">
              <a:rPr lang="cs-CZ" smtClean="0"/>
              <a:t>13.4.2013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4BBCAE1D-F4D3-436E-81E2-FAB8929DA66A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869175-16E4-4D94-B6DB-485638DD073F}" type="datetimeFigureOut">
              <a:rPr lang="cs-CZ" smtClean="0"/>
              <a:t>13.4.2013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BCAE1D-F4D3-436E-81E2-FAB8929DA66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869175-16E4-4D94-B6DB-485638DD073F}" type="datetimeFigureOut">
              <a:rPr lang="cs-CZ" smtClean="0"/>
              <a:t>13.4.2013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BCAE1D-F4D3-436E-81E2-FAB8929DA66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869175-16E4-4D94-B6DB-485638DD073F}" type="datetimeFigureOut">
              <a:rPr lang="cs-CZ" smtClean="0"/>
              <a:t>13.4.2013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BCAE1D-F4D3-436E-81E2-FAB8929DA66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869175-16E4-4D94-B6DB-485638DD073F}" type="datetimeFigureOut">
              <a:rPr lang="cs-CZ" smtClean="0"/>
              <a:t>13.4.2013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BCAE1D-F4D3-436E-81E2-FAB8929DA66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869175-16E4-4D94-B6DB-485638DD073F}" type="datetimeFigureOut">
              <a:rPr lang="cs-CZ" smtClean="0"/>
              <a:t>13.4.2013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BCAE1D-F4D3-436E-81E2-FAB8929DA66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869175-16E4-4D94-B6DB-485638DD073F}" type="datetimeFigureOut">
              <a:rPr lang="cs-CZ" smtClean="0"/>
              <a:t>13.4.2013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BCAE1D-F4D3-436E-81E2-FAB8929DA66A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869175-16E4-4D94-B6DB-485638DD073F}" type="datetimeFigureOut">
              <a:rPr lang="cs-CZ" smtClean="0"/>
              <a:t>13.4.2013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BCAE1D-F4D3-436E-81E2-FAB8929DA66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5B869175-16E4-4D94-B6DB-485638DD073F}" type="datetimeFigureOut">
              <a:rPr lang="cs-CZ" smtClean="0"/>
              <a:t>13.4.2013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4BBCAE1D-F4D3-436E-81E2-FAB8929DA66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5B869175-16E4-4D94-B6DB-485638DD073F}" type="datetimeFigureOut">
              <a:rPr lang="cs-CZ" smtClean="0"/>
              <a:t>13.4.2013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4BBCAE1D-F4D3-436E-81E2-FAB8929DA66A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w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829244228"/>
              </p:ext>
            </p:extLst>
          </p:nvPr>
        </p:nvGraphicFramePr>
        <p:xfrm>
          <a:off x="467544" y="681059"/>
          <a:ext cx="8208912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5267852"/>
            <a:ext cx="4024666" cy="784026"/>
          </a:xfrm>
          <a:prstGeom prst="rect">
            <a:avLst/>
          </a:prstGeom>
          <a:noFill/>
          <a:ln w="9525">
            <a:solidFill>
              <a:schemeClr val="tx2">
                <a:lumMod val="7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15488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dirty="0"/>
              <a:t>Pro </a:t>
            </a:r>
            <a:r>
              <a:rPr lang="cs-CZ" dirty="0" smtClean="0"/>
              <a:t>4. </a:t>
            </a:r>
            <a:r>
              <a:rPr lang="cs-CZ" dirty="0"/>
              <a:t>ročník ZŠ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Interaktivní procvičování slovíček </a:t>
            </a:r>
            <a:r>
              <a:rPr lang="cs-CZ" dirty="0" smtClean="0"/>
              <a:t>13.lekce </a:t>
            </a:r>
            <a:r>
              <a:rPr lang="cs-CZ" dirty="0"/>
              <a:t>(učebnice </a:t>
            </a:r>
            <a:r>
              <a:rPr lang="cs-CZ" dirty="0" err="1"/>
              <a:t>Chatterbox</a:t>
            </a:r>
            <a:r>
              <a:rPr lang="cs-CZ" dirty="0"/>
              <a:t> </a:t>
            </a:r>
            <a:r>
              <a:rPr lang="cs-CZ" dirty="0" smtClean="0"/>
              <a:t>2)</a:t>
            </a:r>
            <a:endParaRPr lang="cs-CZ" dirty="0"/>
          </a:p>
          <a:p>
            <a:pPr>
              <a:buFont typeface="Wingdings" pitchFamily="2" charset="2"/>
              <a:buChar char="Ø"/>
            </a:pPr>
            <a:r>
              <a:rPr lang="cs-CZ" dirty="0"/>
              <a:t>Pomůcky:  fixy na interaktivní tabuli, počítače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Inovace: motivační interaktivní procvičování slovní zásoby na interaktivní tabuli či samostatná práce na PC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Metodické pokyny: doplňování slovíček, </a:t>
            </a:r>
            <a:r>
              <a:rPr lang="cs-CZ" dirty="0" smtClean="0"/>
              <a:t>přiřazování slovíček, </a:t>
            </a:r>
            <a:r>
              <a:rPr lang="cs-CZ" dirty="0" smtClean="0"/>
              <a:t>roční období, </a:t>
            </a:r>
            <a:r>
              <a:rPr lang="cs-CZ" dirty="0" err="1" smtClean="0"/>
              <a:t>datumy</a:t>
            </a:r>
            <a:r>
              <a:rPr lang="cs-CZ" dirty="0" smtClean="0"/>
              <a:t>, měsíce, řadové číslovky.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42738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Přelož do angličtiny: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Jezdit na kole</a:t>
            </a:r>
          </a:p>
          <a:p>
            <a:r>
              <a:rPr lang="cs-CZ" dirty="0" smtClean="0"/>
              <a:t>Tamti,-y,-o,-a</a:t>
            </a:r>
          </a:p>
          <a:p>
            <a:r>
              <a:rPr lang="cs-CZ" dirty="0" smtClean="0"/>
              <a:t>Vycházet, vyjít</a:t>
            </a:r>
          </a:p>
          <a:p>
            <a:r>
              <a:rPr lang="cs-CZ" dirty="0" smtClean="0"/>
              <a:t>Práskl, prásknout</a:t>
            </a:r>
          </a:p>
          <a:p>
            <a:r>
              <a:rPr lang="cs-CZ" dirty="0" smtClean="0"/>
              <a:t>Zvláštní, speciální</a:t>
            </a:r>
          </a:p>
          <a:p>
            <a:r>
              <a:rPr lang="cs-CZ" dirty="0" smtClean="0"/>
              <a:t>Svatý</a:t>
            </a:r>
          </a:p>
          <a:p>
            <a:r>
              <a:rPr lang="cs-CZ" dirty="0" smtClean="0"/>
              <a:t>Poslat</a:t>
            </a:r>
          </a:p>
          <a:p>
            <a:r>
              <a:rPr lang="cs-CZ" dirty="0" smtClean="0"/>
              <a:t>Tanec, tančit</a:t>
            </a:r>
          </a:p>
          <a:p>
            <a:r>
              <a:rPr lang="cs-CZ" dirty="0" smtClean="0"/>
              <a:t>Ohňostroj</a:t>
            </a:r>
          </a:p>
          <a:p>
            <a:r>
              <a:rPr lang="cs-CZ" dirty="0" smtClean="0"/>
              <a:t>Lístek, pohlednice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err="1" smtClean="0"/>
              <a:t>Ride</a:t>
            </a:r>
            <a:r>
              <a:rPr lang="cs-CZ" dirty="0" smtClean="0"/>
              <a:t> a bike</a:t>
            </a:r>
          </a:p>
          <a:p>
            <a:r>
              <a:rPr lang="cs-CZ" dirty="0" err="1" smtClean="0"/>
              <a:t>Those</a:t>
            </a:r>
            <a:endParaRPr lang="cs-CZ" dirty="0" smtClean="0"/>
          </a:p>
          <a:p>
            <a:r>
              <a:rPr lang="cs-CZ" dirty="0" smtClean="0"/>
              <a:t>Go </a:t>
            </a:r>
            <a:r>
              <a:rPr lang="cs-CZ" dirty="0" err="1" smtClean="0"/>
              <a:t>out</a:t>
            </a:r>
            <a:endParaRPr lang="cs-CZ" dirty="0" smtClean="0"/>
          </a:p>
          <a:p>
            <a:r>
              <a:rPr lang="cs-CZ" dirty="0" err="1" smtClean="0"/>
              <a:t>Crack</a:t>
            </a:r>
            <a:endParaRPr lang="cs-CZ" dirty="0" smtClean="0"/>
          </a:p>
          <a:p>
            <a:r>
              <a:rPr lang="cs-CZ" dirty="0" err="1" smtClean="0"/>
              <a:t>Special</a:t>
            </a:r>
            <a:endParaRPr lang="cs-CZ" dirty="0" smtClean="0"/>
          </a:p>
          <a:p>
            <a:r>
              <a:rPr lang="cs-CZ" dirty="0" smtClean="0"/>
              <a:t>Saint</a:t>
            </a:r>
          </a:p>
          <a:p>
            <a:r>
              <a:rPr lang="cs-CZ" dirty="0" err="1" smtClean="0"/>
              <a:t>Send</a:t>
            </a:r>
            <a:endParaRPr lang="cs-CZ" dirty="0" smtClean="0"/>
          </a:p>
          <a:p>
            <a:r>
              <a:rPr lang="cs-CZ" dirty="0" smtClean="0"/>
              <a:t>Dance</a:t>
            </a:r>
          </a:p>
          <a:p>
            <a:r>
              <a:rPr lang="cs-CZ" dirty="0" err="1" smtClean="0"/>
              <a:t>Fireworks</a:t>
            </a:r>
            <a:endParaRPr lang="cs-CZ" dirty="0" smtClean="0"/>
          </a:p>
          <a:p>
            <a:r>
              <a:rPr lang="cs-CZ" dirty="0" err="1" smtClean="0"/>
              <a:t>card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09957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Napiš v </a:t>
            </a:r>
            <a:r>
              <a:rPr lang="cs-CZ" dirty="0" err="1" smtClean="0"/>
              <a:t>angličtině:měsíce</a:t>
            </a:r>
            <a:r>
              <a:rPr lang="cs-CZ" dirty="0" smtClean="0"/>
              <a:t> v roce/</a:t>
            </a:r>
            <a:r>
              <a:rPr lang="cs-CZ" dirty="0" err="1" smtClean="0"/>
              <a:t>months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year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Leden</a:t>
            </a:r>
          </a:p>
          <a:p>
            <a:r>
              <a:rPr lang="cs-CZ" dirty="0" smtClean="0"/>
              <a:t>Únor</a:t>
            </a:r>
          </a:p>
          <a:p>
            <a:r>
              <a:rPr lang="cs-CZ" dirty="0" smtClean="0"/>
              <a:t>Březen</a:t>
            </a:r>
          </a:p>
          <a:p>
            <a:r>
              <a:rPr lang="cs-CZ" dirty="0" smtClean="0"/>
              <a:t>Duben</a:t>
            </a:r>
          </a:p>
          <a:p>
            <a:r>
              <a:rPr lang="cs-CZ" dirty="0" smtClean="0"/>
              <a:t>Květen</a:t>
            </a:r>
          </a:p>
          <a:p>
            <a:r>
              <a:rPr lang="cs-CZ" dirty="0" smtClean="0"/>
              <a:t>Červen</a:t>
            </a:r>
          </a:p>
          <a:p>
            <a:r>
              <a:rPr lang="cs-CZ" dirty="0" smtClean="0"/>
              <a:t>Červenec</a:t>
            </a:r>
          </a:p>
          <a:p>
            <a:r>
              <a:rPr lang="cs-CZ" dirty="0" smtClean="0"/>
              <a:t>Srpen</a:t>
            </a:r>
          </a:p>
          <a:p>
            <a:r>
              <a:rPr lang="cs-CZ" dirty="0" smtClean="0"/>
              <a:t>Září </a:t>
            </a:r>
          </a:p>
          <a:p>
            <a:r>
              <a:rPr lang="cs-CZ" dirty="0" smtClean="0"/>
              <a:t>Říjen </a:t>
            </a:r>
          </a:p>
          <a:p>
            <a:r>
              <a:rPr lang="cs-CZ" dirty="0" smtClean="0"/>
              <a:t>Listopad </a:t>
            </a:r>
          </a:p>
          <a:p>
            <a:r>
              <a:rPr lang="cs-CZ" dirty="0" smtClean="0"/>
              <a:t>prosinec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err="1" smtClean="0"/>
              <a:t>January</a:t>
            </a:r>
            <a:endParaRPr lang="cs-CZ" dirty="0" smtClean="0"/>
          </a:p>
          <a:p>
            <a:r>
              <a:rPr lang="cs-CZ" dirty="0" err="1" smtClean="0"/>
              <a:t>February</a:t>
            </a:r>
            <a:endParaRPr lang="cs-CZ" dirty="0" smtClean="0"/>
          </a:p>
          <a:p>
            <a:r>
              <a:rPr lang="cs-CZ" dirty="0" err="1" smtClean="0"/>
              <a:t>March</a:t>
            </a:r>
            <a:endParaRPr lang="cs-CZ" dirty="0" smtClean="0"/>
          </a:p>
          <a:p>
            <a:r>
              <a:rPr lang="cs-CZ" dirty="0" err="1" smtClean="0"/>
              <a:t>April</a:t>
            </a:r>
            <a:endParaRPr lang="cs-CZ" dirty="0" smtClean="0"/>
          </a:p>
          <a:p>
            <a:r>
              <a:rPr lang="cs-CZ" dirty="0" err="1" smtClean="0"/>
              <a:t>Pay</a:t>
            </a:r>
            <a:endParaRPr lang="cs-CZ" dirty="0" smtClean="0"/>
          </a:p>
          <a:p>
            <a:r>
              <a:rPr lang="cs-CZ" dirty="0" smtClean="0"/>
              <a:t>June</a:t>
            </a:r>
          </a:p>
          <a:p>
            <a:r>
              <a:rPr lang="cs-CZ" dirty="0" smtClean="0"/>
              <a:t>July</a:t>
            </a:r>
          </a:p>
          <a:p>
            <a:r>
              <a:rPr lang="cs-CZ" dirty="0" smtClean="0"/>
              <a:t>August</a:t>
            </a:r>
          </a:p>
          <a:p>
            <a:r>
              <a:rPr lang="cs-CZ" dirty="0" err="1" smtClean="0"/>
              <a:t>Septemner</a:t>
            </a:r>
            <a:endParaRPr lang="cs-CZ" dirty="0" smtClean="0"/>
          </a:p>
          <a:p>
            <a:r>
              <a:rPr lang="cs-CZ" dirty="0" err="1" smtClean="0"/>
              <a:t>October</a:t>
            </a:r>
            <a:endParaRPr lang="cs-CZ" dirty="0" smtClean="0"/>
          </a:p>
          <a:p>
            <a:r>
              <a:rPr lang="cs-CZ" dirty="0" err="1" smtClean="0"/>
              <a:t>November</a:t>
            </a:r>
            <a:endParaRPr lang="cs-CZ" dirty="0" smtClean="0"/>
          </a:p>
          <a:p>
            <a:r>
              <a:rPr lang="cs-CZ" dirty="0" err="1" smtClean="0"/>
              <a:t>December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82493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Napiš v angličtině: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Jedenáctý</a:t>
            </a:r>
          </a:p>
          <a:p>
            <a:r>
              <a:rPr lang="cs-CZ" dirty="0" smtClean="0"/>
              <a:t>Dvacátý</a:t>
            </a:r>
          </a:p>
          <a:p>
            <a:r>
              <a:rPr lang="cs-CZ" dirty="0" smtClean="0"/>
              <a:t>Pátý</a:t>
            </a:r>
          </a:p>
          <a:p>
            <a:r>
              <a:rPr lang="cs-CZ" dirty="0" smtClean="0"/>
              <a:t>První</a:t>
            </a:r>
          </a:p>
          <a:p>
            <a:r>
              <a:rPr lang="cs-CZ" dirty="0" smtClean="0"/>
              <a:t>Třetí</a:t>
            </a:r>
          </a:p>
          <a:p>
            <a:r>
              <a:rPr lang="cs-CZ" dirty="0" smtClean="0"/>
              <a:t>Šestý</a:t>
            </a:r>
          </a:p>
          <a:p>
            <a:r>
              <a:rPr lang="cs-CZ" dirty="0" err="1" smtClean="0"/>
              <a:t>Padesátý-sedmý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eleventh</a:t>
            </a:r>
            <a:endParaRPr lang="cs-CZ" dirty="0" smtClean="0"/>
          </a:p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twentieth</a:t>
            </a:r>
            <a:endParaRPr lang="cs-CZ" dirty="0" smtClean="0"/>
          </a:p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fifth</a:t>
            </a:r>
            <a:endParaRPr lang="cs-CZ" dirty="0" smtClean="0"/>
          </a:p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first</a:t>
            </a:r>
            <a:endParaRPr lang="cs-CZ" dirty="0" smtClean="0"/>
          </a:p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third</a:t>
            </a:r>
            <a:endParaRPr lang="cs-CZ" dirty="0" smtClean="0"/>
          </a:p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sixth</a:t>
            </a:r>
            <a:endParaRPr lang="cs-CZ" dirty="0" smtClean="0"/>
          </a:p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fifty-seventh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87952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Číslovky řadové: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Tvoří se od základních číslovek přidáním koncovky –</a:t>
            </a:r>
            <a:r>
              <a:rPr lang="cs-CZ" dirty="0" err="1" smtClean="0"/>
              <a:t>th</a:t>
            </a:r>
            <a:r>
              <a:rPr lang="cs-CZ" dirty="0" smtClean="0"/>
              <a:t>, před každou řadovou číslovkou je určitý člen </a:t>
            </a:r>
            <a:r>
              <a:rPr lang="cs-CZ" dirty="0" err="1" smtClean="0"/>
              <a:t>THE.Číslovky</a:t>
            </a:r>
            <a:r>
              <a:rPr lang="cs-CZ" dirty="0" smtClean="0"/>
              <a:t> řadové dělíme na pravidelné a nepravidelné ( 1.,2.,3.)</a:t>
            </a:r>
          </a:p>
          <a:p>
            <a:r>
              <a:rPr lang="cs-CZ" dirty="0" smtClean="0"/>
              <a:t>První             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first</a:t>
            </a:r>
            <a:r>
              <a:rPr lang="cs-CZ" dirty="0" smtClean="0"/>
              <a:t> ( 1st)</a:t>
            </a:r>
          </a:p>
          <a:p>
            <a:r>
              <a:rPr lang="cs-CZ" dirty="0" smtClean="0"/>
              <a:t>Druhý             </a:t>
            </a:r>
            <a:r>
              <a:rPr lang="cs-CZ" dirty="0" err="1" smtClean="0"/>
              <a:t>The</a:t>
            </a:r>
            <a:r>
              <a:rPr lang="cs-CZ" dirty="0" smtClean="0"/>
              <a:t> second (2nd)</a:t>
            </a:r>
          </a:p>
          <a:p>
            <a:r>
              <a:rPr lang="cs-CZ" dirty="0" smtClean="0"/>
              <a:t>Třetí             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third</a:t>
            </a:r>
            <a:r>
              <a:rPr lang="cs-CZ" dirty="0" smtClean="0"/>
              <a:t> (3rd)</a:t>
            </a:r>
          </a:p>
          <a:p>
            <a:r>
              <a:rPr lang="cs-CZ" dirty="0" smtClean="0"/>
              <a:t>Čtvrtý           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fourth</a:t>
            </a:r>
            <a:r>
              <a:rPr lang="cs-CZ" dirty="0" smtClean="0"/>
              <a:t> (4th)</a:t>
            </a:r>
          </a:p>
          <a:p>
            <a:r>
              <a:rPr lang="cs-CZ" dirty="0" smtClean="0"/>
              <a:t>Pátý              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fifth</a:t>
            </a:r>
            <a:r>
              <a:rPr lang="cs-CZ" dirty="0" smtClean="0"/>
              <a:t> (5th)</a:t>
            </a:r>
          </a:p>
          <a:p>
            <a:r>
              <a:rPr lang="cs-CZ" dirty="0" smtClean="0"/>
              <a:t>Dvacátý první  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twenty-first</a:t>
            </a:r>
            <a:r>
              <a:rPr lang="cs-CZ" dirty="0" smtClean="0"/>
              <a:t> (21st)</a:t>
            </a:r>
          </a:p>
          <a:p>
            <a:r>
              <a:rPr lang="cs-CZ" dirty="0" smtClean="0"/>
              <a:t>Třicátý            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thirtieth</a:t>
            </a:r>
            <a:r>
              <a:rPr lang="cs-CZ" dirty="0" smtClean="0"/>
              <a:t> (30th)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28318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Datum/ </a:t>
            </a:r>
            <a:r>
              <a:rPr lang="cs-CZ" dirty="0" err="1" smtClean="0"/>
              <a:t>date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Např</a:t>
            </a:r>
            <a:r>
              <a:rPr lang="cs-CZ" dirty="0" smtClean="0"/>
              <a:t>: 6 </a:t>
            </a:r>
            <a:r>
              <a:rPr lang="cs-CZ" dirty="0" err="1" smtClean="0"/>
              <a:t>March</a:t>
            </a:r>
            <a:r>
              <a:rPr lang="cs-CZ" dirty="0" smtClean="0"/>
              <a:t> –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sixth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March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Přelož do angličtiny:</a:t>
            </a:r>
          </a:p>
          <a:p>
            <a:endParaRPr lang="cs-CZ" dirty="0"/>
          </a:p>
          <a:p>
            <a:r>
              <a:rPr lang="cs-CZ" dirty="0" smtClean="0"/>
              <a:t>1.ledna		</a:t>
            </a:r>
          </a:p>
          <a:p>
            <a:r>
              <a:rPr lang="cs-CZ" dirty="0" smtClean="0"/>
              <a:t>7.září		</a:t>
            </a:r>
          </a:p>
          <a:p>
            <a:r>
              <a:rPr lang="cs-CZ" dirty="0" smtClean="0"/>
              <a:t>8. listopadu	</a:t>
            </a:r>
          </a:p>
          <a:p>
            <a:r>
              <a:rPr lang="cs-CZ" dirty="0" smtClean="0"/>
              <a:t>12. června		</a:t>
            </a:r>
          </a:p>
          <a:p>
            <a:r>
              <a:rPr lang="cs-CZ" dirty="0" smtClean="0"/>
              <a:t>25. dubna		</a:t>
            </a:r>
          </a:p>
        </p:txBody>
      </p:sp>
    </p:spTree>
    <p:extLst>
      <p:ext uri="{BB962C8B-B14F-4D97-AF65-F5344CB8AC3E}">
        <p14:creationId xmlns:p14="http://schemas.microsoft.com/office/powerpoint/2010/main" val="2153506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Správně: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1.ledna		the first of January</a:t>
            </a:r>
          </a:p>
          <a:p>
            <a:r>
              <a:rPr lang="en-US" dirty="0"/>
              <a:t>7.září		the seventh of </a:t>
            </a:r>
            <a:r>
              <a:rPr lang="en-US" dirty="0" err="1"/>
              <a:t>Septemner</a:t>
            </a:r>
            <a:endParaRPr lang="en-US" dirty="0"/>
          </a:p>
          <a:p>
            <a:r>
              <a:rPr lang="en-US" dirty="0"/>
              <a:t>8. </a:t>
            </a:r>
            <a:r>
              <a:rPr lang="en-US" dirty="0" err="1"/>
              <a:t>listopadu</a:t>
            </a:r>
            <a:r>
              <a:rPr lang="en-US" dirty="0"/>
              <a:t>	The eighth of November</a:t>
            </a:r>
          </a:p>
          <a:p>
            <a:r>
              <a:rPr lang="en-US" dirty="0"/>
              <a:t>12. </a:t>
            </a:r>
            <a:r>
              <a:rPr lang="en-US" dirty="0" err="1"/>
              <a:t>června</a:t>
            </a:r>
            <a:r>
              <a:rPr lang="en-US" dirty="0"/>
              <a:t>		The </a:t>
            </a:r>
            <a:r>
              <a:rPr lang="en-US" dirty="0" err="1" smtClean="0"/>
              <a:t>twel</a:t>
            </a:r>
            <a:r>
              <a:rPr lang="cs-CZ" dirty="0" smtClean="0"/>
              <a:t>f</a:t>
            </a:r>
            <a:r>
              <a:rPr lang="en-US" dirty="0" err="1" smtClean="0"/>
              <a:t>th</a:t>
            </a:r>
            <a:r>
              <a:rPr lang="en-US" dirty="0" smtClean="0"/>
              <a:t> </a:t>
            </a:r>
            <a:r>
              <a:rPr lang="en-US" dirty="0"/>
              <a:t>of June</a:t>
            </a:r>
          </a:p>
          <a:p>
            <a:r>
              <a:rPr lang="en-US" dirty="0"/>
              <a:t>25. </a:t>
            </a:r>
            <a:r>
              <a:rPr lang="en-US" dirty="0" err="1"/>
              <a:t>dubna</a:t>
            </a:r>
            <a:r>
              <a:rPr lang="en-US" dirty="0"/>
              <a:t>		The twenty- fifth of April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48138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Přelož do angličtiny: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Červené auto je první.</a:t>
            </a:r>
          </a:p>
          <a:p>
            <a:r>
              <a:rPr lang="cs-CZ" dirty="0" err="1" smtClean="0"/>
              <a:t>Ken</a:t>
            </a:r>
            <a:r>
              <a:rPr lang="cs-CZ" dirty="0" smtClean="0"/>
              <a:t> je druhý.</a:t>
            </a:r>
          </a:p>
          <a:p>
            <a:r>
              <a:rPr lang="cs-CZ" dirty="0" smtClean="0"/>
              <a:t>Lucy se narodila 1.září.</a:t>
            </a:r>
          </a:p>
          <a:p>
            <a:r>
              <a:rPr lang="cs-CZ" dirty="0" smtClean="0"/>
              <a:t>Jana je třetí holka.</a:t>
            </a:r>
          </a:p>
          <a:p>
            <a:r>
              <a:rPr lang="cs-CZ" dirty="0" smtClean="0"/>
              <a:t>Petr se narodil 26.7.</a:t>
            </a:r>
          </a:p>
          <a:p>
            <a:r>
              <a:rPr lang="cs-CZ" dirty="0" err="1" smtClean="0"/>
              <a:t>The</a:t>
            </a:r>
            <a:r>
              <a:rPr lang="cs-CZ" dirty="0" smtClean="0"/>
              <a:t> car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first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Ken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second.</a:t>
            </a:r>
          </a:p>
          <a:p>
            <a:r>
              <a:rPr lang="cs-CZ" dirty="0" err="1" smtClean="0"/>
              <a:t>Lycy</a:t>
            </a:r>
            <a:r>
              <a:rPr lang="cs-CZ" dirty="0" smtClean="0"/>
              <a:t>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born</a:t>
            </a:r>
            <a:r>
              <a:rPr lang="cs-CZ" dirty="0" smtClean="0"/>
              <a:t> on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first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September</a:t>
            </a:r>
            <a:r>
              <a:rPr lang="cs-CZ" dirty="0" smtClean="0"/>
              <a:t>.</a:t>
            </a:r>
          </a:p>
          <a:p>
            <a:r>
              <a:rPr lang="cs-CZ" dirty="0" smtClean="0"/>
              <a:t>Jana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third</a:t>
            </a:r>
            <a:r>
              <a:rPr lang="cs-CZ" dirty="0" smtClean="0"/>
              <a:t> girl.</a:t>
            </a:r>
          </a:p>
          <a:p>
            <a:r>
              <a:rPr lang="cs-CZ" dirty="0" smtClean="0"/>
              <a:t>Petr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born</a:t>
            </a:r>
            <a:r>
              <a:rPr lang="cs-CZ" dirty="0" smtClean="0"/>
              <a:t> on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twenty-sixth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July.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23054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Dopiš roční období a měsíce:</a:t>
            </a:r>
            <a:endParaRPr lang="cs-CZ" dirty="0"/>
          </a:p>
        </p:txBody>
      </p:sp>
      <p:pic>
        <p:nvPicPr>
          <p:cNvPr id="1026" name="Picture 2" descr="C:\Users\0MGM\AppData\Local\Microsoft\Windows\Temporary Internet Files\Content.IE5\PV27JQP1\MC90044028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1597" y="1844824"/>
            <a:ext cx="1656184" cy="1953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0MGM\AppData\Local\Microsoft\Windows\Temporary Internet Files\Content.IE5\WIWTI5ER\MP90042286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653136"/>
            <a:ext cx="2880320" cy="1822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0MGM\AppData\Local\Microsoft\Windows\Temporary Internet Files\Content.IE5\DHCHKSN0\MC90012286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844824"/>
            <a:ext cx="1944216" cy="2016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31" name="Picture 7" descr="C:\Users\0MGM\AppData\Local\Microsoft\Windows\Temporary Internet Files\Content.IE5\I2EGSG96\MP90040690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780" y="4365104"/>
            <a:ext cx="2527176" cy="1825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457316" y="3817153"/>
            <a:ext cx="2880320" cy="1080120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Summer</a:t>
            </a:r>
            <a:r>
              <a:rPr lang="cs-CZ" dirty="0" smtClean="0"/>
              <a:t>: </a:t>
            </a:r>
            <a:r>
              <a:rPr lang="cs-CZ" dirty="0" err="1" smtClean="0"/>
              <a:t>June,July,August</a:t>
            </a:r>
            <a:endParaRPr lang="cs-CZ" dirty="0"/>
          </a:p>
        </p:txBody>
      </p:sp>
      <p:sp>
        <p:nvSpPr>
          <p:cNvPr id="6" name="Zaoblený obdélníkový popisek 5"/>
          <p:cNvSpPr/>
          <p:nvPr/>
        </p:nvSpPr>
        <p:spPr>
          <a:xfrm>
            <a:off x="2051720" y="1532660"/>
            <a:ext cx="2052024" cy="1192720"/>
          </a:xfrm>
          <a:prstGeom prst="wedgeRoundRectCallou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</a:rPr>
              <a:t>Spring</a:t>
            </a:r>
            <a:r>
              <a:rPr lang="cs-CZ" dirty="0" smtClean="0">
                <a:solidFill>
                  <a:schemeClr val="tx1"/>
                </a:solidFill>
              </a:rPr>
              <a:t>: </a:t>
            </a:r>
            <a:r>
              <a:rPr lang="cs-CZ" dirty="0" err="1" smtClean="0">
                <a:solidFill>
                  <a:schemeClr val="tx1"/>
                </a:solidFill>
              </a:rPr>
              <a:t>March,April</a:t>
            </a:r>
            <a:r>
              <a:rPr lang="cs-CZ" dirty="0" smtClean="0">
                <a:solidFill>
                  <a:schemeClr val="tx1"/>
                </a:solidFill>
              </a:rPr>
              <a:t>, May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Zaoblený obdélníkový popisek 6"/>
          <p:cNvSpPr/>
          <p:nvPr/>
        </p:nvSpPr>
        <p:spPr>
          <a:xfrm>
            <a:off x="6055924" y="1392479"/>
            <a:ext cx="2216727" cy="1460456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Winter: </a:t>
            </a:r>
            <a:r>
              <a:rPr lang="cs-CZ" dirty="0" err="1" smtClean="0"/>
              <a:t>December</a:t>
            </a:r>
            <a:r>
              <a:rPr lang="cs-CZ" dirty="0" smtClean="0"/>
              <a:t>, </a:t>
            </a:r>
            <a:r>
              <a:rPr lang="cs-CZ" dirty="0" err="1" smtClean="0"/>
              <a:t>January</a:t>
            </a:r>
            <a:r>
              <a:rPr lang="cs-CZ" dirty="0" smtClean="0"/>
              <a:t>, </a:t>
            </a:r>
            <a:r>
              <a:rPr lang="cs-CZ" dirty="0" err="1"/>
              <a:t>F</a:t>
            </a:r>
            <a:r>
              <a:rPr lang="cs-CZ" dirty="0" err="1" smtClean="0"/>
              <a:t>ebruary</a:t>
            </a:r>
            <a:endParaRPr lang="cs-CZ" dirty="0"/>
          </a:p>
        </p:txBody>
      </p:sp>
      <p:sp>
        <p:nvSpPr>
          <p:cNvPr id="8" name="Zaoblený obdélníkový popisek 7"/>
          <p:cNvSpPr/>
          <p:nvPr/>
        </p:nvSpPr>
        <p:spPr>
          <a:xfrm>
            <a:off x="5796136" y="3505248"/>
            <a:ext cx="2736304" cy="1296144"/>
          </a:xfrm>
          <a:prstGeom prst="wedgeRoundRectCallou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</a:rPr>
              <a:t>Autumn</a:t>
            </a:r>
            <a:r>
              <a:rPr lang="cs-CZ" dirty="0" smtClean="0">
                <a:solidFill>
                  <a:schemeClr val="tx1"/>
                </a:solidFill>
              </a:rPr>
              <a:t>: </a:t>
            </a:r>
            <a:r>
              <a:rPr lang="cs-CZ" dirty="0" err="1" smtClean="0">
                <a:solidFill>
                  <a:schemeClr val="tx1"/>
                </a:solidFill>
              </a:rPr>
              <a:t>September,November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 err="1" smtClean="0">
                <a:solidFill>
                  <a:schemeClr val="tx1"/>
                </a:solidFill>
              </a:rPr>
              <a:t>December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4125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Ilustrace: office.microsoft.com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91449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45</TotalTime>
  <Words>381</Words>
  <Application>Microsoft Office PowerPoint</Application>
  <PresentationFormat>Předvádění na obrazovce (4:3)</PresentationFormat>
  <Paragraphs>116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Bohatý</vt:lpstr>
      <vt:lpstr>Prezentace aplikace PowerPoint</vt:lpstr>
      <vt:lpstr>Anotace</vt:lpstr>
      <vt:lpstr>Přelož do angličtiny:</vt:lpstr>
      <vt:lpstr>Napiš v angličtině:měsíce v roce/months of the year</vt:lpstr>
      <vt:lpstr>Napiš v angličtině:</vt:lpstr>
      <vt:lpstr>Číslovky řadové:</vt:lpstr>
      <vt:lpstr>Datum/ date</vt:lpstr>
      <vt:lpstr>Správně:</vt:lpstr>
      <vt:lpstr>Přelož do angličtiny:</vt:lpstr>
      <vt:lpstr>Dopiš roční období a měsíce: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0MGM</dc:creator>
  <cp:lastModifiedBy>0MGM</cp:lastModifiedBy>
  <cp:revision>8</cp:revision>
  <dcterms:created xsi:type="dcterms:W3CDTF">2013-04-13T13:30:36Z</dcterms:created>
  <dcterms:modified xsi:type="dcterms:W3CDTF">2013-04-13T14:15:56Z</dcterms:modified>
</cp:coreProperties>
</file>