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VY_32_INOVACE_59AJ_3tr_unit3.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Téma:Unit</a:t>
          </a:r>
          <a:r>
            <a:rPr lang="cs-CZ" dirty="0" smtClean="0"/>
            <a:t> 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</a:t>
          </a:r>
          <a:r>
            <a:rPr lang="cs-CZ" dirty="0" smtClean="0"/>
            <a:t>1.9.2013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52A5818-5ABB-41C1-BD25-7AC9DC0EE983}" type="presOf" srcId="{39F8B381-5807-488E-AC22-73DD4140ED4A}" destId="{612116FE-9061-44B1-A457-8F1AFBD162E0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09ECEA1-6018-4435-A46F-35496297858F}" type="presOf" srcId="{445C7998-7549-48B0-BD68-D4F0167F02E5}" destId="{7B541546-39A7-4633-AED0-6028788110D7}" srcOrd="0" destOrd="0" presId="urn:microsoft.com/office/officeart/2005/8/layout/vList2"/>
    <dgm:cxn modelId="{B2527ADD-98F0-4DB2-B325-82216133684E}" type="presOf" srcId="{6B0205A6-422D-4956-AD89-0CEBCAE4530D}" destId="{B1DDF1AD-3BC2-43B8-A8D0-A33120EFAF7C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B5C17D7E-0AEF-4131-AD89-E6DDBCA863B6}" type="presOf" srcId="{019433A1-1324-4DE1-9E6F-32B851095F74}" destId="{ABF03533-6AD0-44CD-A08E-C9977356B6A8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A6150F6-9218-46FB-8E80-174DDBD59A8F}" type="presOf" srcId="{FBBFC3EA-9D9D-4F3A-BEA6-9C2C0E46BF20}" destId="{ACAD381E-21DC-4C07-8FDD-119C2EC3BB2E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DB0FAB0F-370A-442D-AE94-1ADC95D9FEB1}" type="presOf" srcId="{EBC41103-E2E5-4D48-9B4B-425520D3D098}" destId="{97CBBA99-26B9-4E2D-BA76-BF47FEBF0134}" srcOrd="0" destOrd="0" presId="urn:microsoft.com/office/officeart/2005/8/layout/vList2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0D87B2C2-AEC9-4A99-A519-CFCE1DB75589}" type="presOf" srcId="{C73C7642-F245-4585-8F88-243F9FAEF6CA}" destId="{1C4BCB69-D3A6-4CCF-9871-D9B9359B8159}" srcOrd="0" destOrd="0" presId="urn:microsoft.com/office/officeart/2005/8/layout/vList2"/>
    <dgm:cxn modelId="{9BB1FFB9-EBF1-4B70-89F0-6012EE51ACFB}" type="presParOf" srcId="{612116FE-9061-44B1-A457-8F1AFBD162E0}" destId="{7B541546-39A7-4633-AED0-6028788110D7}" srcOrd="0" destOrd="0" presId="urn:microsoft.com/office/officeart/2005/8/layout/vList2"/>
    <dgm:cxn modelId="{7F59777B-BECF-405E-A3EF-179ABE14E49C}" type="presParOf" srcId="{612116FE-9061-44B1-A457-8F1AFBD162E0}" destId="{9B9314F6-85CC-4C49-B24D-6AF5DF05D800}" srcOrd="1" destOrd="0" presId="urn:microsoft.com/office/officeart/2005/8/layout/vList2"/>
    <dgm:cxn modelId="{6D7DB637-20A5-4500-93B1-F10BDA7EF3BD}" type="presParOf" srcId="{612116FE-9061-44B1-A457-8F1AFBD162E0}" destId="{ACAD381E-21DC-4C07-8FDD-119C2EC3BB2E}" srcOrd="2" destOrd="0" presId="urn:microsoft.com/office/officeart/2005/8/layout/vList2"/>
    <dgm:cxn modelId="{BFD80CFC-78B9-481E-B9B7-FCB296EA7802}" type="presParOf" srcId="{612116FE-9061-44B1-A457-8F1AFBD162E0}" destId="{208194AD-7544-4854-B7A4-4A67E5453B54}" srcOrd="3" destOrd="0" presId="urn:microsoft.com/office/officeart/2005/8/layout/vList2"/>
    <dgm:cxn modelId="{5987EC78-2C8F-485E-B0B0-7370B111BAE1}" type="presParOf" srcId="{612116FE-9061-44B1-A457-8F1AFBD162E0}" destId="{ABF03533-6AD0-44CD-A08E-C9977356B6A8}" srcOrd="4" destOrd="0" presId="urn:microsoft.com/office/officeart/2005/8/layout/vList2"/>
    <dgm:cxn modelId="{07B601BB-2EA3-4DF8-8981-93CB64308504}" type="presParOf" srcId="{612116FE-9061-44B1-A457-8F1AFBD162E0}" destId="{60E42310-8BB6-41EA-B44F-0BAC7EFC9B2E}" srcOrd="5" destOrd="0" presId="urn:microsoft.com/office/officeart/2005/8/layout/vList2"/>
    <dgm:cxn modelId="{5F2E986D-5E5F-4B5D-A011-8EA2C9F7283F}" type="presParOf" srcId="{612116FE-9061-44B1-A457-8F1AFBD162E0}" destId="{1C4BCB69-D3A6-4CCF-9871-D9B9359B8159}" srcOrd="6" destOrd="0" presId="urn:microsoft.com/office/officeart/2005/8/layout/vList2"/>
    <dgm:cxn modelId="{68E35B59-6FFE-4C6B-ACE2-E4EC322FF9E2}" type="presParOf" srcId="{612116FE-9061-44B1-A457-8F1AFBD162E0}" destId="{34DE5943-AAB5-4DC3-B765-99B35FCB6ECD}" srcOrd="7" destOrd="0" presId="urn:microsoft.com/office/officeart/2005/8/layout/vList2"/>
    <dgm:cxn modelId="{1E3924E8-DFE5-4E94-9A95-0050AEEAC721}" type="presParOf" srcId="{612116FE-9061-44B1-A457-8F1AFBD162E0}" destId="{97CBBA99-26B9-4E2D-BA76-BF47FEBF0134}" srcOrd="8" destOrd="0" presId="urn:microsoft.com/office/officeart/2005/8/layout/vList2"/>
    <dgm:cxn modelId="{13606220-253C-4160-9BE0-5E36DF5D4206}" type="presParOf" srcId="{612116FE-9061-44B1-A457-8F1AFBD162E0}" destId="{9A22653A-B2DB-4D9E-A633-AD2EC219A723}" srcOrd="9" destOrd="0" presId="urn:microsoft.com/office/officeart/2005/8/layout/vList2"/>
    <dgm:cxn modelId="{FF41D444-174F-462A-94F6-1D608F1A1D6D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922616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0"/>
                <a:satOff val="0"/>
                <a:lumOff val="0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19904" y="942520"/>
        <a:ext cx="8169104" cy="367937"/>
      </dsp:txXfrm>
    </dsp:sp>
    <dsp:sp modelId="{ACAD381E-21DC-4C07-8FDD-119C2EC3BB2E}">
      <dsp:nvSpPr>
        <dsp:cNvPr id="0" name=""/>
        <dsp:cNvSpPr/>
      </dsp:nvSpPr>
      <dsp:spPr>
        <a:xfrm>
          <a:off x="0" y="1379321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296"/>
                <a:satOff val="-1492"/>
                <a:lumOff val="14036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62296"/>
                <a:satOff val="-1492"/>
                <a:lumOff val="14036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62296"/>
                <a:satOff val="-1492"/>
                <a:lumOff val="14036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62296"/>
                <a:satOff val="-1492"/>
                <a:lumOff val="14036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62296"/>
                <a:satOff val="-1492"/>
                <a:lumOff val="14036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62296"/>
                <a:satOff val="-1492"/>
                <a:lumOff val="14036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Michaela Vráblíková </a:t>
          </a:r>
          <a:endParaRPr lang="cs-CZ" sz="1700" kern="1200" dirty="0"/>
        </a:p>
      </dsp:txBody>
      <dsp:txXfrm>
        <a:off x="19904" y="1399225"/>
        <a:ext cx="8169104" cy="367937"/>
      </dsp:txXfrm>
    </dsp:sp>
    <dsp:sp modelId="{ABF03533-6AD0-44CD-A08E-C9977356B6A8}">
      <dsp:nvSpPr>
        <dsp:cNvPr id="0" name=""/>
        <dsp:cNvSpPr/>
      </dsp:nvSpPr>
      <dsp:spPr>
        <a:xfrm>
          <a:off x="0" y="183602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4591"/>
                <a:satOff val="-2984"/>
                <a:lumOff val="28073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124591"/>
                <a:satOff val="-2984"/>
                <a:lumOff val="28073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124591"/>
                <a:satOff val="-2984"/>
                <a:lumOff val="28073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124591"/>
                <a:satOff val="-2984"/>
                <a:lumOff val="28073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124591"/>
                <a:satOff val="-2984"/>
                <a:lumOff val="28073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124591"/>
                <a:satOff val="-2984"/>
                <a:lumOff val="28073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VY_32_INOVACE_59AJ_3tr_unit3.</a:t>
          </a:r>
          <a:endParaRPr lang="cs-CZ" sz="1700" kern="1200" dirty="0"/>
        </a:p>
      </dsp:txBody>
      <dsp:txXfrm>
        <a:off x="19904" y="1855931"/>
        <a:ext cx="8169104" cy="367937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86887"/>
                <a:satOff val="-4476"/>
                <a:lumOff val="42109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186887"/>
                <a:satOff val="-4476"/>
                <a:lumOff val="42109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186887"/>
                <a:satOff val="-4476"/>
                <a:lumOff val="42109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186887"/>
                <a:satOff val="-4476"/>
                <a:lumOff val="42109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186887"/>
                <a:satOff val="-4476"/>
                <a:lumOff val="42109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186887"/>
                <a:satOff val="-4476"/>
                <a:lumOff val="42109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err="1" smtClean="0"/>
            <a:t>Téma:Unit</a:t>
          </a:r>
          <a:r>
            <a:rPr lang="cs-CZ" sz="1700" kern="1200" dirty="0" smtClean="0"/>
            <a:t> 3</a:t>
          </a:r>
          <a:endParaRPr lang="cs-CZ" sz="1700" kern="1200" dirty="0"/>
        </a:p>
      </dsp:txBody>
      <dsp:txXfrm>
        <a:off x="19904" y="2312636"/>
        <a:ext cx="8169104" cy="367937"/>
      </dsp:txXfrm>
    </dsp:sp>
    <dsp:sp modelId="{97CBBA99-26B9-4E2D-BA76-BF47FEBF0134}">
      <dsp:nvSpPr>
        <dsp:cNvPr id="0" name=""/>
        <dsp:cNvSpPr/>
      </dsp:nvSpPr>
      <dsp:spPr>
        <a:xfrm>
          <a:off x="0" y="2749437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24591"/>
                <a:satOff val="-2984"/>
                <a:lumOff val="28073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124591"/>
                <a:satOff val="-2984"/>
                <a:lumOff val="28073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124591"/>
                <a:satOff val="-2984"/>
                <a:lumOff val="28073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124591"/>
                <a:satOff val="-2984"/>
                <a:lumOff val="28073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124591"/>
                <a:satOff val="-2984"/>
                <a:lumOff val="28073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124591"/>
                <a:satOff val="-2984"/>
                <a:lumOff val="28073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19904" y="2769341"/>
        <a:ext cx="8169104" cy="367937"/>
      </dsp:txXfrm>
    </dsp:sp>
    <dsp:sp modelId="{B1DDF1AD-3BC2-43B8-A8D0-A33120EFAF7C}">
      <dsp:nvSpPr>
        <dsp:cNvPr id="0" name=""/>
        <dsp:cNvSpPr/>
      </dsp:nvSpPr>
      <dsp:spPr>
        <a:xfrm>
          <a:off x="0" y="3206142"/>
          <a:ext cx="8208912" cy="407745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2296"/>
                <a:satOff val="-1492"/>
                <a:lumOff val="14036"/>
                <a:alphaOff val="0"/>
                <a:tint val="20000"/>
                <a:satMod val="280000"/>
              </a:schemeClr>
            </a:gs>
            <a:gs pos="14000">
              <a:schemeClr val="accent1">
                <a:shade val="50000"/>
                <a:hueOff val="62296"/>
                <a:satOff val="-1492"/>
                <a:lumOff val="14036"/>
                <a:alphaOff val="0"/>
                <a:tint val="37000"/>
                <a:satMod val="250000"/>
              </a:schemeClr>
            </a:gs>
            <a:gs pos="45000">
              <a:schemeClr val="accent1">
                <a:shade val="50000"/>
                <a:hueOff val="62296"/>
                <a:satOff val="-1492"/>
                <a:lumOff val="14036"/>
                <a:alphaOff val="0"/>
                <a:tint val="53000"/>
                <a:satMod val="220000"/>
              </a:schemeClr>
            </a:gs>
            <a:gs pos="65000">
              <a:schemeClr val="accent1">
                <a:shade val="50000"/>
                <a:hueOff val="62296"/>
                <a:satOff val="-1492"/>
                <a:lumOff val="14036"/>
                <a:alphaOff val="0"/>
                <a:tint val="53000"/>
                <a:satMod val="220000"/>
              </a:schemeClr>
            </a:gs>
            <a:gs pos="86000">
              <a:schemeClr val="accent1">
                <a:shade val="50000"/>
                <a:hueOff val="62296"/>
                <a:satOff val="-1492"/>
                <a:lumOff val="14036"/>
                <a:alphaOff val="0"/>
                <a:tint val="42000"/>
                <a:satMod val="240000"/>
              </a:schemeClr>
            </a:gs>
            <a:gs pos="100000">
              <a:schemeClr val="accent1">
                <a:shade val="50000"/>
                <a:hueOff val="62296"/>
                <a:satOff val="-1492"/>
                <a:lumOff val="14036"/>
                <a:alphaOff val="0"/>
                <a:tint val="20000"/>
                <a:satMod val="230000"/>
              </a:schemeClr>
            </a:gs>
          </a:gsLst>
          <a:lin ang="16200000" scaled="1"/>
        </a:gradFill>
        <a:ln>
          <a:noFill/>
        </a:ln>
        <a:effectLst>
          <a:outerShdw blurRad="508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</a:t>
          </a:r>
          <a:r>
            <a:rPr lang="cs-CZ" sz="1700" kern="1200" dirty="0" smtClean="0"/>
            <a:t>1.9.2013</a:t>
          </a:r>
          <a:endParaRPr lang="cs-CZ" sz="1700" kern="1200" dirty="0"/>
        </a:p>
      </dsp:txBody>
      <dsp:txXfrm>
        <a:off x="19904" y="3226046"/>
        <a:ext cx="8169104" cy="3679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FC522B7-66B6-4F13-9C25-5BE831EBE3D5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043436D-3620-4DB7-8950-79106F40618A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5" r:id="rId1"/>
    <p:sldLayoutId id="2147483736" r:id="rId2"/>
    <p:sldLayoutId id="2147483737" r:id="rId3"/>
    <p:sldLayoutId id="2147483738" r:id="rId4"/>
    <p:sldLayoutId id="2147483739" r:id="rId5"/>
    <p:sldLayoutId id="2147483740" r:id="rId6"/>
    <p:sldLayoutId id="2147483741" r:id="rId7"/>
    <p:sldLayoutId id="2147483742" r:id="rId8"/>
    <p:sldLayoutId id="2147483743" r:id="rId9"/>
    <p:sldLayoutId id="2147483744" r:id="rId10"/>
    <p:sldLayoutId id="2147483745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6547059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01072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3.ročník </a:t>
            </a:r>
            <a:r>
              <a:rPr lang="cs-CZ" dirty="0"/>
              <a:t>ZŠ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Interaktivní </a:t>
            </a:r>
            <a:r>
              <a:rPr lang="cs-CZ" dirty="0" smtClean="0"/>
              <a:t>procvičování slovní </a:t>
            </a:r>
            <a:r>
              <a:rPr lang="cs-CZ" dirty="0" smtClean="0"/>
              <a:t>zásoby unit 3 (chatterbox1)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 čísla, neurčitý člen, doplňování, spojování, </a:t>
            </a:r>
            <a:r>
              <a:rPr lang="cs-CZ" dirty="0" err="1" smtClean="0"/>
              <a:t>tel.čísla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7694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Čísla - </a:t>
            </a:r>
            <a:r>
              <a:rPr lang="cs-CZ" dirty="0" err="1" smtClean="0"/>
              <a:t>numbers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1 </a:t>
            </a:r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smtClean="0"/>
              <a:t>2 </a:t>
            </a:r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smtClean="0"/>
              <a:t>3 </a:t>
            </a:r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smtClean="0"/>
              <a:t>4 </a:t>
            </a:r>
            <a:r>
              <a:rPr lang="cs-CZ" dirty="0" err="1" smtClean="0"/>
              <a:t>four</a:t>
            </a:r>
            <a:endParaRPr lang="cs-CZ" dirty="0" smtClean="0"/>
          </a:p>
          <a:p>
            <a:r>
              <a:rPr lang="cs-CZ" dirty="0" smtClean="0"/>
              <a:t>5 </a:t>
            </a:r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smtClean="0"/>
              <a:t>6 </a:t>
            </a:r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smtClean="0"/>
              <a:t>7 </a:t>
            </a:r>
            <a:r>
              <a:rPr lang="cs-CZ" dirty="0" err="1" smtClean="0"/>
              <a:t>seven</a:t>
            </a:r>
            <a:endParaRPr lang="cs-CZ" dirty="0" smtClean="0"/>
          </a:p>
          <a:p>
            <a:r>
              <a:rPr lang="cs-CZ" dirty="0" smtClean="0"/>
              <a:t>8 </a:t>
            </a:r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smtClean="0"/>
              <a:t>9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smtClean="0"/>
              <a:t>10 ten</a:t>
            </a:r>
          </a:p>
          <a:p>
            <a:r>
              <a:rPr lang="cs-CZ" dirty="0" smtClean="0"/>
              <a:t>0 </a:t>
            </a:r>
            <a:r>
              <a:rPr lang="cs-CZ" dirty="0" err="1" smtClean="0"/>
              <a:t>zero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76385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</a:t>
            </a:r>
          </a:p>
          <a:p>
            <a:r>
              <a:rPr lang="cs-CZ" dirty="0" smtClean="0"/>
              <a:t>2</a:t>
            </a:r>
          </a:p>
          <a:p>
            <a:r>
              <a:rPr lang="cs-CZ" dirty="0" smtClean="0"/>
              <a:t>3</a:t>
            </a:r>
          </a:p>
          <a:p>
            <a:r>
              <a:rPr lang="cs-CZ" dirty="0" smtClean="0"/>
              <a:t>4</a:t>
            </a:r>
          </a:p>
          <a:p>
            <a:r>
              <a:rPr lang="cs-CZ" dirty="0" smtClean="0"/>
              <a:t>5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Two</a:t>
            </a:r>
            <a:endParaRPr lang="cs-CZ" dirty="0" smtClean="0"/>
          </a:p>
          <a:p>
            <a:r>
              <a:rPr lang="cs-CZ" dirty="0" err="1" smtClean="0"/>
              <a:t>five</a:t>
            </a:r>
            <a:endParaRPr lang="cs-CZ" dirty="0" smtClean="0"/>
          </a:p>
          <a:p>
            <a:r>
              <a:rPr lang="cs-CZ" dirty="0" err="1" smtClean="0"/>
              <a:t>Three</a:t>
            </a:r>
            <a:endParaRPr lang="cs-CZ" dirty="0" smtClean="0"/>
          </a:p>
          <a:p>
            <a:r>
              <a:rPr lang="cs-CZ" dirty="0" err="1" smtClean="0"/>
              <a:t>One</a:t>
            </a:r>
            <a:endParaRPr lang="cs-CZ" dirty="0" smtClean="0"/>
          </a:p>
          <a:p>
            <a:r>
              <a:rPr lang="cs-CZ" dirty="0" err="1" smtClean="0"/>
              <a:t>Four</a:t>
            </a:r>
            <a:endParaRPr lang="cs-CZ" dirty="0" smtClean="0"/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187624" y="2420888"/>
            <a:ext cx="3528392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1187624" y="2420888"/>
            <a:ext cx="3528392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187624" y="3501008"/>
            <a:ext cx="3672408" cy="720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1187624" y="4005064"/>
            <a:ext cx="3528392" cy="50405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187624" y="2996952"/>
            <a:ext cx="3528392" cy="158417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0951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 správně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Ten</a:t>
            </a:r>
          </a:p>
          <a:p>
            <a:r>
              <a:rPr lang="cs-CZ" dirty="0" err="1" smtClean="0"/>
              <a:t>Six</a:t>
            </a:r>
            <a:endParaRPr lang="cs-CZ" dirty="0" smtClean="0"/>
          </a:p>
          <a:p>
            <a:r>
              <a:rPr lang="cs-CZ" dirty="0" err="1" smtClean="0"/>
              <a:t>Eight</a:t>
            </a:r>
            <a:endParaRPr lang="cs-CZ" dirty="0" smtClean="0"/>
          </a:p>
          <a:p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err="1" smtClean="0"/>
              <a:t>Seven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7</a:t>
            </a:r>
          </a:p>
          <a:p>
            <a:r>
              <a:rPr lang="cs-CZ" dirty="0" smtClean="0"/>
              <a:t>9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6</a:t>
            </a:r>
          </a:p>
          <a:p>
            <a:r>
              <a:rPr lang="cs-CZ" dirty="0" smtClean="0"/>
              <a:t>8</a:t>
            </a:r>
          </a:p>
          <a:p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1475656" y="2492896"/>
            <a:ext cx="3240360" cy="93610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1475656" y="2960948"/>
            <a:ext cx="3240360" cy="97210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1835696" y="3447002"/>
            <a:ext cx="2880320" cy="1062118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1691680" y="2960948"/>
            <a:ext cx="3024336" cy="101711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1835696" y="2492896"/>
            <a:ext cx="2880320" cy="20162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6787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Neurčitý člen a/</a:t>
            </a:r>
            <a:r>
              <a:rPr lang="cs-CZ" dirty="0" err="1" smtClean="0"/>
              <a:t>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a- používáme před vyslovovanou souhláskou (a dog, a house, a union - zde se sice píše samohláska, ale čte se souhláska J). </a:t>
            </a:r>
          </a:p>
          <a:p>
            <a:r>
              <a:rPr lang="cs-CZ" dirty="0" err="1" smtClean="0"/>
              <a:t>An</a:t>
            </a:r>
            <a:r>
              <a:rPr lang="cs-CZ" dirty="0" smtClean="0"/>
              <a:t>-se používá před vyslovovanou samohláskou (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engineer</a:t>
            </a:r>
            <a:r>
              <a:rPr lang="cs-CZ" dirty="0" smtClean="0"/>
              <a:t>,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Neurčitý člen používáme především v těchto třech případech:</a:t>
            </a:r>
          </a:p>
          <a:p>
            <a:r>
              <a:rPr lang="cs-CZ" dirty="0" smtClean="0"/>
              <a:t> </a:t>
            </a:r>
            <a:r>
              <a:rPr lang="cs-CZ" b="1" u="sng" dirty="0" smtClean="0"/>
              <a:t>1) Nová informace</a:t>
            </a:r>
          </a:p>
          <a:p>
            <a:r>
              <a:rPr lang="cs-CZ" dirty="0" smtClean="0"/>
              <a:t>Klasická učebnicová poučka: neurčitý člen používáme, když mluvíme o nějaké věci poprvé. I </a:t>
            </a:r>
            <a:r>
              <a:rPr lang="cs-CZ" dirty="0" err="1" smtClean="0"/>
              <a:t>bought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new</a:t>
            </a:r>
            <a:r>
              <a:rPr lang="cs-CZ" dirty="0" smtClean="0"/>
              <a:t> car. - Koupil jsem si nové auto - je to pro něho nová informace, ještě neví jaké jsem si koupil.</a:t>
            </a:r>
            <a:br>
              <a:rPr lang="cs-CZ" dirty="0" smtClean="0"/>
            </a:br>
            <a:r>
              <a:rPr lang="cs-CZ" dirty="0" smtClean="0">
                <a:solidFill>
                  <a:srgbClr val="FFC000"/>
                </a:solidFill>
              </a:rPr>
              <a:t>Neurčitý člen nikdy (téměř) nemůže stát před podstatným jménem v množném čísle</a:t>
            </a:r>
          </a:p>
          <a:p>
            <a:r>
              <a:rPr lang="cs-CZ" b="1" dirty="0" smtClean="0"/>
              <a:t>2) Co je kdo zač</a:t>
            </a:r>
          </a:p>
          <a:p>
            <a:r>
              <a:rPr lang="cs-CZ" dirty="0" smtClean="0"/>
              <a:t>Neurčitý člen se používá i v případě, kdy říkáme, co je kdo nebo co zač. Nejčastěji to bývá např. u zaměstnání:</a:t>
            </a:r>
          </a:p>
          <a:p>
            <a:r>
              <a:rPr lang="cs-CZ" b="1" u="sng" dirty="0" smtClean="0"/>
              <a:t>3) </a:t>
            </a:r>
            <a:r>
              <a:rPr lang="cs-CZ" b="1" u="sng" dirty="0"/>
              <a:t>Množství, frekvence, apod</a:t>
            </a:r>
            <a:r>
              <a:rPr lang="cs-CZ" b="1" dirty="0"/>
              <a:t>.</a:t>
            </a:r>
          </a:p>
          <a:p>
            <a:r>
              <a:rPr lang="cs-CZ" dirty="0"/>
              <a:t>Neurčitý člen mívá také funkci čísla jedna: He </a:t>
            </a:r>
            <a:r>
              <a:rPr lang="cs-CZ" dirty="0" err="1"/>
              <a:t>bought</a:t>
            </a:r>
            <a:r>
              <a:rPr lang="cs-CZ" dirty="0"/>
              <a:t> </a:t>
            </a:r>
            <a:r>
              <a:rPr lang="cs-CZ" b="1" dirty="0" err="1"/>
              <a:t>an</a:t>
            </a:r>
            <a:r>
              <a:rPr lang="cs-CZ" dirty="0"/>
              <a:t> </a:t>
            </a:r>
            <a:r>
              <a:rPr lang="cs-CZ" dirty="0" err="1"/>
              <a:t>apple</a:t>
            </a:r>
            <a:r>
              <a:rPr lang="cs-CZ" dirty="0"/>
              <a:t> and </a:t>
            </a:r>
            <a:r>
              <a:rPr lang="cs-CZ" dirty="0" err="1"/>
              <a:t>two</a:t>
            </a:r>
            <a:r>
              <a:rPr lang="cs-CZ" dirty="0"/>
              <a:t> </a:t>
            </a:r>
            <a:r>
              <a:rPr lang="cs-CZ" dirty="0" err="1"/>
              <a:t>bananas</a:t>
            </a:r>
            <a:r>
              <a:rPr lang="cs-CZ" dirty="0"/>
              <a:t>. - jedno jablko a dva banány</a:t>
            </a:r>
            <a:br>
              <a:rPr lang="cs-CZ" dirty="0"/>
            </a:br>
            <a:endParaRPr lang="cs-CZ" dirty="0"/>
          </a:p>
          <a:p>
            <a:r>
              <a:rPr lang="cs-CZ" dirty="0"/>
              <a:t>Dále se neurčitý člen objevuje v různých údajích určujících množství, frekvenci, čas apod.: </a:t>
            </a:r>
            <a:r>
              <a:rPr lang="cs-CZ" b="1" dirty="0"/>
              <a:t>a </a:t>
            </a:r>
            <a:r>
              <a:rPr lang="cs-CZ" b="1" dirty="0" err="1"/>
              <a:t>few</a:t>
            </a:r>
            <a:r>
              <a:rPr lang="cs-CZ" dirty="0"/>
              <a:t> - několik</a:t>
            </a:r>
            <a:br>
              <a:rPr lang="cs-CZ" dirty="0"/>
            </a:br>
            <a:r>
              <a:rPr lang="cs-CZ" b="1" dirty="0"/>
              <a:t>a </a:t>
            </a:r>
            <a:r>
              <a:rPr lang="cs-CZ" b="1" dirty="0" err="1"/>
              <a:t>little</a:t>
            </a:r>
            <a:r>
              <a:rPr lang="cs-CZ" b="1" dirty="0"/>
              <a:t>, a bit</a:t>
            </a:r>
            <a:r>
              <a:rPr lang="cs-CZ" dirty="0"/>
              <a:t> - trochu</a:t>
            </a:r>
            <a:br>
              <a:rPr lang="cs-CZ" dirty="0"/>
            </a:br>
            <a:r>
              <a:rPr lang="cs-CZ" b="1" dirty="0"/>
              <a:t>a </a:t>
            </a:r>
            <a:r>
              <a:rPr lang="cs-CZ" b="1" dirty="0" err="1"/>
              <a:t>couple</a:t>
            </a:r>
            <a:r>
              <a:rPr lang="cs-CZ" b="1" dirty="0"/>
              <a:t> </a:t>
            </a:r>
            <a:r>
              <a:rPr lang="cs-CZ" b="1" dirty="0" err="1"/>
              <a:t>of</a:t>
            </a:r>
            <a:r>
              <a:rPr lang="cs-CZ" dirty="0"/>
              <a:t> - pár</a:t>
            </a:r>
            <a:br>
              <a:rPr lang="cs-CZ" dirty="0"/>
            </a:br>
            <a:r>
              <a:rPr lang="cs-CZ" b="1" dirty="0"/>
              <a:t>a lot </a:t>
            </a:r>
            <a:r>
              <a:rPr lang="cs-CZ" b="1" dirty="0" err="1"/>
              <a:t>of</a:t>
            </a:r>
            <a:r>
              <a:rPr lang="cs-CZ" dirty="0"/>
              <a:t> - spousta</a:t>
            </a:r>
            <a:br>
              <a:rPr lang="cs-CZ" dirty="0"/>
            </a:br>
            <a:r>
              <a:rPr lang="cs-CZ" b="1" dirty="0" err="1"/>
              <a:t>half</a:t>
            </a:r>
            <a:r>
              <a:rPr lang="cs-CZ" b="1" dirty="0"/>
              <a:t> </a:t>
            </a:r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hour</a:t>
            </a:r>
            <a:r>
              <a:rPr lang="cs-CZ" dirty="0"/>
              <a:t> - půl hodiny</a:t>
            </a:r>
            <a:br>
              <a:rPr lang="cs-CZ" dirty="0"/>
            </a:br>
            <a:r>
              <a:rPr lang="cs-CZ" b="1" dirty="0" err="1"/>
              <a:t>twice</a:t>
            </a:r>
            <a:r>
              <a:rPr lang="cs-CZ" b="1" dirty="0"/>
              <a:t> a </a:t>
            </a:r>
            <a:r>
              <a:rPr lang="cs-CZ" b="1" dirty="0" err="1"/>
              <a:t>week</a:t>
            </a:r>
            <a:r>
              <a:rPr lang="cs-CZ" dirty="0"/>
              <a:t> - dvakrát týdně</a:t>
            </a:r>
            <a:br>
              <a:rPr lang="cs-CZ" dirty="0"/>
            </a:br>
            <a:r>
              <a:rPr lang="cs-CZ" b="1" dirty="0" err="1"/>
              <a:t>kilometres</a:t>
            </a:r>
            <a:r>
              <a:rPr lang="cs-CZ" b="1" dirty="0"/>
              <a:t> </a:t>
            </a:r>
            <a:r>
              <a:rPr lang="cs-CZ" b="1" dirty="0" err="1"/>
              <a:t>an</a:t>
            </a:r>
            <a:r>
              <a:rPr lang="cs-CZ" b="1" dirty="0"/>
              <a:t> </a:t>
            </a:r>
            <a:r>
              <a:rPr lang="cs-CZ" b="1" dirty="0" err="1"/>
              <a:t>hour</a:t>
            </a:r>
            <a:r>
              <a:rPr lang="cs-CZ" dirty="0"/>
              <a:t> - kilometrů za hodinu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1391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Užití neurčitého členu a/</a:t>
            </a:r>
            <a:r>
              <a:rPr lang="cs-CZ" dirty="0" err="1" smtClean="0"/>
              <a:t>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Pomůcka : když slovo začíná na samohlásku: </a:t>
            </a:r>
            <a:r>
              <a:rPr lang="cs-CZ" dirty="0" err="1" smtClean="0"/>
              <a:t>aeiou</a:t>
            </a:r>
            <a:r>
              <a:rPr lang="cs-CZ" dirty="0" smtClean="0"/>
              <a:t> je </a:t>
            </a:r>
            <a:r>
              <a:rPr lang="cs-CZ" u="sng" dirty="0" smtClean="0"/>
              <a:t>člen </a:t>
            </a:r>
            <a:r>
              <a:rPr lang="cs-CZ" u="sng" dirty="0" err="1" smtClean="0"/>
              <a:t>an</a:t>
            </a:r>
            <a:endParaRPr lang="cs-CZ" u="sng" dirty="0" smtClean="0"/>
          </a:p>
          <a:p>
            <a:r>
              <a:rPr lang="cs-CZ" dirty="0" smtClean="0"/>
              <a:t>Když </a:t>
            </a:r>
            <a:r>
              <a:rPr lang="cs-CZ" dirty="0" err="1" smtClean="0"/>
              <a:t>slovou</a:t>
            </a:r>
            <a:r>
              <a:rPr lang="cs-CZ" dirty="0" smtClean="0"/>
              <a:t> začíná souhláskou je </a:t>
            </a:r>
            <a:r>
              <a:rPr lang="cs-CZ" u="sng" dirty="0" smtClean="0"/>
              <a:t>člen a</a:t>
            </a:r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apple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elephant</a:t>
            </a:r>
            <a:endParaRPr lang="cs-CZ" dirty="0" smtClean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bag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ruler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084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neurčitý člen </a:t>
            </a:r>
            <a:r>
              <a:rPr lang="cs-CZ" dirty="0" smtClean="0">
                <a:effectLst/>
              </a:rPr>
              <a:t>a</a:t>
            </a:r>
            <a:r>
              <a:rPr lang="cs-CZ" dirty="0" smtClean="0"/>
              <a:t> nebo </a:t>
            </a:r>
            <a:r>
              <a:rPr lang="cs-CZ" b="0" dirty="0" err="1" smtClean="0"/>
              <a:t>an</a:t>
            </a:r>
            <a:endParaRPr lang="cs-CZ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A</a:t>
            </a:r>
          </a:p>
          <a:p>
            <a:r>
              <a:rPr lang="cs-CZ" dirty="0" smtClean="0"/>
              <a:t>A</a:t>
            </a:r>
          </a:p>
          <a:p>
            <a:r>
              <a:rPr lang="cs-CZ" dirty="0" smtClean="0"/>
              <a:t>A</a:t>
            </a:r>
          </a:p>
          <a:p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err="1" smtClean="0"/>
              <a:t>An</a:t>
            </a:r>
            <a:endParaRPr lang="cs-CZ" dirty="0" smtClean="0"/>
          </a:p>
          <a:p>
            <a:r>
              <a:rPr lang="cs-CZ" dirty="0" smtClean="0"/>
              <a:t>A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Car</a:t>
            </a:r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Icecream</a:t>
            </a:r>
            <a:endParaRPr lang="cs-CZ" dirty="0" smtClean="0"/>
          </a:p>
          <a:p>
            <a:r>
              <a:rPr lang="cs-CZ" dirty="0" err="1" smtClean="0"/>
              <a:t>Umbrella</a:t>
            </a:r>
            <a:endParaRPr lang="cs-CZ" dirty="0" smtClean="0"/>
          </a:p>
          <a:p>
            <a:r>
              <a:rPr lang="cs-CZ" dirty="0" err="1" smtClean="0"/>
              <a:t>Book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2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Telefonní čísla – </a:t>
            </a:r>
            <a:r>
              <a:rPr lang="cs-CZ" dirty="0" err="1" smtClean="0"/>
              <a:t>phone</a:t>
            </a:r>
            <a:r>
              <a:rPr lang="cs-CZ" dirty="0" smtClean="0"/>
              <a:t> </a:t>
            </a:r>
            <a:r>
              <a:rPr lang="cs-CZ" dirty="0" err="1" smtClean="0"/>
              <a:t>numbers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(napiš správně)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732975561</a:t>
            </a:r>
          </a:p>
          <a:p>
            <a:endParaRPr lang="cs-CZ" dirty="0" smtClean="0"/>
          </a:p>
          <a:p>
            <a:r>
              <a:rPr lang="cs-CZ" dirty="0" smtClean="0"/>
              <a:t>605112569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accent2"/>
                </a:solidFill>
              </a:rPr>
              <a:t>305478965</a:t>
            </a:r>
          </a:p>
          <a:p>
            <a:endParaRPr lang="cs-CZ" dirty="0"/>
          </a:p>
          <a:p>
            <a:r>
              <a:rPr lang="cs-CZ" dirty="0" smtClean="0"/>
              <a:t>519515332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err="1" smtClean="0">
                <a:solidFill>
                  <a:schemeClr val="accent5"/>
                </a:solidFill>
              </a:rPr>
              <a:t>Seven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three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two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nine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seven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five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five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six</a:t>
            </a:r>
            <a:r>
              <a:rPr lang="cs-CZ" dirty="0" smtClean="0">
                <a:solidFill>
                  <a:schemeClr val="accent5"/>
                </a:solidFill>
              </a:rPr>
              <a:t>, </a:t>
            </a:r>
            <a:r>
              <a:rPr lang="cs-CZ" dirty="0" err="1" smtClean="0">
                <a:solidFill>
                  <a:schemeClr val="accent5"/>
                </a:solidFill>
              </a:rPr>
              <a:t>one</a:t>
            </a:r>
            <a:endParaRPr lang="cs-CZ" dirty="0" smtClean="0">
              <a:solidFill>
                <a:schemeClr val="accent5"/>
              </a:solidFill>
            </a:endParaRPr>
          </a:p>
          <a:p>
            <a:r>
              <a:rPr lang="cs-CZ" dirty="0" err="1" smtClean="0"/>
              <a:t>Six</a:t>
            </a:r>
            <a:r>
              <a:rPr lang="cs-CZ" dirty="0" smtClean="0"/>
              <a:t>, </a:t>
            </a:r>
            <a:r>
              <a:rPr lang="cs-CZ" dirty="0" err="1" smtClean="0"/>
              <a:t>zero</a:t>
            </a:r>
            <a:r>
              <a:rPr lang="cs-CZ" dirty="0" smtClean="0"/>
              <a:t>, </a:t>
            </a:r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r>
              <a:rPr lang="cs-CZ" dirty="0" smtClean="0"/>
              <a:t>, </a:t>
            </a:r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six</a:t>
            </a:r>
            <a:r>
              <a:rPr lang="cs-CZ" dirty="0" smtClean="0"/>
              <a:t>, </a:t>
            </a:r>
            <a:r>
              <a:rPr lang="cs-CZ" dirty="0" err="1" smtClean="0"/>
              <a:t>nine</a:t>
            </a:r>
            <a:endParaRPr lang="cs-CZ" dirty="0" smtClean="0"/>
          </a:p>
          <a:p>
            <a:r>
              <a:rPr lang="cs-CZ" dirty="0" err="1" smtClean="0">
                <a:solidFill>
                  <a:schemeClr val="accent2"/>
                </a:solidFill>
              </a:rPr>
              <a:t>Three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zero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five,four,seven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eight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nine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six</a:t>
            </a:r>
            <a:r>
              <a:rPr lang="cs-CZ" dirty="0" smtClean="0">
                <a:solidFill>
                  <a:schemeClr val="accent2"/>
                </a:solidFill>
              </a:rPr>
              <a:t>, </a:t>
            </a:r>
            <a:r>
              <a:rPr lang="cs-CZ" dirty="0" err="1" smtClean="0">
                <a:solidFill>
                  <a:schemeClr val="accent2"/>
                </a:solidFill>
              </a:rPr>
              <a:t>five</a:t>
            </a:r>
            <a:endParaRPr lang="cs-CZ" dirty="0" smtClean="0">
              <a:solidFill>
                <a:schemeClr val="accent2"/>
              </a:solidFill>
            </a:endParaRPr>
          </a:p>
          <a:p>
            <a:r>
              <a:rPr lang="cs-CZ" dirty="0" err="1" smtClean="0"/>
              <a:t>Five</a:t>
            </a:r>
            <a:r>
              <a:rPr lang="cs-CZ" dirty="0" smtClean="0"/>
              <a:t>, </a:t>
            </a:r>
            <a:r>
              <a:rPr lang="cs-CZ" dirty="0" err="1" smtClean="0"/>
              <a:t>one</a:t>
            </a:r>
            <a:r>
              <a:rPr lang="cs-CZ" dirty="0" smtClean="0"/>
              <a:t>, </a:t>
            </a:r>
            <a:r>
              <a:rPr lang="cs-CZ" dirty="0" err="1" smtClean="0"/>
              <a:t>nine,five,one,five,three,three</a:t>
            </a:r>
            <a:r>
              <a:rPr lang="cs-CZ" dirty="0" smtClean="0"/>
              <a:t>, </a:t>
            </a:r>
            <a:r>
              <a:rPr lang="cs-CZ" dirty="0" err="1" smtClean="0"/>
              <a:t>two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0735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20824"/>
            <a:ext cx="8229600" cy="4075176"/>
          </a:xfrm>
          <a:prstGeom prst="rect">
            <a:avLst/>
          </a:prstGeom>
        </p:spPr>
        <p:txBody>
          <a:bodyPr/>
          <a:lstStyle/>
          <a:p>
            <a:r>
              <a:rPr lang="cs-CZ" dirty="0"/>
              <a:t>Ilustrace: </a:t>
            </a:r>
            <a:r>
              <a:rPr lang="cs-CZ" dirty="0" smtClean="0"/>
              <a:t>office.microsoft.com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342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Deluxe">
      <a:dk1>
        <a:sysClr val="windowText" lastClr="000000"/>
      </a:dk1>
      <a:lt1>
        <a:sysClr val="window" lastClr="FFFFFF"/>
      </a:lt1>
      <a:dk2>
        <a:srgbClr val="30356E"/>
      </a:dk2>
      <a:lt2>
        <a:srgbClr val="FFF9E5"/>
      </a:lt2>
      <a:accent1>
        <a:srgbClr val="CC4757"/>
      </a:accent1>
      <a:accent2>
        <a:srgbClr val="FF6F61"/>
      </a:accent2>
      <a:accent3>
        <a:srgbClr val="FF953E"/>
      </a:accent3>
      <a:accent4>
        <a:srgbClr val="F8BD52"/>
      </a:accent4>
      <a:accent5>
        <a:srgbClr val="46A6BD"/>
      </a:accent5>
      <a:accent6>
        <a:srgbClr val="5488BC"/>
      </a:accent6>
      <a:hlink>
        <a:srgbClr val="FA7D7A"/>
      </a:hlink>
      <a:folHlink>
        <a:srgbClr val="FFCF3E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65</TotalTime>
  <Words>252</Words>
  <Application>Microsoft Office PowerPoint</Application>
  <PresentationFormat>Předvádění na obrazovce (4:3)</PresentationFormat>
  <Paragraphs>94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Prezentace aplikace PowerPoint</vt:lpstr>
      <vt:lpstr>Anotace</vt:lpstr>
      <vt:lpstr>Čísla - numbers</vt:lpstr>
      <vt:lpstr>Spoj správně:</vt:lpstr>
      <vt:lpstr>Spoj správně</vt:lpstr>
      <vt:lpstr>Neurčitý člen a/an</vt:lpstr>
      <vt:lpstr>Užití neurčitého členu a/an</vt:lpstr>
      <vt:lpstr>Doplň neurčitý člen a nebo an</vt:lpstr>
      <vt:lpstr>Telefonní čísla – phone numbers (napiš správně)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9</cp:revision>
  <dcterms:created xsi:type="dcterms:W3CDTF">2013-10-27T10:32:51Z</dcterms:created>
  <dcterms:modified xsi:type="dcterms:W3CDTF">2013-10-27T11:38:34Z</dcterms:modified>
</cp:coreProperties>
</file>