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8A618C7-0BF0-40A0-83B2-1EA7A292692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3858671-7CF1-49C3-A7D4-697482731D9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ysl%C3%ADk" TargetMode="External"/><Relationship Id="rId2" Type="http://schemas.openxmlformats.org/officeDocument/2006/relationships/hyperlink" Target="http://cs.wikipedia.org/wiki/Dus%C3%AD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Inertn%C3%AD_plyn" TargetMode="External"/><Relationship Id="rId5" Type="http://schemas.openxmlformats.org/officeDocument/2006/relationships/hyperlink" Target="http://cs.wikipedia.org/wiki/Vodn%C3%AD_p%C3%A1ra" TargetMode="External"/><Relationship Id="rId4" Type="http://schemas.openxmlformats.org/officeDocument/2006/relationships/hyperlink" Target="http://cs.wikipedia.org/wiki/Oxid_uhli%C4%8Dit%C3%B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5962206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VY_32_INOVACE_06_CH7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Složení vzduchu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Sedmý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8546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Složení vzduchu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5229200"/>
            <a:ext cx="6840760" cy="92333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interaktivní materiál pro sdílení ve školní síti pro samostudium nebo pro prezentaci na projektoru. Ovládání je řešeno skrz hypertextové odkazy.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6620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vzduchu – kliknutím vyber </a:t>
            </a:r>
            <a:endParaRPr lang="cs-CZ" dirty="0"/>
          </a:p>
        </p:txBody>
      </p:sp>
      <p:sp>
        <p:nvSpPr>
          <p:cNvPr id="6" name="Rovnoramenný trojúhelník 5">
            <a:hlinkClick r:id="rId2" action="ppaction://hlinksldjump"/>
          </p:cNvPr>
          <p:cNvSpPr/>
          <p:nvPr/>
        </p:nvSpPr>
        <p:spPr>
          <a:xfrm flipV="1">
            <a:off x="3851920" y="1556792"/>
            <a:ext cx="216024" cy="1800200"/>
          </a:xfrm>
          <a:prstGeom prst="triangle">
            <a:avLst/>
          </a:prstGeom>
          <a:solidFill>
            <a:srgbClr val="C00000"/>
          </a:solidFill>
          <a:ln>
            <a:solidFill>
              <a:srgbClr val="66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seč 6">
            <a:hlinkClick r:id="rId3" action="ppaction://hlinksldjump"/>
          </p:cNvPr>
          <p:cNvSpPr/>
          <p:nvPr/>
        </p:nvSpPr>
        <p:spPr>
          <a:xfrm rot="235381" flipH="1">
            <a:off x="2600758" y="2174939"/>
            <a:ext cx="3456384" cy="3538322"/>
          </a:xfrm>
          <a:prstGeom prst="pie">
            <a:avLst>
              <a:gd name="adj1" fmla="val 21282409"/>
              <a:gd name="adj2" fmla="val 16200000"/>
            </a:avLst>
          </a:prstGeom>
          <a:solidFill>
            <a:srgbClr val="92D050"/>
          </a:solidFill>
          <a:ln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Výseč 7">
            <a:hlinkClick r:id="rId4" action="ppaction://hlinksldjump"/>
          </p:cNvPr>
          <p:cNvSpPr/>
          <p:nvPr/>
        </p:nvSpPr>
        <p:spPr>
          <a:xfrm>
            <a:off x="1763688" y="1700808"/>
            <a:ext cx="3459925" cy="3600400"/>
          </a:xfrm>
          <a:prstGeom prst="pie">
            <a:avLst>
              <a:gd name="adj1" fmla="val 11320761"/>
              <a:gd name="adj2" fmla="val 16200000"/>
            </a:avLst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>
            <a:hlinkClick r:id="rId4" action="ppaction://hlinksldjump"/>
          </p:cNvPr>
          <p:cNvSpPr txBox="1"/>
          <p:nvPr/>
        </p:nvSpPr>
        <p:spPr>
          <a:xfrm>
            <a:off x="2123728" y="2650691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3707904" y="45811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Dusík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4139952" y="162880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Ostatní plyny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3105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Dusík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	Ve vzduchu je dusíku 78%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/>
              <a:t>Dusík</a:t>
            </a:r>
            <a:r>
              <a:rPr lang="cs-CZ" dirty="0"/>
              <a:t>, chemická značka </a:t>
            </a:r>
            <a:r>
              <a:rPr lang="cs-CZ" b="1" dirty="0"/>
              <a:t>N</a:t>
            </a:r>
            <a:r>
              <a:rPr lang="cs-CZ" dirty="0"/>
              <a:t> (</a:t>
            </a:r>
            <a:r>
              <a:rPr lang="cs-CZ" i="1" dirty="0"/>
              <a:t>lat. Nitrogenium</a:t>
            </a:r>
            <a:r>
              <a:rPr lang="cs-CZ" dirty="0"/>
              <a:t>) je plynný chemický prvek, tvořící hlavní složku zemské atmosféry. Patří mezi biogenní prvky, které jsou základními stavebními kameny živé hmoty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Dusík </a:t>
            </a:r>
            <a:r>
              <a:rPr lang="cs-CZ" dirty="0"/>
              <a:t>je plyn bez barvy, chuti a zápachu. Není toxický ani jinak nebezpečný. Dusík je v atmosféře </a:t>
            </a:r>
            <a:r>
              <a:rPr lang="cs-CZ" dirty="0" smtClean="0"/>
              <a:t>tvořen dvouatomovými</a:t>
            </a:r>
            <a:r>
              <a:rPr lang="cs-CZ" dirty="0"/>
              <a:t> molekulami, které jsou spojené velmi pevnou trojnou vazbou.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Tato </a:t>
            </a:r>
            <a:r>
              <a:rPr lang="cs-CZ" dirty="0"/>
              <a:t>trojná vazba má za následek jeho nízkou reaktivitu. Dusík je inertní plyn, to znamená, že reaguje s jinými chemickými sloučeninami pouze za vysokých teplot a tlaků.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Za </a:t>
            </a:r>
            <a:r>
              <a:rPr lang="cs-CZ" dirty="0"/>
              <a:t>laboratorní teploty reaguje pouze s lithiem a plutoniem. Za vysokých teplot se však dusík slučuje s většinou prvků - např. s kyslíkem okolo teploty 2 500 °C.</a:t>
            </a: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683568" y="623731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výběr </a:t>
            </a:r>
            <a:endParaRPr lang="cs-CZ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7164288" y="62373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6846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	Kyslík</a:t>
            </a:r>
            <a:r>
              <a:rPr lang="cs-CZ" dirty="0"/>
              <a:t> (chemická značka </a:t>
            </a:r>
            <a:r>
              <a:rPr lang="cs-CZ" b="1" dirty="0"/>
              <a:t>O</a:t>
            </a:r>
            <a:r>
              <a:rPr lang="cs-CZ" dirty="0"/>
              <a:t>, latinsky Oxygenium) je plynný chemický prvek, tvořící druhou hlavní složku zemské atmosféry. Je biogenním prvkem a jeho přítomnost je nezbytná pro existenci většiny živých organizmů na této planetě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	Kyslík </a:t>
            </a:r>
            <a:r>
              <a:rPr lang="cs-CZ" dirty="0"/>
              <a:t>je velmi reaktivní permanentní plyn, nezbytný pro existenci života na naší planetě. Slučování kyslíku s ostatními prvky se nazývá hoření, pokud je látka zahřátá na zápalnou teplotu. Jde prakticky vždy o exotermní reakci, která vede k uvolnění značného množství tepelné a světelné energie. Produkty hoření se nazývají oxidy, dříve </a:t>
            </a:r>
            <a:r>
              <a:rPr lang="cs-CZ" dirty="0" smtClean="0"/>
              <a:t>kysličníky.</a:t>
            </a:r>
          </a:p>
          <a:p>
            <a:pPr marL="0" indent="0">
              <a:buNone/>
            </a:pPr>
            <a:r>
              <a:rPr lang="cs-CZ" dirty="0" smtClean="0"/>
              <a:t>	Na</a:t>
            </a:r>
            <a:r>
              <a:rPr lang="cs-CZ" dirty="0"/>
              <a:t> Zemi je kyslík velmi rozšířeným prvkem.</a:t>
            </a:r>
          </a:p>
          <a:p>
            <a:pPr marL="0" indent="0">
              <a:buNone/>
            </a:pPr>
            <a:r>
              <a:rPr lang="cs-CZ" dirty="0" smtClean="0"/>
              <a:t>	V</a:t>
            </a:r>
            <a:r>
              <a:rPr lang="cs-CZ" dirty="0"/>
              <a:t> atmosféře tvoří plynný kyslík 21 objemových %.</a:t>
            </a:r>
          </a:p>
          <a:p>
            <a:pPr marL="0" indent="0">
              <a:buNone/>
            </a:pPr>
            <a:r>
              <a:rPr lang="cs-CZ" dirty="0" smtClean="0"/>
              <a:t>	Voda </a:t>
            </a:r>
            <a:r>
              <a:rPr lang="cs-CZ" dirty="0"/>
              <a:t>oceánů, které pokrývají 2/3 zemského povrchu je hmotnostně složena z 90 % kyslíku.</a:t>
            </a:r>
          </a:p>
          <a:p>
            <a:pPr marL="0" indent="0">
              <a:buNone/>
            </a:pPr>
            <a:r>
              <a:rPr lang="cs-CZ" dirty="0" smtClean="0"/>
              <a:t>	V </a:t>
            </a:r>
            <a:r>
              <a:rPr lang="cs-CZ" dirty="0"/>
              <a:t>zemské kůře je kyslík majoritním prvkem, je přítomen téměř ve všech horninách. Jeho obsah je odhadován na 46 – 50 hmotnostních %. V hlubších vrstvách zemského tělesa zastoupení kyslíku klesá a předpokládá se, že v zemském jádře je přítomen pouze ve stopách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683568" y="623731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výběr </a:t>
            </a:r>
            <a:endParaRPr lang="cs-CZ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7164288" y="62373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156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plyny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/>
              <a:t>Z ostatních plynů jsou nejdůležitější vzácné plyny, oxid uhličitý a vodní pára</a:t>
            </a:r>
          </a:p>
          <a:p>
            <a:r>
              <a:rPr lang="cs-CZ" b="1" dirty="0"/>
              <a:t>Oxid uhličitý</a:t>
            </a:r>
            <a:r>
              <a:rPr lang="cs-CZ" dirty="0"/>
              <a:t> (dříve </a:t>
            </a:r>
            <a:r>
              <a:rPr lang="cs-CZ" i="1" dirty="0"/>
              <a:t>kysličník uhličitý</a:t>
            </a:r>
            <a:r>
              <a:rPr lang="cs-CZ" dirty="0"/>
              <a:t>) je bezbarvý plyn bez chuti a zápachu; při vyšších koncentracích může v ústech mít slabě nakyslou chuť. Je těžší než vzduch</a:t>
            </a:r>
            <a:r>
              <a:rPr lang="cs-CZ" dirty="0" smtClean="0"/>
              <a:t>.</a:t>
            </a:r>
            <a:r>
              <a:rPr lang="cs-CZ" dirty="0"/>
              <a:t> Oxid uhličitý se podílí na vzniku skleníkového efektu. Celkově má však na skleníkovém efektu nižší vliv než vodní pára</a:t>
            </a:r>
            <a:r>
              <a:rPr lang="cs-CZ" baseline="30000" dirty="0"/>
              <a:t>[1][2]</a:t>
            </a:r>
            <a:r>
              <a:rPr lang="cs-CZ" dirty="0"/>
              <a:t>, která se na něm podílí z více než 60 </a:t>
            </a:r>
            <a:r>
              <a:rPr lang="cs-CZ" dirty="0" smtClean="0"/>
              <a:t>procent</a:t>
            </a:r>
          </a:p>
          <a:p>
            <a:r>
              <a:rPr lang="cs-CZ" b="1" dirty="0"/>
              <a:t>Vodní pára </a:t>
            </a:r>
            <a:r>
              <a:rPr lang="cs-CZ" dirty="0"/>
              <a:t>je nejvýznamnější skleníkový plyn, její skleníkový efekt je víc než 10 000× vyšší než u oxidu uhličitého, způsobující jeho jak kladnou tak zápornou zpětnou vazbu. Z 99,9 % se nalézá v zemské troposféře. Kondenzací vodní páry vznikají oblaka, mraky a dešťové a </a:t>
            </a:r>
            <a:r>
              <a:rPr lang="cs-CZ" dirty="0" smtClean="0"/>
              <a:t>sněhové srážky</a:t>
            </a:r>
            <a:r>
              <a:rPr lang="cs-CZ" dirty="0"/>
              <a:t>, vodní pára je též hlavní příčinou vzniku blesků či nejčastější a nejvíce zastoupený vulkanický </a:t>
            </a:r>
            <a:r>
              <a:rPr lang="cs-CZ" dirty="0" smtClean="0"/>
              <a:t>plyn</a:t>
            </a:r>
          </a:p>
          <a:p>
            <a:r>
              <a:rPr lang="cs-CZ" b="1" dirty="0"/>
              <a:t>Inertní plyny</a:t>
            </a:r>
            <a:r>
              <a:rPr lang="cs-CZ" dirty="0"/>
              <a:t> (neboli </a:t>
            </a:r>
            <a:r>
              <a:rPr lang="cs-CZ" i="1" dirty="0"/>
              <a:t>netečné plyny</a:t>
            </a:r>
            <a:r>
              <a:rPr lang="cs-CZ" dirty="0"/>
              <a:t> či </a:t>
            </a:r>
            <a:r>
              <a:rPr lang="cs-CZ" i="1" dirty="0"/>
              <a:t>vzácné plyny</a:t>
            </a:r>
            <a:r>
              <a:rPr lang="cs-CZ" dirty="0"/>
              <a:t>) jsou členy 18. skupiny (dříve nulté skupiny) periodické tabulky. Mezi vzácné plyny </a:t>
            </a:r>
            <a:r>
              <a:rPr lang="cs-CZ" dirty="0" smtClean="0"/>
              <a:t>patří helium</a:t>
            </a:r>
            <a:r>
              <a:rPr lang="cs-CZ" dirty="0"/>
              <a:t>, neon, argon, krypton, xenon, </a:t>
            </a:r>
            <a:r>
              <a:rPr lang="cs-CZ" dirty="0" smtClean="0"/>
              <a:t>radon. </a:t>
            </a:r>
            <a:r>
              <a:rPr lang="cs-CZ" dirty="0"/>
              <a:t>Všechny mají plnou valenční slupku, která je příčinou jejich nízké </a:t>
            </a:r>
            <a:r>
              <a:rPr lang="cs-CZ" dirty="0" smtClean="0"/>
              <a:t>reaktivity.</a:t>
            </a:r>
            <a:endParaRPr lang="cs-CZ" dirty="0"/>
          </a:p>
          <a:p>
            <a:r>
              <a:rPr lang="cs-CZ" dirty="0" smtClean="0"/>
              <a:t>Všechny </a:t>
            </a:r>
            <a:r>
              <a:rPr lang="cs-CZ" dirty="0"/>
              <a:t>jsou plynné látky, bez barvy a zápachu</a:t>
            </a:r>
            <a:r>
              <a:rPr lang="cs-CZ" dirty="0" smtClean="0"/>
              <a:t>. </a:t>
            </a:r>
            <a:r>
              <a:rPr lang="cs-CZ" dirty="0"/>
              <a:t>Chemická reaktivita těchto plynů je přesto velmi malá, protože mají zcela zaplněné valenční orbitaly s</a:t>
            </a:r>
            <a:r>
              <a:rPr lang="cs-CZ" baseline="30000" dirty="0"/>
              <a:t>2</a:t>
            </a:r>
            <a:r>
              <a:rPr lang="cs-CZ" dirty="0"/>
              <a:t>p</a:t>
            </a:r>
            <a:r>
              <a:rPr lang="cs-CZ" baseline="30000" dirty="0"/>
              <a:t>6</a:t>
            </a:r>
            <a:r>
              <a:rPr lang="cs-CZ" dirty="0"/>
              <a:t> (helium pouze s</a:t>
            </a:r>
            <a:r>
              <a:rPr lang="cs-CZ" baseline="30000" dirty="0"/>
              <a:t>2</a:t>
            </a:r>
            <a:r>
              <a:rPr lang="cs-CZ" dirty="0"/>
              <a:t>). </a:t>
            </a:r>
            <a:r>
              <a:rPr lang="cs-CZ" dirty="0" smtClean="0"/>
              <a:t>Všechny </a:t>
            </a:r>
            <a:r>
              <a:rPr lang="cs-CZ" dirty="0"/>
              <a:t>se vyskytují v podobě jednoatomových částic. Mají nízké teploty tání a varu (helium dokonce za normálního tlaku nelze převést do tuhého stavu).</a:t>
            </a:r>
          </a:p>
          <a:p>
            <a:r>
              <a:rPr lang="cs-CZ" dirty="0"/>
              <a:t>Svými vlastnostmi je nejunikátnější helium, které za velmi nízkých teplot kapalní. V kapalném stavu má </a:t>
            </a:r>
            <a:r>
              <a:rPr lang="cs-CZ" dirty="0" err="1"/>
              <a:t>supratekuté</a:t>
            </a:r>
            <a:r>
              <a:rPr lang="cs-CZ" dirty="0"/>
              <a:t> a supravodivé vlastnosti.</a:t>
            </a:r>
          </a:p>
          <a:p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83568" y="623731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výběr </a:t>
            </a:r>
            <a:endParaRPr lang="cs-CZ" dirty="0"/>
          </a:p>
        </p:txBody>
      </p: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7164288" y="62373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5381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 – odkazy jsou platné k 22.1.2012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cs.wikipedia.org/wiki/Dus%C3%ADk</a:t>
            </a:r>
            <a:r>
              <a:rPr lang="cs-CZ" dirty="0" smtClean="0"/>
              <a:t> – dusík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cs.wikipedia.org/wiki/Kysl%C3%ADk</a:t>
            </a:r>
            <a:r>
              <a:rPr lang="cs-CZ" dirty="0" smtClean="0"/>
              <a:t> – kyslík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cs.wikipedia.org/wiki/Oxid_uhli%C4%8Dit%C3%BD</a:t>
            </a:r>
            <a:r>
              <a:rPr lang="cs-CZ" dirty="0" smtClean="0"/>
              <a:t> – oxid uhličitý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cs.wikipedia.org/wiki/Vodn%C3%AD_p%C3%A1ra</a:t>
            </a:r>
            <a:r>
              <a:rPr lang="cs-CZ" dirty="0" smtClean="0"/>
              <a:t> – vodní pára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cs.wikipedia.org/wiki/Inertn%C3%AD_plyn</a:t>
            </a:r>
            <a:r>
              <a:rPr lang="cs-CZ" dirty="0" smtClean="0"/>
              <a:t> – </a:t>
            </a:r>
            <a:r>
              <a:rPr lang="cs-CZ" smtClean="0"/>
              <a:t>vzácné plyny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1581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48</TotalTime>
  <Words>132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Prezentace aplikace PowerPoint</vt:lpstr>
      <vt:lpstr>Složení vzduchu</vt:lpstr>
      <vt:lpstr>Složení vzduchu – kliknutím vyber </vt:lpstr>
      <vt:lpstr>Dusík</vt:lpstr>
      <vt:lpstr>Kyslík</vt:lpstr>
      <vt:lpstr>Ostatní plyny</vt:lpstr>
      <vt:lpstr>Citace – odkazy jsou platné k 22.1.2012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006</dc:creator>
  <cp:lastModifiedBy>Aleš Polívka</cp:lastModifiedBy>
  <cp:revision>12</cp:revision>
  <dcterms:created xsi:type="dcterms:W3CDTF">2012-01-22T18:43:18Z</dcterms:created>
  <dcterms:modified xsi:type="dcterms:W3CDTF">2012-03-15T20:58:45Z</dcterms:modified>
</cp:coreProperties>
</file>