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FE319D7-8551-466A-8F95-7C0D40A26C2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7DCA55-36CF-418A-BDE3-8C11FC1F008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renesance.cz/fotky4158/fotos/d__vyr_219len-semeno.jpg" TargetMode="External"/><Relationship Id="rId3" Type="http://schemas.openxmlformats.org/officeDocument/2006/relationships/hyperlink" Target="http://www.zdravy-kramek.cz/fotky19695/fotos/_vyr_104sezam-sem-100.jpg" TargetMode="External"/><Relationship Id="rId7" Type="http://schemas.openxmlformats.org/officeDocument/2006/relationships/hyperlink" Target="http://www.toppotraviny.cz/data/USR_001_BOSFOOD_001/30853.JPG" TargetMode="External"/><Relationship Id="rId2" Type="http://schemas.openxmlformats.org/officeDocument/2006/relationships/hyperlink" Target="http://www.poex.cz/eshop/75-307-thickbox/mak-mod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ex.cz/eshop/75-892-large/mak-modry.jpg" TargetMode="External"/><Relationship Id="rId5" Type="http://schemas.openxmlformats.org/officeDocument/2006/relationships/hyperlink" Target="http://www.zdravy-kramek.cz/fotky19695/fotos/_vyr_106slunec-sem-250.jpg" TargetMode="External"/><Relationship Id="rId4" Type="http://schemas.openxmlformats.org/officeDocument/2006/relationships/hyperlink" Target="http://www.zdravy-kramek.cz/fotky19695/fotos/_vyr_102lnene-semink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28600"/>
            <a:ext cx="7144472" cy="1472208"/>
          </a:xfrm>
        </p:spPr>
        <p:txBody>
          <a:bodyPr>
            <a:normAutofit/>
          </a:bodyPr>
          <a:lstStyle/>
          <a:p>
            <a:pPr lvl="0" algn="l">
              <a:spcBef>
                <a:spcPct val="20000"/>
              </a:spcBef>
            </a:pP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a Střední odborná škola gastronomie a služeb, Most, </a:t>
            </a:r>
            <a:r>
              <a:rPr lang="cs-CZ" sz="1600" b="1" cap="small" dirty="0" smtClean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/>
            </a:r>
            <a:br>
              <a:rPr lang="cs-CZ" sz="1600" b="1" cap="small" dirty="0" smtClean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</a:br>
            <a:r>
              <a:rPr lang="cs-CZ" sz="1600" b="1" cap="small" dirty="0" smtClean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příspěvková </a:t>
            </a:r>
            <a:r>
              <a:rPr lang="cs-CZ" sz="1600" b="1" cap="small" dirty="0">
                <a:solidFill>
                  <a:srgbClr val="575F6D"/>
                </a:solidFill>
                <a:latin typeface="Century Schoolbook"/>
                <a:ea typeface="+mn-ea"/>
                <a:cs typeface="+mn-cs"/>
              </a:rPr>
              <a:t>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6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sz="3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17010422"/>
              </p:ext>
            </p:extLst>
          </p:nvPr>
        </p:nvGraphicFramePr>
        <p:xfrm>
          <a:off x="1170781" y="2204863"/>
          <a:ext cx="6985000" cy="3379390"/>
        </p:xfrm>
        <a:graphic>
          <a:graphicData uri="http://schemas.openxmlformats.org/drawingml/2006/table">
            <a:tbl>
              <a:tblPr/>
              <a:tblGrid>
                <a:gridCol w="1887552"/>
                <a:gridCol w="5097448"/>
              </a:tblGrid>
              <a:tr h="21729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01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OLEJNINY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ZÁŘÍ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04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olejninami, jejich použitím a vadami.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805264"/>
            <a:ext cx="4791075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61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8000" b="0" cap="none" spc="0" dirty="0">
                <a:solidFill>
                  <a:srgbClr val="00B05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OLEJNINY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57822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3761"/>
            <a:ext cx="3786758" cy="2257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28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24136"/>
          </a:xfrm>
        </p:spPr>
        <p:txBody>
          <a:bodyPr>
            <a:normAutofit fontScale="90000"/>
          </a:bodyPr>
          <a:lstStyle/>
          <a:p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OLEJNINY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q"/>
            </a:pPr>
            <a:r>
              <a:rPr lang="cs-CZ" dirty="0">
                <a:solidFill>
                  <a:prstClr val="black"/>
                </a:solidFill>
              </a:rPr>
              <a:t>jsou plody, semena, případně jádra různých druhů rostlin /tzv. olejnatých rostlin/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q"/>
            </a:pPr>
            <a:r>
              <a:rPr lang="cs-CZ" dirty="0">
                <a:solidFill>
                  <a:prstClr val="black"/>
                </a:solidFill>
              </a:rPr>
              <a:t>pro svůj vysoký obsah tuku /obvykle 30 až 50 %/  jsou efektivní surovinou pro průmyslovou výrobu rostlinných tuků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14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96144"/>
          </a:xfrm>
        </p:spPr>
        <p:txBody>
          <a:bodyPr>
            <a:normAutofit fontScale="90000"/>
          </a:bodyPr>
          <a:lstStyle/>
          <a:p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OLEJNINY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PATŘÍ SEM :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4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MÁK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4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SLUNEČNICOVÉ SEMÍNKO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4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SEZAMOVÉ SEMÍNKO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4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LNĚNÉ SEMÍNKO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01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83568" y="2819400"/>
            <a:ext cx="7560840" cy="3345904"/>
          </a:xfrm>
        </p:spPr>
        <p:txBody>
          <a:bodyPr>
            <a:normAutofit/>
          </a:bodyPr>
          <a:lstStyle/>
          <a:p>
            <a:pPr marL="274320" lvl="0" indent="-274320" algn="l">
              <a:buClr>
                <a:srgbClr val="D16349"/>
              </a:buClr>
              <a:defRPr/>
            </a:pPr>
            <a:r>
              <a:rPr lang="cs-CZ" sz="2700" u="sng" cap="none" spc="0" dirty="0">
                <a:solidFill>
                  <a:prstClr val="black"/>
                </a:solidFill>
              </a:rPr>
              <a:t>Rozdělení:</a:t>
            </a:r>
          </a:p>
          <a:p>
            <a:pPr marL="274320" lvl="0" indent="-274320" algn="l">
              <a:buClr>
                <a:srgbClr val="D16349"/>
              </a:buClr>
              <a:buFont typeface="Wingdings 2"/>
              <a:buChar char=""/>
              <a:defRPr/>
            </a:pPr>
            <a:endParaRPr lang="cs-CZ" sz="2700" u="sng" cap="none" spc="0" dirty="0">
              <a:solidFill>
                <a:prstClr val="black"/>
              </a:solidFill>
            </a:endParaRPr>
          </a:p>
          <a:p>
            <a:pPr marL="514350" lvl="0" indent="-514350" algn="l">
              <a:buClr>
                <a:srgbClr val="D16349"/>
              </a:buClr>
              <a:buFont typeface="+mj-lt"/>
              <a:buAutoNum type="arabicPeriod"/>
              <a:defRPr/>
            </a:pPr>
            <a:r>
              <a:rPr lang="cs-CZ" sz="2700" b="0" cap="none" spc="0" dirty="0">
                <a:solidFill>
                  <a:srgbClr val="002060"/>
                </a:solidFill>
              </a:rPr>
              <a:t>Mák modrý</a:t>
            </a:r>
          </a:p>
          <a:p>
            <a:pPr marL="514350" lvl="0" indent="-514350" algn="l">
              <a:buClr>
                <a:srgbClr val="D16349"/>
              </a:buClr>
              <a:buFont typeface="+mj-lt"/>
              <a:buAutoNum type="arabicPeriod"/>
              <a:defRPr/>
            </a:pPr>
            <a:r>
              <a:rPr lang="cs-CZ" sz="2700" b="0" cap="none" spc="0" dirty="0">
                <a:solidFill>
                  <a:srgbClr val="002060"/>
                </a:solidFill>
              </a:rPr>
              <a:t>Mák bílý</a:t>
            </a:r>
          </a:p>
          <a:p>
            <a:pPr marL="514350" lvl="0" indent="-514350" algn="l">
              <a:buClr>
                <a:srgbClr val="D16349"/>
              </a:buClr>
              <a:buFont typeface="+mj-lt"/>
              <a:buAutoNum type="arabicPeriod"/>
              <a:defRPr/>
            </a:pPr>
            <a:r>
              <a:rPr lang="cs-CZ" sz="2700" b="0" cap="none" spc="0" dirty="0">
                <a:solidFill>
                  <a:srgbClr val="002060"/>
                </a:solidFill>
              </a:rPr>
              <a:t>Mák stříbrošedý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MÁK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96952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327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MÁK   MODRÝ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b="1" u="sng" dirty="0">
                <a:solidFill>
                  <a:srgbClr val="00B050"/>
                </a:solidFill>
              </a:rPr>
              <a:t>Popis: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semena máku obsahují přes 40 % kvalitního oleje a také množství minerálních látek, především vápníku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a lecitin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</a:t>
            </a:r>
            <a:r>
              <a:rPr lang="cs-CZ" b="1" u="sng" dirty="0">
                <a:solidFill>
                  <a:srgbClr val="00B050"/>
                </a:solidFill>
              </a:rPr>
              <a:t>Použití: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na posyp , ale též jako náplň do různých pekárenských výrobků – pečiva, koláčků, bábovek aj.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15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MÁK  BÍLÝ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srgbClr val="00B050"/>
                </a:solidFill>
              </a:rPr>
              <a:t>Použití: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na posyp různých pekárenských  a cukrářských výrobků – pečiva, cukrářských výrobků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501008"/>
            <a:ext cx="3314700" cy="1954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28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23528" y="2819400"/>
            <a:ext cx="8352928" cy="3705944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2700" b="0" cap="none" spc="0" dirty="0">
                <a:solidFill>
                  <a:prstClr val="black"/>
                </a:solidFill>
              </a:rPr>
              <a:t>v semenech slunečnice je vysoký obsah vitamínu E. 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2700" b="0" cap="none" spc="0" dirty="0">
                <a:solidFill>
                  <a:prstClr val="black"/>
                </a:solidFill>
              </a:rPr>
              <a:t>obsahují také vitamín B1 a lecitin - látky jež jsou dobrým lékem na nervy.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</a:pPr>
            <a:r>
              <a:rPr lang="cs-CZ" sz="2700" b="0" cap="none" spc="0" dirty="0">
                <a:solidFill>
                  <a:prstClr val="black"/>
                </a:solidFill>
              </a:rPr>
              <a:t>    </a:t>
            </a:r>
            <a:r>
              <a:rPr lang="cs-CZ" sz="2700" u="sng" cap="none" spc="0" dirty="0">
                <a:solidFill>
                  <a:prstClr val="black"/>
                </a:solidFill>
              </a:rPr>
              <a:t>Použití: 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Font typeface="Wingdings 2" pitchFamily="18" charset="2"/>
              <a:buChar char=""/>
            </a:pPr>
            <a:r>
              <a:rPr lang="cs-CZ" sz="2700" b="0" cap="none" spc="0" dirty="0">
                <a:solidFill>
                  <a:prstClr val="black"/>
                </a:solidFill>
              </a:rPr>
              <a:t>mají všestranné použití - do pečiva, zeleninových či ovocných salátů, obilných kaší, používají se i naklíčená.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463824"/>
          </a:xfrm>
        </p:spPr>
        <p:txBody>
          <a:bodyPr/>
          <a:lstStyle/>
          <a:p>
            <a:pPr algn="l"/>
            <a:r>
              <a:rPr lang="cs-CZ" sz="43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SLUNEČNICOVÉ  </a:t>
            </a:r>
            <a:r>
              <a:rPr lang="cs-CZ" sz="43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3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3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SEMÍNKO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061320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028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9512" y="2708920"/>
            <a:ext cx="8784976" cy="3888432"/>
          </a:xfrm>
        </p:spPr>
        <p:txBody>
          <a:bodyPr>
            <a:normAutofit lnSpcReduction="10000"/>
          </a:bodyPr>
          <a:lstStyle/>
          <a:p>
            <a:pPr marL="274320" lvl="0" indent="-274320" algn="l">
              <a:buClr>
                <a:srgbClr val="D16349"/>
              </a:buClr>
              <a:buFont typeface="Wingdings" pitchFamily="2" charset="2"/>
              <a:buChar char="§"/>
              <a:defRPr/>
            </a:pPr>
            <a:r>
              <a:rPr lang="cs-CZ" sz="250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přichází u nás do obliby, zvláště u pekařských výrobků</a:t>
            </a:r>
          </a:p>
          <a:p>
            <a:pPr marL="274320" lvl="0" indent="-274320" algn="l">
              <a:buClr>
                <a:srgbClr val="D16349"/>
              </a:buClr>
              <a:buFont typeface="Wingdings" pitchFamily="2" charset="2"/>
              <a:buChar char="§"/>
              <a:defRPr/>
            </a:pPr>
            <a:r>
              <a:rPr lang="cs-CZ" sz="25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obsahuje až 57 % oleje - velmi kvalitního a lidskému zdraví prospěšného </a:t>
            </a:r>
          </a:p>
          <a:p>
            <a:pPr marL="274320" lvl="0" indent="-274320" algn="l">
              <a:buClr>
                <a:srgbClr val="D16349"/>
              </a:buClr>
              <a:buFont typeface="Wingdings" pitchFamily="2" charset="2"/>
              <a:buChar char="§"/>
              <a:defRPr/>
            </a:pPr>
            <a:r>
              <a:rPr lang="cs-CZ" sz="25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kuchyni se používají </a:t>
            </a:r>
            <a:r>
              <a:rPr lang="cs-CZ" sz="2500" b="0" cap="none" spc="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celá nebo </a:t>
            </a:r>
            <a:r>
              <a:rPr lang="cs-CZ" sz="25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 drcená semena na sladké i slané pečivo. /Známá, velmi sladká pochoutka v arabských zemích chalva (</a:t>
            </a:r>
            <a:r>
              <a:rPr lang="cs-CZ" sz="2500" b="0" cap="none" spc="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halva</a:t>
            </a:r>
            <a:r>
              <a:rPr lang="cs-CZ" sz="25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 je často právě ze sezamu/</a:t>
            </a:r>
          </a:p>
          <a:p>
            <a:pPr marL="274320" lvl="0" indent="-274320" algn="l">
              <a:buClr>
                <a:srgbClr val="D16349"/>
              </a:buClr>
              <a:buFont typeface="Wingdings" pitchFamily="2" charset="2"/>
              <a:buChar char="§"/>
              <a:defRPr/>
            </a:pPr>
            <a:r>
              <a:rPr lang="cs-CZ" sz="25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opraženými semínky se sypou majonézové saláty, obložené chlebíčky apod. </a:t>
            </a:r>
          </a:p>
          <a:p>
            <a:pPr marL="274320" lvl="0" indent="-274320" algn="l">
              <a:buClr>
                <a:srgbClr val="D16349"/>
              </a:buClr>
              <a:buFont typeface="Wingdings" pitchFamily="2" charset="2"/>
              <a:buChar char="§"/>
              <a:defRPr/>
            </a:pPr>
            <a:r>
              <a:rPr lang="cs-CZ" sz="25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používají se i na minutky, grilované pokrmy, karbanátky, kuře, ryby.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SEZAMOVÉ  </a:t>
            </a:r>
            <a: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SEMÍNKO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0648"/>
            <a:ext cx="3369742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27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51520" y="3284984"/>
            <a:ext cx="8892480" cy="2952328"/>
          </a:xfrm>
        </p:spPr>
        <p:txBody>
          <a:bodyPr/>
          <a:lstStyle/>
          <a:p>
            <a:pPr marL="274320" lvl="0" indent="-274320" algn="l">
              <a:buClr>
                <a:srgbClr val="D16349"/>
              </a:buClr>
              <a:buFont typeface="Wingdings 2"/>
              <a:buChar char=""/>
              <a:defRPr/>
            </a:pPr>
            <a:r>
              <a:rPr lang="cs-CZ" sz="270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používá se v teplé i studené kuchyni i k přímé spotřebě, do salátů, moučníků, do pečiva atd. </a:t>
            </a:r>
          </a:p>
          <a:p>
            <a:pPr marL="274320" lvl="0" indent="-274320" algn="l">
              <a:buClr>
                <a:srgbClr val="D16349"/>
              </a:buClr>
              <a:buFont typeface="Wingdings 2"/>
              <a:buChar char=""/>
              <a:defRPr/>
            </a:pPr>
            <a:r>
              <a:rPr lang="cs-CZ" sz="27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lněné semínko obsahuje množství vysoce kvalitních tuků</a:t>
            </a:r>
          </a:p>
          <a:p>
            <a:pPr marL="274320" lvl="0" indent="-274320" algn="l">
              <a:buClr>
                <a:srgbClr val="D16349"/>
              </a:buClr>
              <a:buFont typeface="Wingdings 2"/>
              <a:buChar char=""/>
              <a:defRPr/>
            </a:pPr>
            <a:r>
              <a:rPr lang="cs-CZ" sz="2700" b="0" cap="none" spc="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obsahuje velké množství vlákniny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LNĚNÉ  </a:t>
            </a:r>
            <a: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5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SEMÍNKO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064" y="188640"/>
            <a:ext cx="2794248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67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SKLADOVÁNÍ</a:t>
            </a:r>
            <a:r>
              <a:rPr lang="cs-CZ" sz="3000" dirty="0">
                <a:solidFill>
                  <a:srgbClr val="8CADAE">
                    <a:shade val="75000"/>
                  </a:srgbClr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348880"/>
            <a:ext cx="8503920" cy="3750168"/>
          </a:xfrm>
        </p:spPr>
        <p:txBody>
          <a:bodyPr/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vzhledem k vysokému obsahu olej skladujeme olejniny v suchu, </a:t>
            </a:r>
            <a:r>
              <a:rPr lang="cs-CZ" sz="3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chladu</a:t>
            </a:r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a dobře větratelném skladu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46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680520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ŽLUKNUTÍ, 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HOŘKOST, 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PLÍSEŇ,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ROZLÁMÁNÍ, 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ROZDRCENÍ, 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NAPADENÍ ŽIVOČIŠNÝMI ŠKŮDCI,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PROŠLÁ  ZÁRUČNÍ  LHŮTA, </a:t>
            </a:r>
          </a:p>
          <a:p>
            <a:pPr marL="273050" lvl="0" indent="-273050" fontAlgn="base">
              <a:spcAft>
                <a:spcPct val="0"/>
              </a:spcAft>
              <a:buClr>
                <a:srgbClr val="D16349"/>
              </a:buClr>
              <a:buFont typeface="Wingdings" pitchFamily="2" charset="2"/>
              <a:buChar char="Ø"/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ZÁMĚNA OBALŮ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22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olejniny které prodáváte ve vašem obchodě.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olejnina se nejvíce prodává a jaké je její použití?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nejčastější vady olejnin?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druhy máku?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84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88840"/>
            <a:ext cx="8503920" cy="3168352"/>
          </a:xfrm>
        </p:spPr>
        <p:txBody>
          <a:bodyPr>
            <a:normAutofit fontScale="85000" lnSpcReduction="10000"/>
          </a:bodyPr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500" dirty="0">
                <a:solidFill>
                  <a:prstClr val="black"/>
                </a:solidFill>
              </a:rPr>
              <a:t>Josef </a:t>
            </a:r>
            <a:r>
              <a:rPr lang="cs-CZ" sz="1500" dirty="0" err="1">
                <a:solidFill>
                  <a:prstClr val="black"/>
                </a:solidFill>
              </a:rPr>
              <a:t>Kavina</a:t>
            </a:r>
            <a:r>
              <a:rPr lang="cs-CZ" sz="1500" dirty="0">
                <a:solidFill>
                  <a:prstClr val="black"/>
                </a:solidFill>
              </a:rPr>
              <a:t>, </a:t>
            </a:r>
            <a:r>
              <a:rPr lang="cs-CZ" sz="1500" i="1" dirty="0">
                <a:solidFill>
                  <a:prstClr val="black"/>
                </a:solidFill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500" dirty="0">
                <a:solidFill>
                  <a:prstClr val="black"/>
                </a:solidFill>
              </a:rPr>
              <a:t>vydalo  nakladatelství a vydavatelství IQ 147, </a:t>
            </a:r>
            <a:r>
              <a:rPr lang="cs-CZ" sz="1500" dirty="0" smtClean="0">
                <a:solidFill>
                  <a:prstClr val="black"/>
                </a:solidFill>
              </a:rPr>
              <a:t>1996</a:t>
            </a:r>
            <a:endParaRPr lang="cs-CZ" sz="2100" dirty="0"/>
          </a:p>
          <a:p>
            <a:pPr>
              <a:spcBef>
                <a:spcPts val="384"/>
              </a:spcBef>
            </a:pPr>
            <a:r>
              <a:rPr lang="cs-CZ" sz="2100" dirty="0" smtClean="0">
                <a:solidFill>
                  <a:srgbClr val="000000"/>
                </a:solidFill>
                <a:hlinkClick r:id="rId2"/>
              </a:rPr>
              <a:t>http</a:t>
            </a:r>
            <a:r>
              <a:rPr lang="cs-CZ" sz="2100" dirty="0">
                <a:solidFill>
                  <a:srgbClr val="000000"/>
                </a:solidFill>
                <a:hlinkClick r:id="rId2"/>
              </a:rPr>
              <a:t>://www.poex.cz/eshop/75-307-thickbox/mak-modry.jpg</a:t>
            </a:r>
            <a:endParaRPr lang="cs-CZ" sz="2100" dirty="0"/>
          </a:p>
          <a:p>
            <a:pPr>
              <a:spcBef>
                <a:spcPts val="384"/>
              </a:spcBef>
            </a:pPr>
            <a:r>
              <a:rPr lang="cs-CZ" sz="2100" dirty="0">
                <a:solidFill>
                  <a:srgbClr val="000000"/>
                </a:solidFill>
                <a:hlinkClick r:id="rId3"/>
              </a:rPr>
              <a:t>http://www.zdravy-kramek.cz/fotky19695/fotos/_vyr_104sezam-sem-100.jpg</a:t>
            </a:r>
            <a:endParaRPr lang="cs-CZ" sz="2100" dirty="0"/>
          </a:p>
          <a:p>
            <a:pPr>
              <a:spcBef>
                <a:spcPts val="384"/>
              </a:spcBef>
            </a:pPr>
            <a:r>
              <a:rPr lang="cs-CZ" sz="2100" dirty="0">
                <a:solidFill>
                  <a:srgbClr val="000000"/>
                </a:solidFill>
                <a:hlinkClick r:id="rId4"/>
              </a:rPr>
              <a:t>http://www.zdravy-kramek.cz/fotky19695/fotos/_vyr_102lnene-seminko.jpg</a:t>
            </a:r>
            <a:endParaRPr lang="cs-CZ" sz="2100" dirty="0"/>
          </a:p>
          <a:p>
            <a:pPr>
              <a:spcBef>
                <a:spcPts val="384"/>
              </a:spcBef>
            </a:pPr>
            <a:r>
              <a:rPr lang="cs-CZ" sz="2100" dirty="0">
                <a:solidFill>
                  <a:srgbClr val="000000"/>
                </a:solidFill>
                <a:hlinkClick r:id="rId5"/>
              </a:rPr>
              <a:t>http://www.zdravy-kramek.cz/fotky19695/fotos/_vyr_106slunec-sem-250.jpg</a:t>
            </a:r>
            <a:endParaRPr lang="cs-CZ" sz="2100" dirty="0"/>
          </a:p>
          <a:p>
            <a:pPr>
              <a:spcBef>
                <a:spcPts val="384"/>
              </a:spcBef>
            </a:pPr>
            <a:r>
              <a:rPr lang="cs-CZ" sz="2100" dirty="0">
                <a:solidFill>
                  <a:srgbClr val="000000"/>
                </a:solidFill>
                <a:hlinkClick r:id="rId6"/>
              </a:rPr>
              <a:t>http://www.poex.cz/eshop/75-892-large/mak-modry.jpg</a:t>
            </a:r>
            <a:endParaRPr lang="cs-CZ" sz="2100" dirty="0"/>
          </a:p>
          <a:p>
            <a:pPr>
              <a:spcBef>
                <a:spcPts val="384"/>
              </a:spcBef>
            </a:pPr>
            <a:r>
              <a:rPr lang="cs-CZ" sz="2100" dirty="0">
                <a:solidFill>
                  <a:srgbClr val="000000"/>
                </a:solidFill>
                <a:hlinkClick r:id="rId7"/>
              </a:rPr>
              <a:t>http://</a:t>
            </a:r>
            <a:r>
              <a:rPr lang="cs-CZ" sz="2100" dirty="0" smtClean="0">
                <a:solidFill>
                  <a:srgbClr val="000000"/>
                </a:solidFill>
                <a:hlinkClick r:id="rId7"/>
              </a:rPr>
              <a:t>www.toppotraviny.cz/data/USR_001_BOSFOOD_001/30853.JPG</a:t>
            </a:r>
            <a:endParaRPr lang="cs-CZ" sz="2100" dirty="0" smtClean="0">
              <a:solidFill>
                <a:srgbClr val="000000"/>
              </a:solidFill>
            </a:endParaRPr>
          </a:p>
          <a:p>
            <a:pPr>
              <a:spcBef>
                <a:spcPts val="384"/>
              </a:spcBef>
            </a:pPr>
            <a:r>
              <a:rPr lang="cs-CZ" sz="2100" dirty="0">
                <a:hlinkClick r:id="rId8"/>
              </a:rPr>
              <a:t>http://www.biorenesance.cz/fotky4158/fotos/d__</a:t>
            </a:r>
            <a:r>
              <a:rPr lang="cs-CZ" sz="2100" dirty="0" smtClean="0">
                <a:hlinkClick r:id="rId8"/>
              </a:rPr>
              <a:t>vyr_219len-semeno.jpg</a:t>
            </a:r>
            <a:endParaRPr lang="cs-CZ" sz="2100" dirty="0" smtClean="0"/>
          </a:p>
          <a:p>
            <a:pPr>
              <a:spcBef>
                <a:spcPts val="384"/>
              </a:spcBef>
            </a:pPr>
            <a:endParaRPr lang="cs-CZ" sz="21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8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</TotalTime>
  <Words>482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Střední průmyslová škola a Střední odborná škola gastronomie a služeb, Most,  příspěvková organizace </vt:lpstr>
      <vt:lpstr>Prezentace aplikace PowerPoint</vt:lpstr>
      <vt:lpstr>OLEJNINY</vt:lpstr>
      <vt:lpstr>OLEJNINY</vt:lpstr>
      <vt:lpstr>MÁK</vt:lpstr>
      <vt:lpstr>MÁK   MODRÝ</vt:lpstr>
      <vt:lpstr>MÁK  BÍLÝ</vt:lpstr>
      <vt:lpstr>SLUNEČNICOVÉ   SEMÍNKO</vt:lpstr>
      <vt:lpstr>SEZAMOVÉ   SEMÍNKO</vt:lpstr>
      <vt:lpstr>LNĚNÉ   SEMÍNKO</vt:lpstr>
      <vt:lpstr>SKLADOVÁNÍ </vt:lpstr>
      <vt:lpstr>VADY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11</cp:revision>
  <dcterms:created xsi:type="dcterms:W3CDTF">2013-10-23T13:27:16Z</dcterms:created>
  <dcterms:modified xsi:type="dcterms:W3CDTF">2013-10-28T11:54:56Z</dcterms:modified>
</cp:coreProperties>
</file>