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8" r:id="rId4"/>
    <p:sldId id="260" r:id="rId5"/>
    <p:sldId id="261" r:id="rId6"/>
    <p:sldId id="259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5" d="100"/>
          <a:sy n="35" d="100"/>
        </p:scale>
        <p:origin x="-57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37590-149A-4FF8-91A8-E43E8D7DBDD2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15FC7-0120-4B90-9C90-9923D1FA730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37590-149A-4FF8-91A8-E43E8D7DBDD2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15FC7-0120-4B90-9C90-9923D1FA73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37590-149A-4FF8-91A8-E43E8D7DBDD2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15FC7-0120-4B90-9C90-9923D1FA730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37590-149A-4FF8-91A8-E43E8D7DBDD2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15FC7-0120-4B90-9C90-9923D1FA73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37590-149A-4FF8-91A8-E43E8D7DBDD2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15FC7-0120-4B90-9C90-9923D1FA73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37590-149A-4FF8-91A8-E43E8D7DBDD2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15FC7-0120-4B90-9C90-9923D1FA73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37590-149A-4FF8-91A8-E43E8D7DBDD2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15FC7-0120-4B90-9C90-9923D1FA73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37590-149A-4FF8-91A8-E43E8D7DBDD2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15FC7-0120-4B90-9C90-9923D1FA7301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A9837590-149A-4FF8-91A8-E43E8D7DBDD2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04515FC7-0120-4B90-9C90-9923D1FA730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37590-149A-4FF8-91A8-E43E8D7DBDD2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15FC7-0120-4B90-9C90-9923D1FA73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37590-149A-4FF8-91A8-E43E8D7DBDD2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15FC7-0120-4B90-9C90-9923D1FA73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9837590-149A-4FF8-91A8-E43E8D7DBDD2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04515FC7-0120-4B90-9C90-9923D1FA730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Olivov%C3%BD_olej" TargetMode="External"/><Relationship Id="rId13" Type="http://schemas.openxmlformats.org/officeDocument/2006/relationships/hyperlink" Target="http://cs.wikipedia.org/wiki/Sojov%C3%BD_olej" TargetMode="External"/><Relationship Id="rId3" Type="http://schemas.openxmlformats.org/officeDocument/2006/relationships/hyperlink" Target="http://cs.wikipedia.org/w/index.php?title=D%C3%BD%C5%88ov%C3%BD_olej&amp;action=edit&amp;redlink=1" TargetMode="External"/><Relationship Id="rId7" Type="http://schemas.openxmlformats.org/officeDocument/2006/relationships/hyperlink" Target="http://cs.wikipedia.org/w/index.php?title=Mandlov%C3%BD_olej&amp;action=edit&amp;redlink=1" TargetMode="External"/><Relationship Id="rId12" Type="http://schemas.openxmlformats.org/officeDocument/2006/relationships/hyperlink" Target="http://cs.wikipedia.org/wiki/Slune%C4%8Dnicov%C3%BD_olej" TargetMode="External"/><Relationship Id="rId2" Type="http://schemas.openxmlformats.org/officeDocument/2006/relationships/hyperlink" Target="http://cs.wikipedia.org/w/index.php?title=Ara%C5%A1idov%C3%BD_olej&amp;action=edit&amp;redlink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Ln%C4%9Bn%C3%BD_olej" TargetMode="External"/><Relationship Id="rId11" Type="http://schemas.openxmlformats.org/officeDocument/2006/relationships/hyperlink" Target="http://cs.wikipedia.org/wiki/Sezamov%C3%BD_olej" TargetMode="External"/><Relationship Id="rId5" Type="http://schemas.openxmlformats.org/officeDocument/2006/relationships/hyperlink" Target="http://cs.wikipedia.org/wiki/Konopn%C3%BD_olej" TargetMode="External"/><Relationship Id="rId10" Type="http://schemas.openxmlformats.org/officeDocument/2006/relationships/hyperlink" Target="http://cs.wikipedia.org/wiki/%C5%98epkov%C3%BD_olej" TargetMode="External"/><Relationship Id="rId4" Type="http://schemas.openxmlformats.org/officeDocument/2006/relationships/hyperlink" Target="http://cs.wikipedia.org/w/index.php?title=Kokosov%C3%BD_olej&amp;action=edit&amp;redlink=1" TargetMode="External"/><Relationship Id="rId9" Type="http://schemas.openxmlformats.org/officeDocument/2006/relationships/hyperlink" Target="http://cs.wikipedia.org/wiki/Palmov%C3%BD_olej" TargetMode="External"/><Relationship Id="rId1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img.vo.msecnd.net/en-us/images/MH900402672.jpg" TargetMode="External"/><Relationship Id="rId2" Type="http://schemas.openxmlformats.org/officeDocument/2006/relationships/hyperlink" Target="http://officeimg.vo.msecnd.net/en-us/images/MH900325476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img.vo.msecnd.net/en-us/images/MH900232197.jpg" TargetMode="External"/><Relationship Id="rId5" Type="http://schemas.openxmlformats.org/officeDocument/2006/relationships/hyperlink" Target="http://officeimg.vo.msecnd.net/en-us/images/MH900145171.jpg" TargetMode="External"/><Relationship Id="rId4" Type="http://schemas.openxmlformats.org/officeDocument/2006/relationships/hyperlink" Target="http://officeimg.vo.msecnd.net/en-us/images/MH900036399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155448"/>
            <a:ext cx="6779096" cy="1905400"/>
          </a:xfrm>
        </p:spPr>
        <p:txBody>
          <a:bodyPr>
            <a:normAutofit/>
          </a:bodyPr>
          <a:lstStyle/>
          <a:p>
            <a:r>
              <a:rPr lang="cs-CZ" sz="1600" cap="small" dirty="0">
                <a:solidFill>
                  <a:schemeClr val="bg1"/>
                </a:solidFill>
                <a:latin typeface="Century Schoolbook"/>
              </a:rPr>
              <a:t>Střední průmyslová škola</a:t>
            </a:r>
            <a:br>
              <a:rPr lang="cs-CZ" sz="1600" cap="small" dirty="0">
                <a:solidFill>
                  <a:schemeClr val="bg1"/>
                </a:solidFill>
                <a:latin typeface="Century Schoolbook"/>
              </a:rPr>
            </a:br>
            <a:r>
              <a:rPr lang="cs-CZ" sz="1600" cap="small" dirty="0">
                <a:solidFill>
                  <a:schemeClr val="bg1"/>
                </a:solidFill>
                <a:latin typeface="Century Schoolbook"/>
              </a:rPr>
              <a:t>a Střední odborná škola gastronomie a služeb, Most, </a:t>
            </a:r>
            <a:br>
              <a:rPr lang="cs-CZ" sz="1600" cap="small" dirty="0">
                <a:solidFill>
                  <a:schemeClr val="bg1"/>
                </a:solidFill>
                <a:latin typeface="Century Schoolbook"/>
              </a:rPr>
            </a:br>
            <a:r>
              <a:rPr lang="cs-CZ" sz="1600" cap="small" dirty="0">
                <a:solidFill>
                  <a:schemeClr val="bg1"/>
                </a:solidFill>
                <a:latin typeface="Century Schoolbook"/>
              </a:rPr>
              <a:t>příspěvková organizace</a:t>
            </a:r>
            <a:r>
              <a:rPr lang="cs-CZ" sz="3200" b="0" dirty="0">
                <a:solidFill>
                  <a:schemeClr val="bg1"/>
                </a:solidFill>
                <a:latin typeface="Calibri"/>
              </a:rPr>
              <a:t/>
            </a:r>
            <a:br>
              <a:rPr lang="cs-CZ" sz="3200" b="0" dirty="0">
                <a:solidFill>
                  <a:schemeClr val="bg1"/>
                </a:solidFill>
                <a:latin typeface="Calibri"/>
              </a:rPr>
            </a:b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5"/>
            <a:ext cx="8229600" cy="4916016"/>
          </a:xfrm>
        </p:spPr>
        <p:txBody>
          <a:bodyPr/>
          <a:lstStyle/>
          <a:p>
            <a:pPr marL="0" lvl="0" indent="0" algn="ctr">
              <a:spcBef>
                <a:spcPts val="700"/>
              </a:spcBef>
              <a:buClr>
                <a:srgbClr val="DD8047"/>
              </a:buClr>
              <a:buSzPct val="60000"/>
              <a:buNone/>
            </a:pPr>
            <a:r>
              <a:rPr lang="cs-CZ" sz="2800" dirty="0">
                <a:solidFill>
                  <a:prstClr val="black"/>
                </a:solidFill>
                <a:latin typeface="Calibri"/>
              </a:rPr>
              <a:t>DIGITÁLNÍ UČEBNÍ MATERIÁL</a:t>
            </a:r>
            <a:endParaRPr lang="cs-CZ" sz="2800" dirty="0">
              <a:solidFill>
                <a:prstClr val="black"/>
              </a:solidFill>
              <a:latin typeface="Tw Cen MT"/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0648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3615658"/>
              </p:ext>
            </p:extLst>
          </p:nvPr>
        </p:nvGraphicFramePr>
        <p:xfrm>
          <a:off x="1115616" y="2176796"/>
          <a:ext cx="6984776" cy="3836048"/>
        </p:xfrm>
        <a:graphic>
          <a:graphicData uri="http://schemas.openxmlformats.org/drawingml/2006/table">
            <a:tbl>
              <a:tblPr/>
              <a:tblGrid>
                <a:gridCol w="1887492"/>
                <a:gridCol w="5097284"/>
              </a:tblGrid>
              <a:tr h="282598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800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VY_12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dirty="0" smtClean="0"/>
                        <a:t>_INOVACE_OV2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4339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4339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ODBORNÝ VÝCVIK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4339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Tematická oblast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NAUKA O ZBOŽÍ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4339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TUKY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4339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4339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Jaroslava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Kapalínová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4339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ZÁŘÍ  2012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35686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Tw Cen MT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29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entury Gothic" pitchFamily="34" charset="0"/>
                          <a:ea typeface="+mn-ea"/>
                          <a:cs typeface="+mn-cs"/>
                        </a:rPr>
                        <a:t>Žáci se seznámí  s významem tuků, </a:t>
                      </a:r>
                      <a:r>
                        <a:rPr kumimoji="0" lang="cs-CZ" sz="12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entury Gothic" pitchFamily="34" charset="0"/>
                          <a:ea typeface="+mn-ea"/>
                          <a:cs typeface="+mn-cs"/>
                        </a:rPr>
                        <a:t>jejich rozdělením, s 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entury Gothic" pitchFamily="34" charset="0"/>
                          <a:ea typeface="+mn-ea"/>
                          <a:cs typeface="+mn-cs"/>
                        </a:rPr>
                        <a:t>druhy v prodeji, </a:t>
                      </a:r>
                      <a:r>
                        <a:rPr kumimoji="0" lang="cs-CZ" sz="12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entury Gothic" pitchFamily="34" charset="0"/>
                          <a:ea typeface="+mn-ea"/>
                          <a:cs typeface="+mn-cs"/>
                        </a:rPr>
                        <a:t>jejich skladování 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entury Gothic" pitchFamily="34" charset="0"/>
                          <a:ea typeface="+mn-ea"/>
                          <a:cs typeface="+mn-cs"/>
                        </a:rPr>
                        <a:t>a vadami..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29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entury Gothic" pitchFamily="34" charset="0"/>
                          <a:ea typeface="+mn-ea"/>
                          <a:cs typeface="+mn-cs"/>
                        </a:rPr>
                        <a:t>Materiál je určen pro žáky 2.ročníku obor prodavač.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entury Gothic" pitchFamily="34" charset="0"/>
                        <a:ea typeface="Calibri"/>
                        <a:cs typeface="Times New Roman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entury Gothic" pitchFamily="34" charset="0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8659" y="6093296"/>
            <a:ext cx="3875509" cy="747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9269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085184"/>
            <a:ext cx="8077200" cy="1772816"/>
          </a:xfrm>
        </p:spPr>
        <p:txBody>
          <a:bodyPr/>
          <a:lstStyle/>
          <a:p>
            <a:r>
              <a:rPr lang="cs-CZ" sz="9600" dirty="0">
                <a:solidFill>
                  <a:srgbClr val="FF388C">
                    <a:satMod val="150000"/>
                  </a:srgbClr>
                </a:solidFill>
                <a:latin typeface="Algerian" pitchFamily="82" charset="0"/>
              </a:rPr>
              <a:t>TUKY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620688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20688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89781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388C">
                    <a:satMod val="150000"/>
                  </a:srgbClr>
                </a:solidFill>
                <a:latin typeface="Algerian" pitchFamily="82" charset="0"/>
              </a:rPr>
              <a:t>VÝZNAM VE VÝŽIVĚ: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None/>
            </a:pPr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Tuky </a:t>
            </a: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Font typeface="Wingdings 2" pitchFamily="18" charset="2"/>
              <a:buChar char=""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mají nejvyšší energetickou hodnotu ze všech potravin</a:t>
            </a: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Font typeface="Wingdings 2" pitchFamily="18" charset="2"/>
              <a:buChar char=""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rozpouští vitamíny    A, D, E, K</a:t>
            </a: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Font typeface="Wingdings 2" pitchFamily="18" charset="2"/>
              <a:buChar char=""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jsou bílé, čiré, žluté nebo žlutozelené, mají charakteristickou vůni i chuť</a:t>
            </a: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Font typeface="Wingdings 2" pitchFamily="18" charset="2"/>
              <a:buChar char=""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přepálením tuků vzniká zdraví škodlivá látka – </a:t>
            </a:r>
            <a:r>
              <a:rPr lang="cs-CZ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akrolein</a:t>
            </a: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None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051861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388C">
                    <a:satMod val="150000"/>
                  </a:srgbClr>
                </a:solidFill>
                <a:latin typeface="Algerian" pitchFamily="82" charset="0"/>
              </a:rPr>
              <a:t>ROZDĚLENÍ  TUKŮ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 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Podle původu:</a:t>
            </a: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Font typeface="Wingdings 2" pitchFamily="18" charset="2"/>
              <a:buChar char=""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        živočišné</a:t>
            </a: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Font typeface="Wingdings 2" pitchFamily="18" charset="2"/>
              <a:buChar char=""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        rostlinné</a:t>
            </a: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None/>
            </a:pP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None/>
            </a:pPr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2.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   </a:t>
            </a:r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Podle konzistence:</a:t>
            </a: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Font typeface="Wingdings 2" pitchFamily="18" charset="2"/>
              <a:buChar char=""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       tuhé </a:t>
            </a: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Font typeface="Wingdings 2" pitchFamily="18" charset="2"/>
              <a:buChar char=""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      mazlavé</a:t>
            </a: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Font typeface="Wingdings 2" pitchFamily="18" charset="2"/>
              <a:buChar char=""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        tekuté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0983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388C">
                    <a:satMod val="150000"/>
                  </a:srgbClr>
                </a:solidFill>
                <a:latin typeface="Algerian" pitchFamily="82" charset="0"/>
              </a:rPr>
              <a:t>TRŽNÍ  DRUHY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61822" lvl="0" indent="-742950">
              <a:buClr>
                <a:srgbClr val="FF388C"/>
              </a:buClr>
              <a:buFont typeface="+mj-lt"/>
              <a:buAutoNum type="arabicPeriod"/>
              <a:defRPr/>
            </a:pPr>
            <a:r>
              <a:rPr lang="cs-CZ" sz="4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ROSTLINNÉ  TUKY</a:t>
            </a:r>
          </a:p>
          <a:p>
            <a:pPr lvl="0">
              <a:buClr>
                <a:srgbClr val="FF388C"/>
              </a:buClr>
              <a:defRPr/>
            </a:pPr>
            <a:endParaRPr lang="cs-CZ" sz="2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861822" lvl="0" indent="-742950">
              <a:buClr>
                <a:srgbClr val="FF388C"/>
              </a:buClr>
              <a:buFont typeface="+mj-lt"/>
              <a:buAutoNum type="arabicPeriod" startAt="2"/>
              <a:defRPr/>
            </a:pPr>
            <a:r>
              <a:rPr lang="cs-CZ" sz="4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ŽIVOČIŠNÉ  TUKY</a:t>
            </a:r>
          </a:p>
          <a:p>
            <a:pPr lvl="0">
              <a:buClr>
                <a:srgbClr val="FF388C"/>
              </a:buClr>
              <a:defRPr/>
            </a:pPr>
            <a:endParaRPr lang="cs-CZ" sz="2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861822" lvl="0" indent="-742950">
              <a:buClr>
                <a:srgbClr val="FF388C"/>
              </a:buClr>
              <a:buFont typeface="+mj-lt"/>
              <a:buAutoNum type="arabicPeriod" startAt="3"/>
              <a:defRPr/>
            </a:pPr>
            <a:r>
              <a:rPr lang="cs-CZ" sz="4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UPRAVENÉ  TUKY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3512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>
                <a:solidFill>
                  <a:srgbClr val="FF388C">
                    <a:satMod val="150000"/>
                  </a:srgbClr>
                </a:solidFill>
                <a:latin typeface="Algerian" pitchFamily="82" charset="0"/>
              </a:rPr>
              <a:t>DRUHY  V  PRODEJI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7475" lvl="0" indent="0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None/>
            </a:pPr>
            <a:r>
              <a:rPr lang="cs-CZ" b="1" i="1" u="sng" dirty="0" smtClean="0">
                <a:solidFill>
                  <a:prstClr val="black"/>
                </a:solidFill>
              </a:rPr>
              <a:t>ROZDĚLENÍ PODLE  SUROVIN A POUŽITÍ:</a:t>
            </a:r>
          </a:p>
          <a:p>
            <a:pPr marL="631825" lvl="0" indent="-514350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Font typeface="Corbel" pitchFamily="34" charset="0"/>
              <a:buAutoNum type="arabicPeriod"/>
            </a:pPr>
            <a:r>
              <a:rPr lang="cs-CZ" sz="2800" b="1" u="sng" dirty="0" smtClean="0">
                <a:solidFill>
                  <a:prstClr val="black"/>
                </a:solidFill>
              </a:rPr>
              <a:t>JEDNODRUHOVÉ</a:t>
            </a:r>
            <a:r>
              <a:rPr lang="cs-CZ" sz="2800" u="sng" dirty="0" smtClean="0">
                <a:solidFill>
                  <a:prstClr val="black"/>
                </a:solidFill>
              </a:rPr>
              <a:t> </a:t>
            </a:r>
            <a:r>
              <a:rPr lang="cs-CZ" sz="2800" u="sng" dirty="0">
                <a:solidFill>
                  <a:prstClr val="black"/>
                </a:solidFill>
              </a:rPr>
              <a:t>– </a:t>
            </a:r>
          </a:p>
          <a:p>
            <a:pPr marL="631825" lvl="0" indent="-514350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None/>
            </a:pPr>
            <a:r>
              <a:rPr lang="cs-CZ" sz="2800" dirty="0">
                <a:solidFill>
                  <a:prstClr val="black"/>
                </a:solidFill>
              </a:rPr>
              <a:t>       olivový,  slunečnicový, </a:t>
            </a:r>
            <a:r>
              <a:rPr lang="cs-CZ" sz="2800" dirty="0" smtClean="0">
                <a:solidFill>
                  <a:prstClr val="black"/>
                </a:solidFill>
              </a:rPr>
              <a:t>řepkový….</a:t>
            </a:r>
            <a:endParaRPr lang="cs-CZ" sz="2800" dirty="0">
              <a:solidFill>
                <a:prstClr val="black"/>
              </a:solidFill>
            </a:endParaRPr>
          </a:p>
          <a:p>
            <a:pPr marL="631825" lvl="0" indent="-514350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Font typeface="Corbel" pitchFamily="34" charset="0"/>
              <a:buAutoNum type="arabicPeriod" startAt="2"/>
            </a:pPr>
            <a:r>
              <a:rPr lang="cs-CZ" sz="2800" b="1" u="sng" dirty="0">
                <a:solidFill>
                  <a:prstClr val="black"/>
                </a:solidFill>
              </a:rPr>
              <a:t>SMĚSI –</a:t>
            </a:r>
          </a:p>
          <a:p>
            <a:pPr marL="631825" lvl="0" indent="-514350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None/>
            </a:pPr>
            <a:r>
              <a:rPr lang="cs-CZ" sz="2800" dirty="0">
                <a:solidFill>
                  <a:prstClr val="black"/>
                </a:solidFill>
              </a:rPr>
              <a:t>      stolní   oleje, jemné  oleje</a:t>
            </a:r>
          </a:p>
          <a:p>
            <a:pPr marL="631825" lvl="0" indent="-514350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Font typeface="Corbel" pitchFamily="34" charset="0"/>
              <a:buAutoNum type="arabicPeriod" startAt="3"/>
            </a:pPr>
            <a:r>
              <a:rPr lang="cs-CZ" sz="2800" b="1" u="sng" dirty="0">
                <a:solidFill>
                  <a:prstClr val="black"/>
                </a:solidFill>
              </a:rPr>
              <a:t>VITAMINIZOVANÉ –</a:t>
            </a:r>
          </a:p>
          <a:p>
            <a:pPr marL="631825" lvl="0" indent="-514350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None/>
            </a:pPr>
            <a:r>
              <a:rPr lang="cs-CZ" sz="2800" dirty="0">
                <a:solidFill>
                  <a:prstClr val="black"/>
                </a:solidFill>
              </a:rPr>
              <a:t>      s přidáním vitamínů  A,B,D,E, C</a:t>
            </a:r>
          </a:p>
          <a:p>
            <a:pPr marL="631825" lvl="0" indent="-514350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Font typeface="Corbel" pitchFamily="34" charset="0"/>
              <a:buAutoNum type="arabicPeriod" startAt="4"/>
            </a:pPr>
            <a:r>
              <a:rPr lang="cs-CZ" sz="2800" b="1" u="sng" dirty="0" smtClean="0">
                <a:solidFill>
                  <a:prstClr val="black"/>
                </a:solidFill>
              </a:rPr>
              <a:t>FRITOVACÍ</a:t>
            </a:r>
          </a:p>
          <a:p>
            <a:pPr marL="631825" lvl="0" indent="-514350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Font typeface="Corbel" pitchFamily="34" charset="0"/>
              <a:buAutoNum type="arabicPeriod" startAt="4"/>
            </a:pPr>
            <a:r>
              <a:rPr lang="cs-CZ" sz="2800" b="1" u="sng" dirty="0" smtClean="0">
                <a:solidFill>
                  <a:prstClr val="black"/>
                </a:solidFill>
              </a:rPr>
              <a:t>PANENSKÉ  OLEJE</a:t>
            </a:r>
          </a:p>
          <a:p>
            <a:pPr marL="117475" lvl="0" indent="0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None/>
            </a:pP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      panenský olovový olej…</a:t>
            </a:r>
            <a:endParaRPr lang="cs-CZ" b="1" u="sng" dirty="0">
              <a:solidFill>
                <a:prstClr val="black"/>
              </a:solidFill>
            </a:endParaRPr>
          </a:p>
          <a:p>
            <a:pPr marL="117475" lvl="0" indent="0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None/>
            </a:pPr>
            <a:endParaRPr lang="cs-CZ" b="1" u="sng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886345"/>
            <a:ext cx="2231529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45080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914400" indent="-914400">
              <a:buFont typeface="+mj-lt"/>
              <a:buAutoNum type="arabicPeriod"/>
            </a:pPr>
            <a:r>
              <a:rPr lang="cs-CZ" dirty="0">
                <a:solidFill>
                  <a:srgbClr val="FF388C">
                    <a:satMod val="150000"/>
                  </a:srgbClr>
                </a:solidFill>
                <a:latin typeface="Algerian" pitchFamily="82" charset="0"/>
              </a:rPr>
              <a:t>ROSTLINNÉ  TUKY- OLEJE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966177"/>
          </a:xfrm>
        </p:spPr>
        <p:txBody>
          <a:bodyPr>
            <a:normAutofit fontScale="77500" lnSpcReduction="20000"/>
          </a:bodyPr>
          <a:lstStyle/>
          <a:p>
            <a:pPr lvl="0">
              <a:buClr>
                <a:srgbClr val="FF388C"/>
              </a:buClr>
              <a:buNone/>
              <a:defRPr/>
            </a:pPr>
            <a:r>
              <a:rPr lang="cs-CZ" sz="2700" b="1" dirty="0">
                <a:solidFill>
                  <a:prstClr val="black"/>
                </a:solidFill>
              </a:rPr>
              <a:t> </a:t>
            </a:r>
            <a:r>
              <a:rPr lang="cs-CZ" sz="2700" b="1" u="sng" dirty="0">
                <a:solidFill>
                  <a:prstClr val="black"/>
                </a:solidFill>
              </a:rPr>
              <a:t>DRUHY POTRAVINÁŘSKÝCH OLEJŮ</a:t>
            </a:r>
          </a:p>
          <a:p>
            <a:pPr lvl="0">
              <a:buClr>
                <a:srgbClr val="FF388C"/>
              </a:buClr>
              <a:buNone/>
              <a:defRPr/>
            </a:pPr>
            <a:endParaRPr lang="cs-CZ" sz="2700" b="1" u="sng" dirty="0">
              <a:solidFill>
                <a:srgbClr val="00349E">
                  <a:lumMod val="40000"/>
                  <a:lumOff val="60000"/>
                </a:srgbClr>
              </a:solidFill>
            </a:endParaRPr>
          </a:p>
          <a:p>
            <a:pPr lvl="0">
              <a:buClr>
                <a:srgbClr val="FF388C"/>
              </a:buClr>
              <a:defRPr/>
            </a:pPr>
            <a:r>
              <a:rPr lang="cs-CZ" sz="2700" i="1" dirty="0">
                <a:solidFill>
                  <a:srgbClr val="00349E">
                    <a:lumMod val="40000"/>
                    <a:lumOff val="60000"/>
                  </a:srgbClr>
                </a:solidFill>
                <a:hlinkClick r:id="rId2" tooltip="Arašidový olej (stránka neexistuje)"/>
              </a:rPr>
              <a:t>Arašídový olej</a:t>
            </a:r>
            <a:r>
              <a:rPr lang="cs-CZ" sz="2700" i="1" dirty="0">
                <a:solidFill>
                  <a:srgbClr val="00349E">
                    <a:lumMod val="40000"/>
                    <a:lumOff val="60000"/>
                  </a:srgbClr>
                </a:solidFill>
              </a:rPr>
              <a:t> </a:t>
            </a:r>
            <a:r>
              <a:rPr lang="cs-CZ" sz="2700" i="1" dirty="0">
                <a:solidFill>
                  <a:srgbClr val="00B0F0"/>
                </a:solidFill>
              </a:rPr>
              <a:t>/podzemnicový olej/</a:t>
            </a:r>
          </a:p>
          <a:p>
            <a:pPr lvl="0">
              <a:buClr>
                <a:srgbClr val="FF388C"/>
              </a:buClr>
              <a:defRPr/>
            </a:pPr>
            <a:r>
              <a:rPr lang="cs-CZ" sz="2700" i="1" dirty="0">
                <a:solidFill>
                  <a:prstClr val="black"/>
                </a:solidFill>
                <a:hlinkClick r:id="rId3" tooltip="Dýňový olej (stránka neexistuje)"/>
              </a:rPr>
              <a:t>Dýňový olej</a:t>
            </a:r>
            <a:endParaRPr lang="cs-CZ" sz="2700" i="1" dirty="0">
              <a:solidFill>
                <a:prstClr val="black"/>
              </a:solidFill>
            </a:endParaRPr>
          </a:p>
          <a:p>
            <a:pPr lvl="0">
              <a:buClr>
                <a:srgbClr val="FF388C"/>
              </a:buClr>
              <a:defRPr/>
            </a:pPr>
            <a:r>
              <a:rPr lang="cs-CZ" sz="2700" i="1" dirty="0">
                <a:solidFill>
                  <a:prstClr val="black"/>
                </a:solidFill>
                <a:hlinkClick r:id="rId4" tooltip="Kokosový olej (stránka neexistuje)"/>
              </a:rPr>
              <a:t>Kokosový olej</a:t>
            </a:r>
            <a:endParaRPr lang="cs-CZ" sz="2700" i="1" dirty="0">
              <a:solidFill>
                <a:prstClr val="black"/>
              </a:solidFill>
            </a:endParaRPr>
          </a:p>
          <a:p>
            <a:pPr lvl="0">
              <a:buClr>
                <a:srgbClr val="FF388C"/>
              </a:buClr>
              <a:defRPr/>
            </a:pPr>
            <a:r>
              <a:rPr lang="cs-CZ" sz="2700" i="1" dirty="0">
                <a:solidFill>
                  <a:prstClr val="black"/>
                </a:solidFill>
                <a:hlinkClick r:id="rId5" tooltip="Konopný olej"/>
              </a:rPr>
              <a:t>Konopný olej</a:t>
            </a:r>
            <a:endParaRPr lang="cs-CZ" sz="2700" i="1" dirty="0">
              <a:solidFill>
                <a:prstClr val="black"/>
              </a:solidFill>
            </a:endParaRPr>
          </a:p>
          <a:p>
            <a:pPr lvl="0">
              <a:buClr>
                <a:srgbClr val="FF388C"/>
              </a:buClr>
              <a:defRPr/>
            </a:pPr>
            <a:r>
              <a:rPr lang="cs-CZ" sz="2700" i="1" dirty="0">
                <a:solidFill>
                  <a:prstClr val="black"/>
                </a:solidFill>
                <a:hlinkClick r:id="rId6" tooltip="Lněný olej"/>
              </a:rPr>
              <a:t>Lněný olej</a:t>
            </a:r>
            <a:endParaRPr lang="cs-CZ" sz="2700" i="1" dirty="0">
              <a:solidFill>
                <a:prstClr val="black"/>
              </a:solidFill>
            </a:endParaRPr>
          </a:p>
          <a:p>
            <a:pPr lvl="0">
              <a:buClr>
                <a:srgbClr val="FF388C"/>
              </a:buClr>
              <a:defRPr/>
            </a:pPr>
            <a:r>
              <a:rPr lang="cs-CZ" sz="2700" i="1" dirty="0">
                <a:solidFill>
                  <a:prstClr val="black"/>
                </a:solidFill>
                <a:hlinkClick r:id="rId7" tooltip="Mandlový olej (stránka neexistuje)"/>
              </a:rPr>
              <a:t>Mandlový olej</a:t>
            </a:r>
            <a:endParaRPr lang="cs-CZ" sz="2700" i="1" dirty="0">
              <a:solidFill>
                <a:prstClr val="black"/>
              </a:solidFill>
            </a:endParaRPr>
          </a:p>
          <a:p>
            <a:pPr lvl="0">
              <a:buClr>
                <a:srgbClr val="FF388C"/>
              </a:buClr>
              <a:defRPr/>
            </a:pPr>
            <a:r>
              <a:rPr lang="cs-CZ" sz="2700" i="1" dirty="0">
                <a:solidFill>
                  <a:prstClr val="black"/>
                </a:solidFill>
                <a:hlinkClick r:id="rId8" tooltip="Olivový olej"/>
              </a:rPr>
              <a:t>Olivový olej</a:t>
            </a:r>
            <a:endParaRPr lang="cs-CZ" sz="2700" i="1" dirty="0">
              <a:solidFill>
                <a:prstClr val="black"/>
              </a:solidFill>
            </a:endParaRPr>
          </a:p>
          <a:p>
            <a:pPr lvl="0">
              <a:buClr>
                <a:srgbClr val="FF388C"/>
              </a:buClr>
              <a:defRPr/>
            </a:pPr>
            <a:r>
              <a:rPr lang="cs-CZ" sz="2700" i="1" dirty="0">
                <a:solidFill>
                  <a:prstClr val="black"/>
                </a:solidFill>
                <a:hlinkClick r:id="rId9" tooltip="Palmový olej"/>
              </a:rPr>
              <a:t>Palmový olej</a:t>
            </a:r>
            <a:endParaRPr lang="cs-CZ" sz="2700" i="1" dirty="0">
              <a:solidFill>
                <a:prstClr val="black"/>
              </a:solidFill>
            </a:endParaRPr>
          </a:p>
          <a:p>
            <a:pPr lvl="0">
              <a:buClr>
                <a:srgbClr val="FF388C"/>
              </a:buClr>
              <a:defRPr/>
            </a:pPr>
            <a:r>
              <a:rPr lang="cs-CZ" sz="2700" i="1" dirty="0">
                <a:solidFill>
                  <a:prstClr val="black"/>
                </a:solidFill>
                <a:hlinkClick r:id="rId10" tooltip="Řepkový olej"/>
              </a:rPr>
              <a:t>Řepkový olej</a:t>
            </a:r>
            <a:endParaRPr lang="cs-CZ" sz="2700" i="1" dirty="0">
              <a:solidFill>
                <a:prstClr val="black"/>
              </a:solidFill>
            </a:endParaRPr>
          </a:p>
          <a:p>
            <a:pPr lvl="0">
              <a:buClr>
                <a:srgbClr val="FF388C"/>
              </a:buClr>
              <a:defRPr/>
            </a:pPr>
            <a:r>
              <a:rPr lang="cs-CZ" sz="2700" i="1" dirty="0">
                <a:solidFill>
                  <a:prstClr val="black"/>
                </a:solidFill>
                <a:hlinkClick r:id="rId11" tooltip="Sezamový olej"/>
              </a:rPr>
              <a:t>Sezamový olej</a:t>
            </a:r>
            <a:endParaRPr lang="cs-CZ" sz="2700" i="1" dirty="0">
              <a:solidFill>
                <a:prstClr val="black"/>
              </a:solidFill>
            </a:endParaRPr>
          </a:p>
          <a:p>
            <a:pPr lvl="0">
              <a:buClr>
                <a:srgbClr val="FF388C"/>
              </a:buClr>
              <a:defRPr/>
            </a:pPr>
            <a:r>
              <a:rPr lang="cs-CZ" sz="2700" i="1" dirty="0">
                <a:solidFill>
                  <a:prstClr val="black"/>
                </a:solidFill>
                <a:hlinkClick r:id="rId12" tooltip="Slunečnicový olej"/>
              </a:rPr>
              <a:t>Slunečnicový olej</a:t>
            </a:r>
            <a:endParaRPr lang="cs-CZ" sz="2700" i="1" dirty="0">
              <a:solidFill>
                <a:prstClr val="black"/>
              </a:solidFill>
            </a:endParaRPr>
          </a:p>
          <a:p>
            <a:pPr lvl="0">
              <a:buClr>
                <a:srgbClr val="FF388C"/>
              </a:buClr>
              <a:defRPr/>
            </a:pPr>
            <a:r>
              <a:rPr lang="cs-CZ" sz="2700" i="1" dirty="0" smtClean="0">
                <a:solidFill>
                  <a:prstClr val="black"/>
                </a:solidFill>
                <a:hlinkClick r:id="rId13" tooltip="Sojový olej"/>
              </a:rPr>
              <a:t>Sójový </a:t>
            </a:r>
            <a:r>
              <a:rPr lang="cs-CZ" sz="2700" i="1" dirty="0">
                <a:solidFill>
                  <a:prstClr val="black"/>
                </a:solidFill>
                <a:hlinkClick r:id="rId13" tooltip="Sojový olej"/>
              </a:rPr>
              <a:t>olej</a:t>
            </a:r>
            <a:endParaRPr lang="cs-CZ" sz="2700" i="1" dirty="0">
              <a:solidFill>
                <a:prstClr val="black"/>
              </a:solidFill>
            </a:endParaRPr>
          </a:p>
          <a:p>
            <a:pPr lvl="0">
              <a:buClr>
                <a:srgbClr val="FF388C"/>
              </a:buClr>
              <a:defRPr/>
            </a:pPr>
            <a:r>
              <a:rPr lang="cs-CZ" sz="2700" i="1" u="sng" dirty="0">
                <a:solidFill>
                  <a:srgbClr val="00B0F0"/>
                </a:solidFill>
              </a:rPr>
              <a:t>Stolní </a:t>
            </a:r>
            <a:r>
              <a:rPr lang="cs-CZ" sz="2700" i="1" u="sng" dirty="0" smtClean="0">
                <a:solidFill>
                  <a:srgbClr val="00B0F0"/>
                </a:solidFill>
              </a:rPr>
              <a:t>olej</a:t>
            </a:r>
          </a:p>
          <a:p>
            <a:pPr lvl="0">
              <a:buClr>
                <a:srgbClr val="FF388C"/>
              </a:buClr>
              <a:defRPr/>
            </a:pPr>
            <a:endParaRPr lang="cs-CZ" sz="2700" i="1" u="sng" dirty="0" smtClean="0">
              <a:solidFill>
                <a:srgbClr val="00B0F0"/>
              </a:solidFill>
            </a:endParaRPr>
          </a:p>
          <a:p>
            <a:pPr marL="118872" lvl="0" indent="0">
              <a:buClr>
                <a:srgbClr val="FF388C"/>
              </a:buClr>
              <a:buNone/>
              <a:defRPr/>
            </a:pPr>
            <a:r>
              <a:rPr lang="cs-CZ" sz="2700" i="1" u="sng" dirty="0" smtClean="0">
                <a:solidFill>
                  <a:srgbClr val="7030A0"/>
                </a:solidFill>
              </a:rPr>
              <a:t>VYBERTE  Z  TĚCHTO  DRUHŮ  OLEJŮ  TY, KTERÉ  SE  PRODÁVAJÍ  V OBCHODECH  S  POTRAVINAMI.</a:t>
            </a:r>
          </a:p>
          <a:p>
            <a:pPr marL="118872" lvl="0" indent="0">
              <a:buClr>
                <a:srgbClr val="FF388C"/>
              </a:buClr>
              <a:buNone/>
              <a:defRPr/>
            </a:pPr>
            <a:endParaRPr lang="cs-CZ" i="1" dirty="0">
              <a:solidFill>
                <a:srgbClr val="7030A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276872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40762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914400" indent="-914400">
              <a:buFont typeface="+mj-lt"/>
              <a:buAutoNum type="arabicPeriod" startAt="2"/>
            </a:pPr>
            <a:r>
              <a:rPr lang="cs-CZ" dirty="0" smtClean="0">
                <a:solidFill>
                  <a:srgbClr val="FF388C">
                    <a:satMod val="150000"/>
                  </a:srgbClr>
                </a:solidFill>
                <a:latin typeface="Algerian" pitchFamily="82" charset="0"/>
              </a:rPr>
              <a:t>ŽIVOČIŠNÉ  </a:t>
            </a:r>
            <a:r>
              <a:rPr lang="cs-CZ" dirty="0">
                <a:solidFill>
                  <a:srgbClr val="FF388C">
                    <a:satMod val="150000"/>
                  </a:srgbClr>
                </a:solidFill>
                <a:latin typeface="Algerian" pitchFamily="82" charset="0"/>
              </a:rPr>
              <a:t>TUKY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Font typeface="Wingdings 2" pitchFamily="18" charset="2"/>
              <a:buChar char=""/>
            </a:pPr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VEPŘOVÉ  SÁDLO      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– SYROVÉ</a:t>
            </a: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None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-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ŠKVAŘENÉ</a:t>
            </a: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None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-  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UZENÉ</a:t>
            </a: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None/>
            </a:pPr>
            <a:endParaRPr lang="cs-CZ" sz="16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Font typeface="Wingdings 2" pitchFamily="18" charset="2"/>
              <a:buChar char=""/>
            </a:pPr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HOVĚZÍ  A  SKOPOVÝ  LŮJ</a:t>
            </a: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Font typeface="Wingdings 2" pitchFamily="18" charset="2"/>
              <a:buChar char=""/>
            </a:pPr>
            <a:endParaRPr lang="cs-CZ" sz="16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Font typeface="Wingdings 2" pitchFamily="18" charset="2"/>
              <a:buChar char=""/>
            </a:pPr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HUSÍ  A  KACHNÍ  SÁDLO</a:t>
            </a: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Font typeface="Wingdings 2" pitchFamily="18" charset="2"/>
              <a:buChar char=""/>
            </a:pPr>
            <a:endParaRPr lang="cs-CZ" sz="16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Font typeface="Wingdings 2" pitchFamily="18" charset="2"/>
              <a:buChar char=""/>
            </a:pPr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RYBÍ  TUK</a:t>
            </a: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Font typeface="Wingdings 2" pitchFamily="18" charset="2"/>
              <a:buChar char=""/>
            </a:pPr>
            <a:endParaRPr lang="cs-CZ" sz="16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Font typeface="Wingdings 2" pitchFamily="18" charset="2"/>
              <a:buChar char=""/>
            </a:pPr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MÁSLO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5085184"/>
            <a:ext cx="2303537" cy="1547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95678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684"/>
                </a:solidFill>
                <a:latin typeface="Algerian" pitchFamily="82" charset="0"/>
              </a:rPr>
              <a:t>VÝROBA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31825" lvl="0" indent="-514350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Font typeface="Corbel" pitchFamily="34" charset="0"/>
              <a:buAutoNum type="arabicPeriod"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TAVENÍM</a:t>
            </a:r>
          </a:p>
          <a:p>
            <a:pPr marL="631825" lvl="0" indent="-514350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Font typeface="Corbel" pitchFamily="34" charset="0"/>
              <a:buAutoNum type="arabicPeriod"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ŠKVAŘENÍM</a:t>
            </a:r>
          </a:p>
          <a:p>
            <a:pPr marL="631825" lvl="0" indent="-514350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Font typeface="Corbel" pitchFamily="34" charset="0"/>
              <a:buAutoNum type="arabicPeriod"/>
            </a:pP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UZENÍM</a:t>
            </a:r>
          </a:p>
          <a:p>
            <a:pPr marL="631825" lvl="0" indent="-514350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Font typeface="Corbel" pitchFamily="34" charset="0"/>
              <a:buAutoNum type="arabicPeriod"/>
            </a:pP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631825" lvl="0" indent="-514350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Font typeface="Corbel" pitchFamily="34" charset="0"/>
              <a:buAutoNum type="arabicPeriod"/>
            </a:pPr>
            <a:endParaRPr lang="cs-CZ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117475" lvl="0" indent="0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None/>
            </a:pPr>
            <a:r>
              <a:rPr lang="cs-CZ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KTERÉ ŽIVOČNÝ TUK SE ZPRACOVÁVÁ TĚMITO ZPŮSOBY?</a:t>
            </a:r>
          </a:p>
          <a:p>
            <a:pPr marL="117475" lvl="0" indent="0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None/>
            </a:pPr>
            <a:endParaRPr lang="cs-CZ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 marL="117475" lvl="0" indent="0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None/>
            </a:pPr>
            <a:r>
              <a:rPr lang="cs-CZ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         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SÁDLO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2555776" y="5564088"/>
            <a:ext cx="3240360" cy="10332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4321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914400" indent="-914400">
              <a:buFont typeface="+mj-lt"/>
              <a:buAutoNum type="arabicPeriod" startAt="3"/>
            </a:pPr>
            <a:r>
              <a:rPr lang="cs-CZ" dirty="0" smtClean="0">
                <a:solidFill>
                  <a:srgbClr val="FF388C">
                    <a:satMod val="150000"/>
                  </a:srgbClr>
                </a:solidFill>
                <a:latin typeface="Algerian" pitchFamily="82" charset="0"/>
              </a:rPr>
              <a:t>UPRAVENÉ  </a:t>
            </a:r>
            <a:r>
              <a:rPr lang="cs-CZ" dirty="0">
                <a:solidFill>
                  <a:srgbClr val="FF388C">
                    <a:satMod val="150000"/>
                  </a:srgbClr>
                </a:solidFill>
                <a:latin typeface="Algerian" pitchFamily="82" charset="0"/>
              </a:rPr>
              <a:t>TUKY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srgbClr val="FF388C"/>
              </a:buClr>
              <a:defRPr/>
            </a:pPr>
            <a:r>
              <a:rPr lang="cs-CZ" dirty="0">
                <a:solidFill>
                  <a:prstClr val="black"/>
                </a:solidFill>
              </a:rPr>
              <a:t>MARGARÍNY</a:t>
            </a:r>
          </a:p>
          <a:p>
            <a:pPr lvl="0">
              <a:buClr>
                <a:srgbClr val="FF388C"/>
              </a:buClr>
              <a:defRPr/>
            </a:pPr>
            <a:endParaRPr lang="cs-CZ" sz="1400" dirty="0">
              <a:solidFill>
                <a:prstClr val="black"/>
              </a:solidFill>
            </a:endParaRPr>
          </a:p>
          <a:p>
            <a:pPr lvl="0">
              <a:buClr>
                <a:srgbClr val="FF388C"/>
              </a:buClr>
              <a:defRPr/>
            </a:pPr>
            <a:r>
              <a:rPr lang="cs-CZ" dirty="0">
                <a:solidFill>
                  <a:prstClr val="black"/>
                </a:solidFill>
              </a:rPr>
              <a:t>ZTUŽENÉ  TUKY</a:t>
            </a:r>
          </a:p>
          <a:p>
            <a:pPr lvl="0">
              <a:buClr>
                <a:srgbClr val="FF388C"/>
              </a:buClr>
              <a:defRPr/>
            </a:pPr>
            <a:endParaRPr lang="cs-CZ" sz="1400" dirty="0">
              <a:solidFill>
                <a:prstClr val="black"/>
              </a:solidFill>
            </a:endParaRPr>
          </a:p>
          <a:p>
            <a:pPr marL="633222" lvl="0" indent="-514350">
              <a:buClr>
                <a:srgbClr val="FF388C"/>
              </a:buClr>
              <a:buFont typeface="+mj-lt"/>
              <a:buAutoNum type="alphaLcParenR"/>
              <a:defRPr/>
            </a:pPr>
            <a:r>
              <a:rPr lang="cs-CZ" dirty="0">
                <a:solidFill>
                  <a:prstClr val="black"/>
                </a:solidFill>
              </a:rPr>
              <a:t>ZTUŽENÉ  POKRMOVÉ  </a:t>
            </a:r>
            <a:r>
              <a:rPr lang="cs-CZ" dirty="0" smtClean="0">
                <a:solidFill>
                  <a:prstClr val="black"/>
                </a:solidFill>
              </a:rPr>
              <a:t>TUKY - </a:t>
            </a:r>
            <a:r>
              <a:rPr lang="cs-CZ" u="sng" dirty="0" err="1" smtClean="0">
                <a:solidFill>
                  <a:prstClr val="black"/>
                </a:solidFill>
              </a:rPr>
              <a:t>Lukana</a:t>
            </a:r>
            <a:endParaRPr lang="cs-CZ" u="sng" dirty="0">
              <a:solidFill>
                <a:prstClr val="black"/>
              </a:solidFill>
            </a:endParaRPr>
          </a:p>
          <a:p>
            <a:pPr marL="633222" lvl="0" indent="-514350">
              <a:buClr>
                <a:srgbClr val="FF388C"/>
              </a:buClr>
              <a:buFont typeface="+mj-lt"/>
              <a:buAutoNum type="alphaLcParenR"/>
              <a:defRPr/>
            </a:pPr>
            <a:r>
              <a:rPr lang="cs-CZ" dirty="0">
                <a:solidFill>
                  <a:prstClr val="black"/>
                </a:solidFill>
              </a:rPr>
              <a:t>ZTUŽENÉ POKRMOVÉ TUKY SE </a:t>
            </a:r>
            <a:r>
              <a:rPr lang="cs-CZ" dirty="0" smtClean="0">
                <a:solidFill>
                  <a:prstClr val="black"/>
                </a:solidFill>
              </a:rPr>
              <a:t>SÁDLEM</a:t>
            </a:r>
          </a:p>
          <a:p>
            <a:pPr marL="118872" lvl="0" indent="0">
              <a:buClr>
                <a:srgbClr val="FF388C"/>
              </a:buClr>
              <a:buNone/>
              <a:defRPr/>
            </a:pP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smtClean="0">
                <a:solidFill>
                  <a:prstClr val="black"/>
                </a:solidFill>
              </a:rPr>
              <a:t>      - </a:t>
            </a:r>
            <a:r>
              <a:rPr lang="cs-CZ" u="sng" dirty="0" smtClean="0">
                <a:solidFill>
                  <a:prstClr val="black"/>
                </a:solidFill>
              </a:rPr>
              <a:t>Omega</a:t>
            </a:r>
            <a:endParaRPr lang="cs-CZ" u="sng" dirty="0">
              <a:solidFill>
                <a:prstClr val="black"/>
              </a:solidFill>
            </a:endParaRPr>
          </a:p>
          <a:p>
            <a:pPr marL="633222" lvl="0" indent="-514350">
              <a:buClr>
                <a:srgbClr val="FF388C"/>
              </a:buClr>
              <a:buFont typeface="+mj-lt"/>
              <a:buAutoNum type="alphaLcParenR"/>
              <a:defRPr/>
            </a:pPr>
            <a:r>
              <a:rPr lang="cs-CZ" dirty="0">
                <a:solidFill>
                  <a:prstClr val="black"/>
                </a:solidFill>
              </a:rPr>
              <a:t>ŠLEHANÉ  </a:t>
            </a:r>
            <a:r>
              <a:rPr lang="cs-CZ" dirty="0" smtClean="0">
                <a:solidFill>
                  <a:prstClr val="black"/>
                </a:solidFill>
              </a:rPr>
              <a:t>TUKY – </a:t>
            </a:r>
            <a:r>
              <a:rPr lang="cs-CZ" u="sng" dirty="0" smtClean="0">
                <a:solidFill>
                  <a:prstClr val="black"/>
                </a:solidFill>
              </a:rPr>
              <a:t>Ceres soft</a:t>
            </a:r>
            <a:endParaRPr lang="cs-CZ" u="sng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5941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685800" indent="-685800">
              <a:buFont typeface="Wingdings" pitchFamily="2" charset="2"/>
              <a:buChar char="q"/>
            </a:pPr>
            <a:r>
              <a:rPr lang="cs-CZ" dirty="0">
                <a:solidFill>
                  <a:srgbClr val="FF0684"/>
                </a:solidFill>
                <a:latin typeface="Algerian" pitchFamily="82" charset="0"/>
              </a:rPr>
              <a:t>DRUHY MARGARINU: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Font typeface="Wingdings 2" pitchFamily="18" charset="2"/>
              <a:buChar char=""/>
            </a:pP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mléčný</a:t>
            </a: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Font typeface="Wingdings 2" pitchFamily="18" charset="2"/>
              <a:buChar char=""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tolní /vodní/</a:t>
            </a: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Font typeface="Wingdings 2" pitchFamily="18" charset="2"/>
              <a:buChar char=""/>
            </a:pP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 přidáním másla</a:t>
            </a:r>
          </a:p>
          <a:p>
            <a:pPr marL="119062" lvl="0" indent="0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None/>
            </a:pP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119062" lvl="0" indent="0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None/>
            </a:pPr>
            <a:r>
              <a:rPr lang="cs-CZ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UVEĎTE NĚKTERÉ DRUHY MARGARINŮ A ZAŘAĎTE JE.</a:t>
            </a:r>
          </a:p>
          <a:p>
            <a:pPr marL="119062" lvl="0" indent="0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None/>
            </a:pPr>
            <a:r>
              <a:rPr lang="cs-CZ" sz="16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NAPŘÍKLAD:               RAMA – s přidáním másla,                 </a:t>
            </a:r>
          </a:p>
          <a:p>
            <a:pPr marL="119062" lvl="0" indent="0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None/>
            </a:pPr>
            <a:r>
              <a:rPr lang="cs-CZ" sz="16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SANA  - stolní,</a:t>
            </a:r>
          </a:p>
          <a:p>
            <a:pPr marL="119062" lvl="0" indent="0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None/>
            </a:pPr>
            <a:r>
              <a:rPr lang="cs-CZ" sz="16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HERA – mléčný margarín,                    </a:t>
            </a:r>
          </a:p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572000" y="4581128"/>
            <a:ext cx="2592288" cy="13464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527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685800" indent="-685800">
              <a:buFont typeface="Wingdings" pitchFamily="2" charset="2"/>
              <a:buChar char="q"/>
            </a:pPr>
            <a:r>
              <a:rPr lang="cs-CZ" dirty="0">
                <a:solidFill>
                  <a:srgbClr val="FF0684"/>
                </a:solidFill>
                <a:latin typeface="Algerian" pitchFamily="82" charset="0"/>
              </a:rPr>
              <a:t>ZTUŽENÝ POKRMOVÝ TUK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75191"/>
            <a:ext cx="8964488" cy="4625609"/>
          </a:xfrm>
        </p:spPr>
        <p:txBody>
          <a:bodyPr/>
          <a:lstStyle/>
          <a:p>
            <a:pPr marL="438150" lvl="0" indent="-319088" eaLnBrk="0" fontAlgn="base" hangingPunct="0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Font typeface="Wingdings 2" pitchFamily="18" charset="2"/>
              <a:buChar char=""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 výrobě se používají rafinované tuky a oleje, rostlinné a živočišné</a:t>
            </a:r>
          </a:p>
          <a:p>
            <a:pPr marL="438150" lvl="0" indent="-319088" eaLnBrk="0" fontAlgn="base" hangingPunct="0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Font typeface="Wingdings 2" pitchFamily="18" charset="2"/>
              <a:buChar char=""/>
            </a:pPr>
            <a:r>
              <a:rPr lang="cs-CZ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skladujeme </a:t>
            </a:r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do 18°C, záruční doba 6 </a:t>
            </a:r>
            <a:r>
              <a:rPr lang="cs-CZ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měsíců</a:t>
            </a:r>
          </a:p>
          <a:p>
            <a:pPr marL="438150" lvl="0" indent="-319088" eaLnBrk="0" fontAlgn="base" hangingPunct="0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Font typeface="Wingdings 2" pitchFamily="18" charset="2"/>
              <a:buChar char=""/>
            </a:pPr>
            <a:endParaRPr lang="cs-CZ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438150" lvl="0" indent="-319088" eaLnBrk="0" fontAlgn="base" hangingPunct="0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Font typeface="Wingdings 2" pitchFamily="18" charset="2"/>
              <a:buChar char=""/>
            </a:pPr>
            <a:endParaRPr lang="cs-CZ" b="1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438150" lvl="0" indent="-319088" eaLnBrk="0" fontAlgn="base" hangingPunct="0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Font typeface="Wingdings 2" pitchFamily="18" charset="2"/>
              <a:buChar char=""/>
            </a:pPr>
            <a:endParaRPr lang="cs-CZ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119062" lvl="0" indent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None/>
            </a:pPr>
            <a:r>
              <a:rPr lang="cs-CZ" sz="28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KTERÉ ZTUŽENÉ TUKY JSTE SI ZAPAMATOVALI?</a:t>
            </a:r>
            <a:endParaRPr lang="cs-CZ" sz="28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 marL="118872" indent="0" algn="ctr">
              <a:buNone/>
            </a:pPr>
            <a:r>
              <a:rPr lang="cs-CZ" dirty="0" smtClean="0"/>
              <a:t> OMEGA, CERES SOFT, LUKANA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7624" y="5253756"/>
            <a:ext cx="662473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6227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388C">
                    <a:satMod val="150000"/>
                  </a:srgbClr>
                </a:solidFill>
                <a:latin typeface="Algerian" pitchFamily="82" charset="0"/>
              </a:rPr>
              <a:t>SKLADOVÁNÍ  TUKŮ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 fontAlgn="base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Tuky skladujeme ve skladech s nižší teplotou nebo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chladících lednicích.</a:t>
            </a: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 fontAlgn="base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Sklady musí být čisté, suché, bez cizích pachů a vůní, dobře větratelné, bez přítomnosti slunečního světla.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7279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388C">
                    <a:satMod val="150000"/>
                  </a:srgbClr>
                </a:solidFill>
                <a:latin typeface="Algerian" pitchFamily="82" charset="0"/>
              </a:rPr>
              <a:t>VADY  TUKŮ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Font typeface="Wingdings 2" pitchFamily="18" charset="2"/>
              <a:buChar char=""/>
            </a:pPr>
            <a:r>
              <a:rPr lang="cs-CZ" dirty="0">
                <a:solidFill>
                  <a:prstClr val="black"/>
                </a:solidFill>
              </a:rPr>
              <a:t>žluknutí</a:t>
            </a: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Font typeface="Wingdings 2" pitchFamily="18" charset="2"/>
              <a:buChar char=""/>
            </a:pPr>
            <a:r>
              <a:rPr lang="cs-CZ" dirty="0">
                <a:solidFill>
                  <a:prstClr val="black"/>
                </a:solidFill>
              </a:rPr>
              <a:t>plíseň</a:t>
            </a: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Font typeface="Wingdings 2" pitchFamily="18" charset="2"/>
              <a:buChar char=""/>
            </a:pPr>
            <a:r>
              <a:rPr lang="cs-CZ" dirty="0">
                <a:solidFill>
                  <a:prstClr val="black"/>
                </a:solidFill>
              </a:rPr>
              <a:t>pach</a:t>
            </a: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Font typeface="Wingdings 2" pitchFamily="18" charset="2"/>
              <a:buChar char=""/>
            </a:pPr>
            <a:r>
              <a:rPr lang="cs-CZ" dirty="0">
                <a:solidFill>
                  <a:prstClr val="black"/>
                </a:solidFill>
              </a:rPr>
              <a:t>vady obalu</a:t>
            </a: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Font typeface="Wingdings 2" pitchFamily="18" charset="2"/>
              <a:buChar char=""/>
            </a:pPr>
            <a:r>
              <a:rPr lang="cs-CZ" dirty="0">
                <a:solidFill>
                  <a:prstClr val="black"/>
                </a:solidFill>
              </a:rPr>
              <a:t>prošlá  záruční  lhůta</a:t>
            </a: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Font typeface="Wingdings 2" pitchFamily="18" charset="2"/>
              <a:buChar char=""/>
            </a:pPr>
            <a:r>
              <a:rPr lang="cs-CZ" dirty="0">
                <a:solidFill>
                  <a:prstClr val="black"/>
                </a:solidFill>
              </a:rPr>
              <a:t>rozteklé</a:t>
            </a: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FF388C"/>
              </a:buClr>
              <a:buFont typeface="Wingdings 2" pitchFamily="18" charset="2"/>
              <a:buChar char=""/>
            </a:pPr>
            <a:r>
              <a:rPr lang="cs-CZ" dirty="0">
                <a:solidFill>
                  <a:prstClr val="black"/>
                </a:solidFill>
              </a:rPr>
              <a:t>změna  barvy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7702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  <a:latin typeface="Algerian" pitchFamily="82" charset="0"/>
              </a:rPr>
              <a:t>OPAKOVÁNÍ</a:t>
            </a:r>
            <a:endParaRPr lang="cs-CZ" dirty="0">
              <a:solidFill>
                <a:srgbClr val="7030A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411960"/>
          </a:xfrm>
        </p:spPr>
        <p:txBody>
          <a:bodyPr/>
          <a:lstStyle/>
          <a:p>
            <a:pPr marL="633222" indent="-514350">
              <a:buFont typeface="+mj-lt"/>
              <a:buAutoNum type="arabicPeriod"/>
            </a:pPr>
            <a:r>
              <a:rPr lang="cs-CZ" dirty="0" smtClean="0">
                <a:solidFill>
                  <a:srgbClr val="7030A0"/>
                </a:solidFill>
              </a:rPr>
              <a:t>Jaký je význam ve výživě tuků?</a:t>
            </a:r>
          </a:p>
          <a:p>
            <a:pPr marL="633222" indent="-514350">
              <a:buFont typeface="+mj-lt"/>
              <a:buAutoNum type="arabicPeriod"/>
            </a:pPr>
            <a:r>
              <a:rPr lang="cs-CZ" dirty="0" smtClean="0">
                <a:solidFill>
                  <a:srgbClr val="7030A0"/>
                </a:solidFill>
              </a:rPr>
              <a:t>Jak rozdělujeme tuky podle původu?</a:t>
            </a:r>
          </a:p>
          <a:p>
            <a:pPr marL="633222" indent="-514350">
              <a:buFont typeface="+mj-lt"/>
              <a:buAutoNum type="arabicPeriod"/>
            </a:pPr>
            <a:r>
              <a:rPr lang="cs-CZ" dirty="0" smtClean="0">
                <a:solidFill>
                  <a:srgbClr val="7030A0"/>
                </a:solidFill>
              </a:rPr>
              <a:t>Které znáte suroviny pro výrobu rostlinných olejů?</a:t>
            </a:r>
          </a:p>
          <a:p>
            <a:pPr marL="633222" indent="-514350">
              <a:buFont typeface="+mj-lt"/>
              <a:buAutoNum type="arabicPeriod"/>
            </a:pPr>
            <a:r>
              <a:rPr lang="cs-CZ" dirty="0" smtClean="0">
                <a:solidFill>
                  <a:srgbClr val="7030A0"/>
                </a:solidFill>
              </a:rPr>
              <a:t>Jaké jsou nejčastější vady tuků?</a:t>
            </a:r>
          </a:p>
          <a:p>
            <a:pPr marL="633222" indent="-514350">
              <a:buFont typeface="+mj-lt"/>
              <a:buAutoNum type="arabicPeriod"/>
            </a:pPr>
            <a:r>
              <a:rPr lang="cs-CZ" dirty="0" smtClean="0">
                <a:solidFill>
                  <a:srgbClr val="7030A0"/>
                </a:solidFill>
              </a:rPr>
              <a:t>Jak správně skladujeme tuky?</a:t>
            </a:r>
          </a:p>
          <a:p>
            <a:pPr marL="633222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0588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  <a:latin typeface="Algerian" pitchFamily="82" charset="0"/>
              </a:rPr>
              <a:t>ZDROJE</a:t>
            </a:r>
            <a:endParaRPr lang="cs-CZ" dirty="0">
              <a:solidFill>
                <a:srgbClr val="7030A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</a:rPr>
              <a:t>Josef </a:t>
            </a:r>
            <a:r>
              <a:rPr lang="cs-CZ" sz="1200" dirty="0" err="1">
                <a:solidFill>
                  <a:prstClr val="black"/>
                </a:solidFill>
                <a:latin typeface="Georgia"/>
              </a:rPr>
              <a:t>Kavina</a:t>
            </a:r>
            <a:r>
              <a:rPr lang="cs-CZ" sz="1200" dirty="0">
                <a:solidFill>
                  <a:prstClr val="black"/>
                </a:solidFill>
                <a:latin typeface="Georgia"/>
              </a:rPr>
              <a:t>, </a:t>
            </a:r>
            <a:r>
              <a:rPr lang="cs-CZ" sz="1200" i="1" dirty="0">
                <a:solidFill>
                  <a:prstClr val="black"/>
                </a:solidFill>
                <a:latin typeface="Georgia"/>
              </a:rPr>
              <a:t>ZBOŽÍZNALSTVÍ potravinářského zboží pro 2. ročník středních odborných učilišť  a integrovaných středních škol učebního oboru prodavač – prodavačka, zaměření pro potravinářské zboží a pro smíšené zboží, </a:t>
            </a:r>
            <a:r>
              <a:rPr lang="cs-CZ" sz="1200" dirty="0">
                <a:solidFill>
                  <a:prstClr val="black"/>
                </a:solidFill>
                <a:latin typeface="Georgia"/>
              </a:rPr>
              <a:t>vydalo  nakladatelství a vydavatelství IQ 147, </a:t>
            </a:r>
            <a:r>
              <a:rPr lang="cs-CZ" sz="1200" dirty="0" smtClean="0">
                <a:solidFill>
                  <a:prstClr val="black"/>
                </a:solidFill>
                <a:latin typeface="Georgia"/>
              </a:rPr>
              <a:t>1996</a:t>
            </a: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2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2"/>
              </a:rPr>
              <a:t>officeimg.vo.msecnd.net/en-us/images/MH900325476.jpg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3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3"/>
              </a:rPr>
              <a:t>officeimg.vo.msecnd.net/en-us/images/MH900402672.jpg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4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4"/>
              </a:rPr>
              <a:t>officeimg.vo.msecnd.net/en-us/images/MH900036399.jpg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5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5"/>
              </a:rPr>
              <a:t>officeimg.vo.msecnd.net/en-us/images/MH900145171.jpg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6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6"/>
              </a:rPr>
              <a:t>officeimg.vo.msecnd.net/en-us/images/MH900232197.jpg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endParaRPr lang="cs-CZ" sz="1200" dirty="0">
              <a:solidFill>
                <a:prstClr val="black"/>
              </a:solidFill>
              <a:latin typeface="Georgia"/>
            </a:endParaRPr>
          </a:p>
        </p:txBody>
      </p:sp>
    </p:spTree>
    <p:extLst>
      <p:ext uri="{BB962C8B-B14F-4D97-AF65-F5344CB8AC3E}">
        <p14:creationId xmlns:p14="http://schemas.microsoft.com/office/powerpoint/2010/main" val="1720117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95</TotalTime>
  <Words>471</Words>
  <Application>Microsoft Office PowerPoint</Application>
  <PresentationFormat>Předvádění na obrazovce (4:3)</PresentationFormat>
  <Paragraphs>148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Modul</vt:lpstr>
      <vt:lpstr>Střední průmyslová škola a Střední odborná škola gastronomie a služeb, Most,  příspěvková organizace </vt:lpstr>
      <vt:lpstr>TUKY</vt:lpstr>
      <vt:lpstr>VÝZNAM VE VÝŽIVĚ:</vt:lpstr>
      <vt:lpstr>ROZDĚLENÍ  TUKŮ</vt:lpstr>
      <vt:lpstr>TRŽNÍ  DRUHY</vt:lpstr>
      <vt:lpstr>DRUHY  V  PRODEJI</vt:lpstr>
      <vt:lpstr>ROSTLINNÉ  TUKY- OLEJE</vt:lpstr>
      <vt:lpstr>ŽIVOČIŠNÉ  TUKY</vt:lpstr>
      <vt:lpstr>VÝROBA</vt:lpstr>
      <vt:lpstr>UPRAVENÉ  TUKY</vt:lpstr>
      <vt:lpstr>DRUHY MARGARINU:</vt:lpstr>
      <vt:lpstr>ZTUŽENÝ POKRMOVÝ TUK</vt:lpstr>
      <vt:lpstr>SKLADOVÁNÍ  TUKŮ</vt:lpstr>
      <vt:lpstr>VADY  TUKŮ</vt:lpstr>
      <vt:lpstr>OPAKOVÁNÍ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4</cp:revision>
  <dcterms:created xsi:type="dcterms:W3CDTF">2013-10-28T09:28:37Z</dcterms:created>
  <dcterms:modified xsi:type="dcterms:W3CDTF">2013-10-28T11:37:10Z</dcterms:modified>
</cp:coreProperties>
</file>