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7" r:id="rId2"/>
    <p:sldId id="256" r:id="rId3"/>
    <p:sldId id="258" r:id="rId4"/>
    <p:sldId id="263" r:id="rId5"/>
    <p:sldId id="259" r:id="rId6"/>
    <p:sldId id="264" r:id="rId7"/>
    <p:sldId id="260" r:id="rId8"/>
    <p:sldId id="261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1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B827C-19A6-465A-8AD0-6A6D71DFE847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7D3DCB-B69B-4351-9A3B-8DB5BB40669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B827C-19A6-465A-8AD0-6A6D71DFE847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7D3DCB-B69B-4351-9A3B-8DB5BB4066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B827C-19A6-465A-8AD0-6A6D71DFE847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7D3DCB-B69B-4351-9A3B-8DB5BB40669D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B827C-19A6-465A-8AD0-6A6D71DFE847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7D3DCB-B69B-4351-9A3B-8DB5BB40669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B827C-19A6-465A-8AD0-6A6D71DFE847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7D3DCB-B69B-4351-9A3B-8DB5BB40669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B827C-19A6-465A-8AD0-6A6D71DFE847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7D3DCB-B69B-4351-9A3B-8DB5BB4066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B827C-19A6-465A-8AD0-6A6D71DFE847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7D3DCB-B69B-4351-9A3B-8DB5BB4066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B827C-19A6-465A-8AD0-6A6D71DFE847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7D3DCB-B69B-4351-9A3B-8DB5BB4066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B827C-19A6-465A-8AD0-6A6D71DFE847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7D3DCB-B69B-4351-9A3B-8DB5BB4066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B827C-19A6-465A-8AD0-6A6D71DFE847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7D3DCB-B69B-4351-9A3B-8DB5BB4066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B827C-19A6-465A-8AD0-6A6D71DFE847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7D3DCB-B69B-4351-9A3B-8DB5BB40669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F1B827C-19A6-465A-8AD0-6A6D71DFE847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AC7D3DCB-B69B-4351-9A3B-8DB5BB40669D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img.vo.msecnd.net/en-us/images/MB900027473.jpg" TargetMode="External"/><Relationship Id="rId2" Type="http://schemas.openxmlformats.org/officeDocument/2006/relationships/hyperlink" Target="http://officeimg.vo.msecnd.net/en-us/images/MB900027466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officeimg.vo.msecnd.net/en-us/images/MB900030166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51720" y="0"/>
            <a:ext cx="6635080" cy="1700808"/>
          </a:xfrm>
        </p:spPr>
        <p:txBody>
          <a:bodyPr/>
          <a:lstStyle/>
          <a:p>
            <a:pPr marL="342900" lvl="0" indent="-342900" algn="l">
              <a:lnSpc>
                <a:spcPct val="100000"/>
              </a:lnSpc>
              <a:spcBef>
                <a:spcPct val="20000"/>
              </a:spcBef>
            </a:pPr>
            <a:r>
              <a:rPr lang="cs-CZ" sz="1600" b="1" cap="small" dirty="0" smtClean="0">
                <a:solidFill>
                  <a:prstClr val="black"/>
                </a:solidFill>
                <a:effectLst/>
                <a:latin typeface="Century Schoolbook"/>
                <a:ea typeface="+mn-ea"/>
                <a:cs typeface="+mn-cs"/>
              </a:rPr>
              <a:t>     Střední </a:t>
            </a:r>
            <a:r>
              <a:rPr lang="cs-CZ" sz="1600" b="1" cap="small" dirty="0">
                <a:solidFill>
                  <a:prstClr val="black"/>
                </a:solidFill>
                <a:effectLst/>
                <a:latin typeface="Century Schoolbook"/>
                <a:ea typeface="+mn-ea"/>
                <a:cs typeface="+mn-cs"/>
              </a:rPr>
              <a:t>průmyslová </a:t>
            </a:r>
            <a:r>
              <a:rPr lang="cs-CZ" sz="1600" b="1" cap="small" dirty="0" smtClean="0">
                <a:solidFill>
                  <a:prstClr val="black"/>
                </a:solidFill>
                <a:effectLst/>
                <a:latin typeface="Century Schoolbook"/>
                <a:ea typeface="+mn-ea"/>
                <a:cs typeface="+mn-cs"/>
              </a:rPr>
              <a:t>škola</a:t>
            </a:r>
            <a:br>
              <a:rPr lang="cs-CZ" sz="1600" b="1" cap="small" dirty="0" smtClean="0">
                <a:solidFill>
                  <a:prstClr val="black"/>
                </a:solidFill>
                <a:effectLst/>
                <a:latin typeface="Century Schoolbook"/>
                <a:ea typeface="+mn-ea"/>
                <a:cs typeface="+mn-cs"/>
              </a:rPr>
            </a:br>
            <a:r>
              <a:rPr lang="cs-CZ" sz="1600" b="1" cap="small" dirty="0" smtClean="0">
                <a:solidFill>
                  <a:prstClr val="black"/>
                </a:solidFill>
                <a:effectLst/>
                <a:latin typeface="Century Schoolbook"/>
                <a:ea typeface="+mn-ea"/>
                <a:cs typeface="+mn-cs"/>
              </a:rPr>
              <a:t>a </a:t>
            </a:r>
            <a:r>
              <a:rPr lang="cs-CZ" sz="1600" b="1" cap="small" dirty="0">
                <a:solidFill>
                  <a:prstClr val="black"/>
                </a:solidFill>
                <a:effectLst/>
                <a:latin typeface="Century Schoolbook"/>
                <a:ea typeface="+mn-ea"/>
                <a:cs typeface="+mn-cs"/>
              </a:rPr>
              <a:t>Střední odborná škola gastronomie a služeb, Most, příspěvková organizace</a:t>
            </a:r>
            <a:r>
              <a:rPr lang="cs-CZ" sz="3200" dirty="0">
                <a:solidFill>
                  <a:prstClr val="black"/>
                </a:solidFill>
                <a:effectLst/>
                <a:latin typeface="Calibri"/>
                <a:ea typeface="+mn-ea"/>
                <a:cs typeface="+mn-cs"/>
              </a:rPr>
              <a:t/>
            </a:r>
            <a:br>
              <a:rPr lang="cs-CZ" sz="3200" dirty="0">
                <a:solidFill>
                  <a:prstClr val="black"/>
                </a:solidFill>
                <a:effectLst/>
                <a:latin typeface="Calibri"/>
                <a:ea typeface="+mn-ea"/>
                <a:cs typeface="+mn-cs"/>
              </a:rPr>
            </a:br>
            <a:r>
              <a:rPr lang="cs-CZ" sz="2400" dirty="0">
                <a:solidFill>
                  <a:prstClr val="black">
                    <a:lumMod val="50000"/>
                    <a:lumOff val="50000"/>
                  </a:prstClr>
                </a:solidFill>
                <a:effectLst/>
                <a:latin typeface="Century Gothic"/>
                <a:ea typeface="+mn-ea"/>
                <a:cs typeface="+mn-cs"/>
              </a:rPr>
              <a:t/>
            </a:r>
            <a:br>
              <a:rPr lang="cs-CZ" sz="2400" dirty="0">
                <a:solidFill>
                  <a:prstClr val="black">
                    <a:lumMod val="50000"/>
                    <a:lumOff val="50000"/>
                  </a:prstClr>
                </a:solidFill>
                <a:effectLst/>
                <a:latin typeface="Century Gothic"/>
                <a:ea typeface="+mn-ea"/>
                <a:cs typeface="+mn-cs"/>
              </a:rPr>
            </a:br>
            <a:endParaRPr lang="cs-CZ" sz="1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8901"/>
            <a:ext cx="8229600" cy="4837262"/>
          </a:xfrm>
        </p:spPr>
        <p:txBody>
          <a:bodyPr/>
          <a:lstStyle/>
          <a:p>
            <a:pPr marL="0" lvl="0" indent="0" algn="ctr">
              <a:spcBef>
                <a:spcPts val="600"/>
              </a:spcBef>
              <a:buClr>
                <a:srgbClr val="B13F9A"/>
              </a:buClr>
              <a:buSzPct val="73000"/>
              <a:buNone/>
              <a:defRPr/>
            </a:pPr>
            <a:r>
              <a:rPr lang="cs-CZ" sz="3200" dirty="0">
                <a:solidFill>
                  <a:prstClr val="black"/>
                </a:solidFill>
                <a:latin typeface="Calibri"/>
              </a:rPr>
              <a:t>DIGITÁLNÍ UČEBNÍ MATERIÁL</a:t>
            </a:r>
            <a:endParaRPr lang="cs-CZ" sz="3200" dirty="0">
              <a:solidFill>
                <a:prstClr val="black"/>
              </a:solidFill>
              <a:latin typeface="Trebuchet MS"/>
            </a:endParaRP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60648"/>
            <a:ext cx="933450" cy="884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6" name="Group 78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442123798"/>
              </p:ext>
            </p:extLst>
          </p:nvPr>
        </p:nvGraphicFramePr>
        <p:xfrm>
          <a:off x="611188" y="1916833"/>
          <a:ext cx="7993062" cy="3960437"/>
        </p:xfrm>
        <a:graphic>
          <a:graphicData uri="http://schemas.openxmlformats.org/drawingml/2006/table">
            <a:tbl>
              <a:tblPr/>
              <a:tblGrid>
                <a:gridCol w="2023746"/>
                <a:gridCol w="5969316"/>
              </a:tblGrid>
              <a:tr h="346600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Číslo projektu</a:t>
                      </a:r>
                    </a:p>
                  </a:txBody>
                  <a:tcPr marL="91435" marR="91435" marT="45737" marB="4573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5" marR="91435" marT="45737" marB="4573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1483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DUM</a:t>
                      </a:r>
                    </a:p>
                  </a:txBody>
                  <a:tcPr marL="91435" marR="91435" marT="45737" marB="4573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VY_12</a:t>
                      </a:r>
                      <a:r>
                        <a:rPr lang="cs-CZ" sz="1200" baseline="0" dirty="0" smtClean="0"/>
                        <a:t> </a:t>
                      </a:r>
                      <a:r>
                        <a:rPr lang="cs-CZ" sz="1200" dirty="0" smtClean="0"/>
                        <a:t>_INOVACE_OV5</a:t>
                      </a:r>
                    </a:p>
                  </a:txBody>
                  <a:tcPr marL="91435" marR="91435" marT="45737" marB="4573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1943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školy</a:t>
                      </a:r>
                    </a:p>
                  </a:txBody>
                  <a:tcPr marL="91435" marR="91435" marT="45737" marB="4573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SPŠ a SOŠGS Most</a:t>
                      </a:r>
                    </a:p>
                  </a:txBody>
                  <a:tcPr marL="91435" marR="91435" marT="45737" marB="4573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1943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Předmět </a:t>
                      </a:r>
                    </a:p>
                  </a:txBody>
                  <a:tcPr marL="91435" marR="91435" marT="45737" marB="4573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ODBORNÝ VÝCVIK</a:t>
                      </a:r>
                    </a:p>
                  </a:txBody>
                  <a:tcPr marL="91435" marR="91435" marT="45737" marB="4573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1943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Tematická oblast</a:t>
                      </a:r>
                    </a:p>
                  </a:txBody>
                  <a:tcPr marL="91435" marR="91435" marT="45737" marB="4573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NAUKA  O ZBOŽÍ 1</a:t>
                      </a:r>
                    </a:p>
                  </a:txBody>
                  <a:tcPr marL="91435" marR="91435" marT="45737" marB="4573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1943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Téma</a:t>
                      </a:r>
                    </a:p>
                  </a:txBody>
                  <a:tcPr marL="91435" marR="91435" marT="45737" marB="4573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KOŘENÍCÍ SMĚSI</a:t>
                      </a:r>
                    </a:p>
                  </a:txBody>
                  <a:tcPr marL="91435" marR="91435" marT="45737" marB="4573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1943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Ročník</a:t>
                      </a:r>
                    </a:p>
                  </a:txBody>
                  <a:tcPr marL="91435" marR="91435" marT="45737" marB="4573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2.</a:t>
                      </a:r>
                    </a:p>
                  </a:txBody>
                  <a:tcPr marL="91435" marR="91435" marT="45737" marB="4573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1943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Jméno autora</a:t>
                      </a:r>
                    </a:p>
                  </a:txBody>
                  <a:tcPr marL="91435" marR="91435" marT="45737" marB="4573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Jaroslava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Kapalínová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5" marR="91435" marT="45737" marB="4573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1943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Datum tvorby</a:t>
                      </a:r>
                    </a:p>
                  </a:txBody>
                  <a:tcPr marL="91435" marR="91435" marT="45737" marB="4573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PROSINEC  2012</a:t>
                      </a:r>
                    </a:p>
                  </a:txBody>
                  <a:tcPr marL="91435" marR="91435" marT="45737" marB="4573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68753"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Anotace</a:t>
                      </a:r>
                    </a:p>
                  </a:txBody>
                  <a:tcPr marL="91435" marR="91435" marT="45737" marB="45737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kumimoji="0" sz="180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Žáci se seznámí s druhy  kořenících směsí v prodeji, vadami a skladováním.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Materiál je určen pro žáky 2.ročníku </a:t>
                      </a:r>
                      <a:r>
                        <a:rPr kumimoji="0" lang="cs-CZ" sz="1200" b="0" i="0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obor prodavač</a:t>
                      </a:r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.</a:t>
                      </a:r>
                    </a:p>
                  </a:txBody>
                  <a:tcPr marL="91435" marR="91435" marT="45737" marB="45737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7338" y="6238875"/>
            <a:ext cx="3871912" cy="5476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79850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3323455"/>
          </a:xfrm>
        </p:spPr>
        <p:txBody>
          <a:bodyPr/>
          <a:lstStyle/>
          <a:p>
            <a:r>
              <a:rPr lang="cs-CZ" dirty="0">
                <a:solidFill>
                  <a:srgbClr val="2F5897"/>
                </a:solidFill>
              </a:rPr>
              <a:t>KOŘENÍCÍ  SMĚSI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077072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077072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077072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330012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0070C0"/>
                </a:solidFill>
              </a:rPr>
              <a:t>CHARAKTERISTIKA: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137323"/>
          </a:xfrm>
        </p:spPr>
        <p:txBody>
          <a:bodyPr/>
          <a:lstStyle/>
          <a:p>
            <a:pPr lvl="0" fontAlgn="base">
              <a:spcAft>
                <a:spcPct val="0"/>
              </a:spcAft>
              <a:buFont typeface="Wingdings" pitchFamily="2" charset="2"/>
              <a:buChar char="Ø"/>
            </a:pPr>
            <a:r>
              <a:rPr lang="cs-CZ" sz="3200" dirty="0" smtClean="0">
                <a:solidFill>
                  <a:srgbClr val="002060"/>
                </a:solidFill>
              </a:rPr>
              <a:t>Jsou moderním a perspektivním sortimentem.</a:t>
            </a:r>
          </a:p>
          <a:p>
            <a:pPr lvl="0" fontAlgn="base">
              <a:spcAft>
                <a:spcPct val="0"/>
              </a:spcAft>
              <a:buFont typeface="Wingdings" pitchFamily="2" charset="2"/>
              <a:buChar char="Ø"/>
            </a:pPr>
            <a:r>
              <a:rPr lang="cs-CZ" sz="3200" dirty="0" smtClean="0">
                <a:solidFill>
                  <a:srgbClr val="002060"/>
                </a:solidFill>
              </a:rPr>
              <a:t>Usnadňuje přípravu pokrmů.</a:t>
            </a:r>
          </a:p>
          <a:p>
            <a:pPr lvl="0" fontAlgn="base">
              <a:spcAft>
                <a:spcPct val="0"/>
              </a:spcAft>
              <a:buFont typeface="Wingdings" pitchFamily="2" charset="2"/>
              <a:buChar char="Ø"/>
            </a:pPr>
            <a:r>
              <a:rPr lang="cs-CZ" sz="3200" dirty="0" smtClean="0">
                <a:solidFill>
                  <a:srgbClr val="002060"/>
                </a:solidFill>
              </a:rPr>
              <a:t>Nejméně </a:t>
            </a:r>
            <a:r>
              <a:rPr lang="cs-CZ" sz="3200" dirty="0">
                <a:solidFill>
                  <a:srgbClr val="002060"/>
                </a:solidFill>
              </a:rPr>
              <a:t>dva druhy koření smíchané </a:t>
            </a:r>
            <a:r>
              <a:rPr lang="cs-CZ" sz="3200" dirty="0" smtClean="0">
                <a:solidFill>
                  <a:srgbClr val="002060"/>
                </a:solidFill>
              </a:rPr>
              <a:t>dohromady.</a:t>
            </a:r>
            <a:endParaRPr lang="cs-CZ" sz="3200" dirty="0">
              <a:solidFill>
                <a:srgbClr val="002060"/>
              </a:solidFill>
            </a:endParaRPr>
          </a:p>
          <a:p>
            <a:pPr lvl="0" fontAlgn="base">
              <a:spcAft>
                <a:spcPct val="0"/>
              </a:spcAft>
              <a:buFont typeface="Wingdings" pitchFamily="2" charset="2"/>
              <a:buChar char="Ø"/>
            </a:pPr>
            <a:r>
              <a:rPr lang="cs-CZ" sz="3200" dirty="0">
                <a:solidFill>
                  <a:srgbClr val="002060"/>
                </a:solidFill>
              </a:rPr>
              <a:t>Sjednocené aroma </a:t>
            </a:r>
            <a:r>
              <a:rPr lang="cs-CZ" sz="3200" dirty="0" smtClean="0">
                <a:solidFill>
                  <a:srgbClr val="002060"/>
                </a:solidFill>
              </a:rPr>
              <a:t>směsi.</a:t>
            </a:r>
            <a:endParaRPr lang="cs-CZ" sz="3200" dirty="0">
              <a:solidFill>
                <a:srgbClr val="002060"/>
              </a:solidFill>
            </a:endParaRPr>
          </a:p>
          <a:p>
            <a:pPr lvl="0" fontAlgn="base">
              <a:spcAft>
                <a:spcPct val="0"/>
              </a:spcAft>
              <a:buFont typeface="Wingdings" pitchFamily="2" charset="2"/>
              <a:buChar char="Ø"/>
            </a:pPr>
            <a:r>
              <a:rPr lang="cs-CZ" sz="3200" dirty="0">
                <a:solidFill>
                  <a:srgbClr val="002060"/>
                </a:solidFill>
              </a:rPr>
              <a:t>Urychlení </a:t>
            </a:r>
            <a:r>
              <a:rPr lang="cs-CZ" sz="3200" dirty="0" smtClean="0">
                <a:solidFill>
                  <a:srgbClr val="002060"/>
                </a:solidFill>
              </a:rPr>
              <a:t>při </a:t>
            </a:r>
            <a:r>
              <a:rPr lang="cs-CZ" sz="3200" dirty="0">
                <a:solidFill>
                  <a:srgbClr val="002060"/>
                </a:solidFill>
              </a:rPr>
              <a:t>použití v </a:t>
            </a:r>
            <a:r>
              <a:rPr lang="cs-CZ" sz="3200" dirty="0" smtClean="0">
                <a:solidFill>
                  <a:srgbClr val="002060"/>
                </a:solidFill>
              </a:rPr>
              <a:t>kuchyni.</a:t>
            </a:r>
            <a:endParaRPr lang="cs-CZ" sz="3200" dirty="0">
              <a:solidFill>
                <a:srgbClr val="002060"/>
              </a:solidFill>
            </a:endParaRPr>
          </a:p>
          <a:p>
            <a:endParaRPr lang="cs-CZ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1567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/>
          <a:lstStyle/>
          <a:p>
            <a:r>
              <a:rPr lang="cs-CZ" sz="4400" dirty="0">
                <a:solidFill>
                  <a:srgbClr val="2F5897"/>
                </a:solidFill>
              </a:rPr>
              <a:t>KOŘENÍCÍ  SMĚSI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64137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i="1" u="sng" dirty="0" smtClean="0"/>
              <a:t>Rozdělení podle jejich určení v kuchyni:</a:t>
            </a:r>
          </a:p>
          <a:p>
            <a:pPr marL="0" indent="0">
              <a:buNone/>
            </a:pP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b="1" i="1" dirty="0" smtClean="0"/>
              <a:t>Jednoúčelové směsi koření – </a:t>
            </a:r>
            <a:r>
              <a:rPr lang="cs-CZ" i="1" dirty="0" smtClean="0"/>
              <a:t>Svíčková směs</a:t>
            </a:r>
          </a:p>
          <a:p>
            <a:pPr marL="0" indent="0">
              <a:buNone/>
            </a:pPr>
            <a:r>
              <a:rPr lang="cs-CZ" i="1" dirty="0" smtClean="0"/>
              <a:t>                                                    -   Bramborák</a:t>
            </a:r>
          </a:p>
          <a:p>
            <a:pPr marL="0" indent="0">
              <a:buNone/>
            </a:pPr>
            <a:r>
              <a:rPr lang="cs-CZ" i="1" dirty="0" smtClean="0"/>
              <a:t>                                                    -  Jablkový závin</a:t>
            </a:r>
          </a:p>
          <a:p>
            <a:pPr marL="0" indent="0">
              <a:buNone/>
            </a:pPr>
            <a:r>
              <a:rPr lang="cs-CZ" i="1" dirty="0" smtClean="0"/>
              <a:t>                                                    -  Zabijačkové koření …</a:t>
            </a:r>
          </a:p>
          <a:p>
            <a:pPr>
              <a:buFont typeface="Wingdings" pitchFamily="2" charset="2"/>
              <a:buChar char="Ø"/>
            </a:pPr>
            <a:endParaRPr lang="cs-CZ" sz="1200" dirty="0" smtClean="0"/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Víceúčelové směsi koření   -  </a:t>
            </a:r>
            <a:r>
              <a:rPr lang="cs-CZ" dirty="0" err="1" smtClean="0"/>
              <a:t>Vegetka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-   </a:t>
            </a:r>
            <a:r>
              <a:rPr lang="cs-CZ" dirty="0" err="1" smtClean="0"/>
              <a:t>Pikanta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-   </a:t>
            </a:r>
            <a:r>
              <a:rPr lang="cs-CZ" dirty="0" err="1" smtClean="0"/>
              <a:t>Vitasco</a:t>
            </a:r>
            <a:r>
              <a:rPr lang="cs-CZ" dirty="0" smtClean="0"/>
              <a:t> …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0896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24744"/>
          </a:xfrm>
        </p:spPr>
        <p:txBody>
          <a:bodyPr/>
          <a:lstStyle/>
          <a:p>
            <a:r>
              <a:rPr lang="cs-CZ" sz="4400" dirty="0">
                <a:solidFill>
                  <a:srgbClr val="2F5897"/>
                </a:solidFill>
              </a:rPr>
              <a:t>KOŘENÍCÍ </a:t>
            </a:r>
            <a:r>
              <a:rPr lang="cs-CZ" sz="4400" dirty="0" smtClean="0">
                <a:solidFill>
                  <a:srgbClr val="2F5897"/>
                </a:solidFill>
              </a:rPr>
              <a:t> SMĚSI  </a:t>
            </a:r>
            <a:r>
              <a:rPr lang="cs-CZ" sz="4400" dirty="0">
                <a:solidFill>
                  <a:srgbClr val="2F5897"/>
                </a:solidFill>
              </a:rPr>
              <a:t>- DRUHY: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328592"/>
          </a:xfrm>
        </p:spPr>
        <p:txBody>
          <a:bodyPr>
            <a:normAutofit/>
          </a:bodyPr>
          <a:lstStyle/>
          <a:p>
            <a:pPr lvl="0">
              <a:buFont typeface="Wingdings" pitchFamily="2" charset="2"/>
              <a:buChar char="Ø"/>
              <a:defRPr/>
            </a:pPr>
            <a:r>
              <a:rPr lang="cs-CZ" b="1" i="1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kari </a:t>
            </a:r>
            <a:r>
              <a:rPr lang="cs-CZ" b="1" i="1" dirty="0">
                <a:solidFill>
                  <a:prstClr val="black">
                    <a:lumMod val="50000"/>
                    <a:lumOff val="50000"/>
                  </a:prstClr>
                </a:solidFill>
              </a:rPr>
              <a:t>koření</a:t>
            </a:r>
          </a:p>
          <a:p>
            <a:pPr lvl="0">
              <a:buFont typeface="Wingdings" pitchFamily="2" charset="2"/>
              <a:buChar char="Ø"/>
              <a:defRPr/>
            </a:pPr>
            <a:r>
              <a:rPr lang="cs-CZ" b="1" i="1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chilli </a:t>
            </a:r>
            <a:r>
              <a:rPr lang="cs-CZ" b="1" i="1" dirty="0">
                <a:solidFill>
                  <a:prstClr val="black">
                    <a:lumMod val="50000"/>
                    <a:lumOff val="50000"/>
                  </a:prstClr>
                </a:solidFill>
              </a:rPr>
              <a:t>koření</a:t>
            </a:r>
          </a:p>
          <a:p>
            <a:pPr lvl="0">
              <a:buFont typeface="Wingdings" pitchFamily="2" charset="2"/>
              <a:buChar char="Ø"/>
              <a:defRPr/>
            </a:pPr>
            <a:r>
              <a:rPr lang="cs-CZ" b="1" i="1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směs </a:t>
            </a:r>
            <a:r>
              <a:rPr lang="cs-CZ" b="1" i="1" dirty="0">
                <a:solidFill>
                  <a:prstClr val="black">
                    <a:lumMod val="50000"/>
                    <a:lumOff val="50000"/>
                  </a:prstClr>
                </a:solidFill>
              </a:rPr>
              <a:t>koření do mletých mas</a:t>
            </a:r>
          </a:p>
          <a:p>
            <a:pPr lvl="0">
              <a:buFont typeface="Wingdings" pitchFamily="2" charset="2"/>
              <a:buChar char="Ø"/>
              <a:defRPr/>
            </a:pPr>
            <a:r>
              <a:rPr lang="cs-CZ" b="1" i="1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grilovací </a:t>
            </a:r>
            <a:r>
              <a:rPr lang="cs-CZ" b="1" i="1" dirty="0">
                <a:solidFill>
                  <a:prstClr val="black">
                    <a:lumMod val="50000"/>
                    <a:lumOff val="50000"/>
                  </a:prstClr>
                </a:solidFill>
              </a:rPr>
              <a:t>koření </a:t>
            </a:r>
          </a:p>
          <a:p>
            <a:pPr lvl="0">
              <a:buFont typeface="Wingdings" pitchFamily="2" charset="2"/>
              <a:buChar char="Ø"/>
              <a:defRPr/>
            </a:pPr>
            <a:r>
              <a:rPr lang="cs-CZ" b="1" i="1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ďábelská </a:t>
            </a:r>
            <a:r>
              <a:rPr lang="cs-CZ" b="1" i="1" dirty="0">
                <a:solidFill>
                  <a:prstClr val="black">
                    <a:lumMod val="50000"/>
                    <a:lumOff val="50000"/>
                  </a:prstClr>
                </a:solidFill>
              </a:rPr>
              <a:t>směs</a:t>
            </a:r>
          </a:p>
          <a:p>
            <a:pPr>
              <a:buFont typeface="Wingdings" pitchFamily="2" charset="2"/>
              <a:buChar char="Ø"/>
              <a:defRPr/>
            </a:pPr>
            <a:r>
              <a:rPr lang="cs-CZ" b="1" i="1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gulášové </a:t>
            </a:r>
            <a:r>
              <a:rPr lang="cs-CZ" b="1" i="1" dirty="0">
                <a:solidFill>
                  <a:prstClr val="black">
                    <a:lumMod val="50000"/>
                    <a:lumOff val="50000"/>
                  </a:prstClr>
                </a:solidFill>
              </a:rPr>
              <a:t>koření</a:t>
            </a:r>
          </a:p>
          <a:p>
            <a:pPr lvl="0">
              <a:buFont typeface="Wingdings" pitchFamily="2" charset="2"/>
              <a:buChar char="Ø"/>
              <a:defRPr/>
            </a:pPr>
            <a:r>
              <a:rPr lang="cs-CZ" b="1" i="1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houbové </a:t>
            </a:r>
            <a:r>
              <a:rPr lang="cs-CZ" b="1" i="1" dirty="0">
                <a:solidFill>
                  <a:prstClr val="black">
                    <a:lumMod val="50000"/>
                    <a:lumOff val="50000"/>
                  </a:prstClr>
                </a:solidFill>
              </a:rPr>
              <a:t>koření</a:t>
            </a:r>
          </a:p>
          <a:p>
            <a:pPr lvl="0">
              <a:buFont typeface="Wingdings" pitchFamily="2" charset="2"/>
              <a:buChar char="Ø"/>
              <a:defRPr/>
            </a:pPr>
            <a:r>
              <a:rPr lang="cs-CZ" b="1" i="1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zabijačkové </a:t>
            </a:r>
            <a:r>
              <a:rPr lang="cs-CZ" b="1" i="1" dirty="0">
                <a:solidFill>
                  <a:prstClr val="black">
                    <a:lumMod val="50000"/>
                    <a:lumOff val="50000"/>
                  </a:prstClr>
                </a:solidFill>
              </a:rPr>
              <a:t>koření</a:t>
            </a:r>
          </a:p>
          <a:p>
            <a:pPr lvl="0">
              <a:buFont typeface="Wingdings" pitchFamily="2" charset="2"/>
              <a:buChar char="Ø"/>
              <a:defRPr/>
            </a:pPr>
            <a:r>
              <a:rPr lang="cs-CZ" b="1" i="1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provensálské koření…..</a:t>
            </a:r>
          </a:p>
          <a:p>
            <a:pPr lvl="0">
              <a:defRPr/>
            </a:pPr>
            <a:endParaRPr lang="cs-CZ" b="1" i="1" dirty="0" smtClean="0">
              <a:solidFill>
                <a:prstClr val="black">
                  <a:lumMod val="50000"/>
                  <a:lumOff val="50000"/>
                </a:prstClr>
              </a:solidFill>
            </a:endParaRPr>
          </a:p>
          <a:p>
            <a:pPr marL="0" lvl="0" indent="0">
              <a:buNone/>
              <a:defRPr/>
            </a:pPr>
            <a:r>
              <a:rPr lang="cs-CZ" b="1" i="1" dirty="0" smtClean="0">
                <a:solidFill>
                  <a:srgbClr val="C00000"/>
                </a:solidFill>
              </a:rPr>
              <a:t>VYJMENUJTE DALŠÍ DRUHY SMĚSÍ KOŘENÍ V </a:t>
            </a:r>
            <a:r>
              <a:rPr lang="cs-CZ" b="1" i="1" dirty="0" smtClean="0">
                <a:solidFill>
                  <a:srgbClr val="C00000"/>
                </a:solidFill>
              </a:rPr>
              <a:t>PRODEJI.</a:t>
            </a:r>
            <a:endParaRPr lang="cs-CZ" b="1" i="1" dirty="0" smtClean="0">
              <a:solidFill>
                <a:srgbClr val="C00000"/>
              </a:solidFill>
            </a:endParaRPr>
          </a:p>
          <a:p>
            <a:pPr marL="0" lvl="0" indent="0">
              <a:buNone/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09956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 smtClean="0">
                <a:solidFill>
                  <a:srgbClr val="C00000"/>
                </a:solidFill>
              </a:rPr>
              <a:t>Vyberte ze seznamu jednoúčelové směsi koření.</a:t>
            </a:r>
            <a:endParaRPr lang="cs-CZ" sz="40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457200" lvl="0" indent="-457200">
              <a:buFont typeface="+mj-lt"/>
              <a:buAutoNum type="arabicPeriod"/>
              <a:defRPr/>
            </a:pPr>
            <a:r>
              <a:rPr lang="cs-CZ" b="1" i="1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Kari koření</a:t>
            </a:r>
          </a:p>
          <a:p>
            <a:pPr marL="457200" lvl="0" indent="-457200">
              <a:buFont typeface="+mj-lt"/>
              <a:buAutoNum type="arabicPeriod"/>
              <a:defRPr/>
            </a:pPr>
            <a:r>
              <a:rPr lang="cs-CZ" b="1" i="1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Chilli koření</a:t>
            </a:r>
          </a:p>
          <a:p>
            <a:pPr marL="457200" lvl="0" indent="-457200">
              <a:buFont typeface="+mj-lt"/>
              <a:buAutoNum type="arabicPeriod"/>
              <a:defRPr/>
            </a:pPr>
            <a:r>
              <a:rPr lang="cs-CZ" b="1" i="1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Bramborák </a:t>
            </a:r>
          </a:p>
          <a:p>
            <a:pPr marL="457200" lvl="0" indent="-457200">
              <a:buFont typeface="+mj-lt"/>
              <a:buAutoNum type="arabicPeriod"/>
              <a:defRPr/>
            </a:pPr>
            <a:r>
              <a:rPr lang="cs-CZ" b="1" i="1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Vegeta </a:t>
            </a:r>
          </a:p>
          <a:p>
            <a:pPr marL="457200" lvl="0" indent="-457200">
              <a:buFont typeface="+mj-lt"/>
              <a:buAutoNum type="arabicPeriod"/>
              <a:defRPr/>
            </a:pPr>
            <a:r>
              <a:rPr lang="cs-CZ" b="1" i="1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Směs koření do mletých mas</a:t>
            </a:r>
          </a:p>
          <a:p>
            <a:pPr marL="457200" lvl="0" indent="-457200">
              <a:buFont typeface="+mj-lt"/>
              <a:buAutoNum type="arabicPeriod"/>
              <a:defRPr/>
            </a:pPr>
            <a:r>
              <a:rPr lang="cs-CZ" b="1" i="1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Grilovací koření </a:t>
            </a:r>
          </a:p>
          <a:p>
            <a:pPr marL="457200" lvl="0" indent="-457200">
              <a:buFont typeface="+mj-lt"/>
              <a:buAutoNum type="arabicPeriod"/>
              <a:defRPr/>
            </a:pPr>
            <a:r>
              <a:rPr lang="cs-CZ" b="1" i="1" dirty="0" err="1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Pikanta</a:t>
            </a:r>
            <a:r>
              <a:rPr lang="cs-CZ" b="1" i="1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 </a:t>
            </a:r>
          </a:p>
          <a:p>
            <a:pPr marL="457200" lvl="0" indent="-457200">
              <a:buFont typeface="+mj-lt"/>
              <a:buAutoNum type="arabicPeriod"/>
              <a:defRPr/>
            </a:pPr>
            <a:r>
              <a:rPr lang="cs-CZ" b="1" i="1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Ďábelská směs</a:t>
            </a:r>
          </a:p>
          <a:p>
            <a:pPr marL="457200" lvl="0" indent="-457200">
              <a:buFont typeface="+mj-lt"/>
              <a:buAutoNum type="arabicPeriod"/>
              <a:defRPr/>
            </a:pPr>
            <a:r>
              <a:rPr lang="cs-CZ" b="1" i="1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Medový perník</a:t>
            </a:r>
          </a:p>
          <a:p>
            <a:pPr marL="457200" lvl="0" indent="-457200">
              <a:buFont typeface="+mj-lt"/>
              <a:buAutoNum type="arabicPeriod"/>
              <a:defRPr/>
            </a:pPr>
            <a:r>
              <a:rPr lang="cs-CZ" b="1" i="1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Gulášové koření</a:t>
            </a:r>
          </a:p>
          <a:p>
            <a:pPr marL="457200" lvl="0" indent="-457200">
              <a:buFont typeface="+mj-lt"/>
              <a:buAutoNum type="arabicPeriod"/>
              <a:defRPr/>
            </a:pPr>
            <a:r>
              <a:rPr lang="cs-CZ" b="1" i="1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Houbové koření</a:t>
            </a:r>
          </a:p>
          <a:p>
            <a:pPr marL="457200" lvl="0" indent="-457200">
              <a:buFont typeface="+mj-lt"/>
              <a:buAutoNum type="arabicPeriod"/>
              <a:defRPr/>
            </a:pPr>
            <a:r>
              <a:rPr lang="cs-CZ" b="1" i="1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Zabijačkové koření</a:t>
            </a:r>
          </a:p>
          <a:p>
            <a:pPr marL="457200" lvl="0" indent="-457200">
              <a:buFont typeface="+mj-lt"/>
              <a:buAutoNum type="arabicPeriod"/>
              <a:defRPr/>
            </a:pPr>
            <a:r>
              <a:rPr lang="cs-CZ" b="1" i="1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Provensálské koření</a:t>
            </a:r>
          </a:p>
          <a:p>
            <a:pPr marL="457200" lvl="0" indent="-457200">
              <a:buFont typeface="+mj-lt"/>
              <a:buAutoNum type="arabicPeriod"/>
              <a:defRPr/>
            </a:pPr>
            <a:r>
              <a:rPr lang="cs-CZ" b="1" i="1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Jablkový závin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4306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HODNOCENÍ,  VADY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Hodnocení – senzoricky – vzhled, barvu, vůni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Vady – vlhkost, zapaření, plíseň, zvětralé, cizí pachy,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napadené živočišnými škůdci, namrzlé,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prošlá záruční lhůta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39684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844824"/>
          </a:xfrm>
        </p:spPr>
        <p:txBody>
          <a:bodyPr/>
          <a:lstStyle/>
          <a:p>
            <a:r>
              <a:rPr lang="cs-CZ" dirty="0" smtClean="0"/>
              <a:t>PŘEJÍMKA, SKLADOVÁNÍ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32856"/>
            <a:ext cx="8229600" cy="3993307"/>
          </a:xfrm>
        </p:spPr>
        <p:txBody>
          <a:bodyPr/>
          <a:lstStyle/>
          <a:p>
            <a:pPr marL="0" indent="0">
              <a:buNone/>
            </a:pPr>
            <a:r>
              <a:rPr lang="cs-CZ" b="1" i="1" u="sng" dirty="0" smtClean="0"/>
              <a:t>Přejímka</a:t>
            </a:r>
            <a:r>
              <a:rPr lang="cs-CZ" dirty="0" smtClean="0"/>
              <a:t> – kontrolujeme neporušenost obalu, záruční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lhůtu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i="1" u="sng" dirty="0" smtClean="0"/>
              <a:t>Skladování</a:t>
            </a:r>
            <a:r>
              <a:rPr lang="cs-CZ" dirty="0" smtClean="0"/>
              <a:t> – odděleně od hydroskopického zboží,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v suchých, čistých, dobře větratelných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skladech, chráníme před přímým </a:t>
            </a:r>
            <a:r>
              <a:rPr lang="cs-CZ" dirty="0" err="1" smtClean="0"/>
              <a:t>sluneč</a:t>
            </a:r>
            <a:r>
              <a:rPr lang="cs-CZ" dirty="0" smtClean="0"/>
              <a:t>-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ním zářením, provádíme obměnu zásob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50579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281339"/>
          </a:xfrm>
        </p:spPr>
        <p:txBody>
          <a:bodyPr/>
          <a:lstStyle/>
          <a:p>
            <a:pPr marL="274320" lvl="0" indent="-274320">
              <a:buClr>
                <a:srgbClr val="D16349"/>
              </a:buClr>
              <a:buSzPct val="85000"/>
              <a:buFont typeface="Wingdings 2"/>
              <a:buChar char=""/>
              <a:defRPr/>
            </a:pPr>
            <a:r>
              <a:rPr lang="cs-CZ" sz="1200" dirty="0">
                <a:solidFill>
                  <a:prstClr val="black"/>
                </a:solidFill>
                <a:latin typeface="Georgia"/>
              </a:rPr>
              <a:t>Josef </a:t>
            </a:r>
            <a:r>
              <a:rPr lang="cs-CZ" sz="1200" dirty="0" err="1">
                <a:solidFill>
                  <a:prstClr val="black"/>
                </a:solidFill>
                <a:latin typeface="Georgia"/>
              </a:rPr>
              <a:t>Kavina</a:t>
            </a:r>
            <a:r>
              <a:rPr lang="cs-CZ" sz="1200" dirty="0">
                <a:solidFill>
                  <a:prstClr val="black"/>
                </a:solidFill>
                <a:latin typeface="Georgia"/>
              </a:rPr>
              <a:t>, </a:t>
            </a:r>
            <a:r>
              <a:rPr lang="cs-CZ" sz="1200" i="1" dirty="0">
                <a:solidFill>
                  <a:prstClr val="black"/>
                </a:solidFill>
                <a:latin typeface="Georgia"/>
              </a:rPr>
              <a:t>ZBOŽÍZNALSTVÍ potravinářského zboží pro 2. ročník středních odborných učilišť  a integrovaných středních škol učebního oboru prodavač – prodavačka, zaměření pro potravinářské zboží a pro smíšené zboží, </a:t>
            </a:r>
            <a:r>
              <a:rPr lang="cs-CZ" sz="1200" dirty="0">
                <a:solidFill>
                  <a:prstClr val="black"/>
                </a:solidFill>
                <a:latin typeface="Georgia"/>
              </a:rPr>
              <a:t>vydalo  nakladatelství a vydavatelství IQ 147, 1996</a:t>
            </a:r>
            <a:endParaRPr lang="cs-CZ" sz="2700" dirty="0">
              <a:solidFill>
                <a:prstClr val="black"/>
              </a:solidFill>
              <a:latin typeface="Georgia"/>
            </a:endParaRPr>
          </a:p>
          <a:p>
            <a:pPr marL="182563" lvl="0" indent="-182563" fontAlgn="base">
              <a:spcAft>
                <a:spcPct val="0"/>
              </a:spcAft>
              <a:buClr>
                <a:srgbClr val="93A299"/>
              </a:buClr>
              <a:buSzPct val="85000"/>
              <a:buFont typeface="Arial" charset="0"/>
              <a:buChar char="•"/>
              <a:defRPr/>
            </a:pPr>
            <a:r>
              <a:rPr lang="cs-CZ" sz="1400" dirty="0">
                <a:solidFill>
                  <a:srgbClr val="292934"/>
                </a:solidFill>
                <a:latin typeface="Arial"/>
                <a:hlinkClick r:id="rId2"/>
              </a:rPr>
              <a:t>http://</a:t>
            </a:r>
            <a:r>
              <a:rPr lang="cs-CZ" sz="1400" dirty="0" smtClean="0">
                <a:solidFill>
                  <a:srgbClr val="292934"/>
                </a:solidFill>
                <a:latin typeface="Arial"/>
                <a:hlinkClick r:id="rId2"/>
              </a:rPr>
              <a:t>officeimg.vo.msecnd.net/en-us/images/MB900027466.jpg</a:t>
            </a:r>
            <a:endParaRPr lang="cs-CZ" sz="1400" dirty="0" smtClean="0">
              <a:solidFill>
                <a:srgbClr val="292934"/>
              </a:solidFill>
              <a:latin typeface="Arial"/>
            </a:endParaRPr>
          </a:p>
          <a:p>
            <a:pPr marL="182563" lvl="0" indent="-182563" fontAlgn="base">
              <a:spcAft>
                <a:spcPct val="0"/>
              </a:spcAft>
              <a:buClr>
                <a:srgbClr val="93A299"/>
              </a:buClr>
              <a:buSzPct val="85000"/>
              <a:buFont typeface="Arial" charset="0"/>
              <a:buChar char="•"/>
              <a:defRPr/>
            </a:pPr>
            <a:r>
              <a:rPr lang="cs-CZ" sz="1400" dirty="0">
                <a:solidFill>
                  <a:srgbClr val="292934"/>
                </a:solidFill>
                <a:latin typeface="Arial"/>
                <a:hlinkClick r:id="rId3"/>
              </a:rPr>
              <a:t>http://</a:t>
            </a:r>
            <a:r>
              <a:rPr lang="cs-CZ" sz="1400" dirty="0" smtClean="0">
                <a:solidFill>
                  <a:srgbClr val="292934"/>
                </a:solidFill>
                <a:latin typeface="Arial"/>
                <a:hlinkClick r:id="rId3"/>
              </a:rPr>
              <a:t>officeimg.vo.msecnd.net/en-us/images/MB900027473.jpg</a:t>
            </a:r>
            <a:endParaRPr lang="cs-CZ" sz="1400" dirty="0" smtClean="0">
              <a:solidFill>
                <a:srgbClr val="292934"/>
              </a:solidFill>
              <a:latin typeface="Arial"/>
            </a:endParaRPr>
          </a:p>
          <a:p>
            <a:pPr marL="182563" lvl="0" indent="-182563" fontAlgn="base">
              <a:spcAft>
                <a:spcPct val="0"/>
              </a:spcAft>
              <a:buClr>
                <a:srgbClr val="93A299"/>
              </a:buClr>
              <a:buSzPct val="85000"/>
              <a:buFont typeface="Arial" charset="0"/>
              <a:buChar char="•"/>
              <a:defRPr/>
            </a:pPr>
            <a:r>
              <a:rPr lang="cs-CZ" sz="1400" dirty="0">
                <a:solidFill>
                  <a:srgbClr val="292934"/>
                </a:solidFill>
                <a:latin typeface="Arial"/>
                <a:hlinkClick r:id="rId4"/>
              </a:rPr>
              <a:t>http://</a:t>
            </a:r>
            <a:r>
              <a:rPr lang="cs-CZ" sz="1400" dirty="0" smtClean="0">
                <a:solidFill>
                  <a:srgbClr val="292934"/>
                </a:solidFill>
                <a:latin typeface="Arial"/>
                <a:hlinkClick r:id="rId4"/>
              </a:rPr>
              <a:t>officeimg.vo.msecnd.net/en-us/images/MB900030166.jpg</a:t>
            </a:r>
            <a:endParaRPr lang="cs-CZ" sz="1400" dirty="0" smtClean="0">
              <a:solidFill>
                <a:srgbClr val="292934"/>
              </a:solidFill>
              <a:latin typeface="Arial"/>
            </a:endParaRPr>
          </a:p>
          <a:p>
            <a:pPr marL="182563" lvl="0" indent="-182563" fontAlgn="base">
              <a:spcAft>
                <a:spcPct val="0"/>
              </a:spcAft>
              <a:buClr>
                <a:srgbClr val="93A299"/>
              </a:buClr>
              <a:buSzPct val="85000"/>
              <a:buFont typeface="Arial" charset="0"/>
              <a:buChar char="•"/>
              <a:defRPr/>
            </a:pPr>
            <a:endParaRPr lang="cs-CZ" sz="1400" dirty="0">
              <a:solidFill>
                <a:srgbClr val="292934"/>
              </a:solidFill>
              <a:latin typeface="Arial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06621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41</TotalTime>
  <Words>341</Words>
  <Application>Microsoft Office PowerPoint</Application>
  <PresentationFormat>Předvádění na obrazovce (4:3)</PresentationFormat>
  <Paragraphs>89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Exekutivní</vt:lpstr>
      <vt:lpstr>     Střední průmyslová škola a Střední odborná škola gastronomie a služeb, Most, příspěvková organizace  </vt:lpstr>
      <vt:lpstr>KOŘENÍCÍ  SMĚSI</vt:lpstr>
      <vt:lpstr>CHARAKTERISTIKA:</vt:lpstr>
      <vt:lpstr>KOŘENÍCÍ  SMĚSI</vt:lpstr>
      <vt:lpstr>KOŘENÍCÍ  SMĚSI  - DRUHY:</vt:lpstr>
      <vt:lpstr>Vyberte ze seznamu jednoúčelové směsi koření.</vt:lpstr>
      <vt:lpstr>HODNOCENÍ,  VADY</vt:lpstr>
      <vt:lpstr>PŘEJÍMKA, SKLADOVÁNÍ</vt:lpstr>
      <vt:lpstr>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Střední průmyslová škola a Střední odborná škola gastronomie a služeb, Most, příspěvková organizace  </dc:title>
  <dc:creator>Pepe</dc:creator>
  <cp:lastModifiedBy>Pepe</cp:lastModifiedBy>
  <cp:revision>6</cp:revision>
  <dcterms:created xsi:type="dcterms:W3CDTF">2013-10-27T18:11:45Z</dcterms:created>
  <dcterms:modified xsi:type="dcterms:W3CDTF">2013-10-28T12:08:28Z</dcterms:modified>
</cp:coreProperties>
</file>