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7" r:id="rId2"/>
    <p:sldId id="263" r:id="rId3"/>
    <p:sldId id="256" r:id="rId4"/>
    <p:sldId id="259" r:id="rId5"/>
    <p:sldId id="260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130A2-58DE-46AF-B4D6-52154125A3D3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1CD10-59DE-498F-8C7C-C6291D6241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86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Pranostika je lidová předpověď počasí, založená na dlouhodobém pozorování přírody.  </a:t>
            </a:r>
            <a:r>
              <a:rPr lang="cs-CZ" smtClean="0"/>
              <a:t>Lidé si všimli souvislostí, opakování jevů. 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1CD10-59DE-498F-8C7C-C6291D6241F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9107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Báseň se děti mohou naučit.</a:t>
            </a:r>
            <a:endParaRPr lang="pt-BR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1CD10-59DE-498F-8C7C-C6291D6241F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8568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07581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ročník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VY_52_INOVACE_16_Prosinec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834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69508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27584" y="1052736"/>
            <a:ext cx="7520940" cy="496855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cs-CZ" sz="15000" dirty="0" smtClean="0">
                <a:solidFill>
                  <a:schemeClr val="accent1">
                    <a:lumMod val="75000"/>
                  </a:schemeClr>
                </a:solidFill>
                <a:latin typeface="Franklin Gothic Medium"/>
                <a:ea typeface="+mj-ea"/>
                <a:cs typeface="+mj-cs"/>
              </a:rPr>
              <a:t>Prosinec</a:t>
            </a:r>
            <a:endParaRPr lang="cs-CZ" sz="39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45720" indent="0">
              <a:buNone/>
            </a:pPr>
            <a:r>
              <a:rPr lang="cs-CZ" sz="1800" dirty="0" smtClean="0"/>
              <a:t>    </a:t>
            </a:r>
            <a:r>
              <a:rPr lang="cs-CZ" sz="2000" dirty="0" smtClean="0"/>
              <a:t>Mgr</a:t>
            </a:r>
            <a:r>
              <a:rPr lang="cs-CZ" sz="2000" dirty="0"/>
              <a:t>. Iva Dušková,</a:t>
            </a:r>
          </a:p>
          <a:p>
            <a:pPr marL="4572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2</a:t>
            </a:r>
            <a:r>
              <a:rPr lang="cs-CZ" sz="2000" dirty="0"/>
              <a:t>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16950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933056"/>
            <a:ext cx="5637010" cy="882119"/>
          </a:xfrm>
        </p:spPr>
        <p:txBody>
          <a:bodyPr>
            <a:noAutofit/>
          </a:bodyPr>
          <a:lstStyle/>
          <a:p>
            <a:pPr algn="ctr"/>
            <a:r>
              <a:rPr lang="cs-CZ" sz="3600" dirty="0"/>
              <a:t>Je-li prosinec deštivý, mírný a proměnlivý, není </a:t>
            </a:r>
            <a:r>
              <a:rPr lang="cs-CZ" sz="3600" dirty="0" smtClean="0"/>
              <a:t>třeba se </a:t>
            </a:r>
            <a:r>
              <a:rPr lang="cs-CZ" sz="3600" dirty="0"/>
              <a:t>kruté zimy báti.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196752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pl-PL" sz="4800" dirty="0"/>
              <a:t>Po studeném prosinci bývá úrodný rok.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276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84584" y="98072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Prosinec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87624" y="2204864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cs-CZ" dirty="0" smtClean="0"/>
              <a:t>  V roce je posledním měsícem prosinec,</a:t>
            </a:r>
          </a:p>
          <a:p>
            <a:pPr marL="45720" indent="0">
              <a:buNone/>
            </a:pPr>
            <a:r>
              <a:rPr lang="cs-CZ" dirty="0" smtClean="0"/>
              <a:t>  proto se říkává „nejlepší nakonec.“</a:t>
            </a:r>
          </a:p>
          <a:p>
            <a:pPr marL="45720" indent="0">
              <a:buNone/>
            </a:pPr>
            <a:r>
              <a:rPr lang="cs-CZ" dirty="0" smtClean="0"/>
              <a:t>  V prosinci zima už opravdu přichází,</a:t>
            </a:r>
          </a:p>
          <a:p>
            <a:pPr marL="45720" indent="0">
              <a:buNone/>
            </a:pPr>
            <a:r>
              <a:rPr lang="cs-CZ" dirty="0" smtClean="0"/>
              <a:t>  sníh, mráz a Vánoce vždycky ji provází.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0648"/>
            <a:ext cx="1792287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6" y="4869160"/>
            <a:ext cx="1255713" cy="179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76872"/>
            <a:ext cx="1822450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C:\Users\OEM\AppData\Local\Microsoft\Windows\Temporary Internet Files\Content.IE5\2FH3CH61\MC90033147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971" y="4772495"/>
            <a:ext cx="1077201" cy="165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AppData\Local\Microsoft\Windows\Temporary Internet Files\Content.IE5\9QG18NOM\MC90030487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619962"/>
            <a:ext cx="1830629" cy="166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AppData\Local\Microsoft\Windows\Temporary Internet Files\Content.IE5\RZBRHLXH\MM900318141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404" y="595809"/>
            <a:ext cx="139215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OEM\AppData\Local\Microsoft\Windows\Temporary Internet Files\Content.IE5\H1KETE02\MC90033589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088" y="4429168"/>
            <a:ext cx="1410786" cy="200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45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C -0.0099 -0.00463 -0.004 -0.00254 -0.025 -1.85185E-6 C -0.03125 0.0007 -0.04393 0.00324 -0.04393 0.00324 C -0.10104 -1.85185E-6 -0.15695 -0.00231 -0.21424 -0.00324 C -0.25677 -0.00463 -0.29913 -0.00763 -0.34167 -0.00949 C -0.43299 -0.02731 -0.52413 -0.0287 -0.61667 -0.03009 C -0.67431 -0.03888 -0.61285 -0.03009 -0.76667 -0.03333 C -0.80486 -0.03426 -0.84375 -0.03865 -0.88212 -0.03958 C -0.90347 -0.04259 -0.88993 -0.0412 -0.92257 -0.0412 " pathEditMode="relative" ptsTypes="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002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Jaké číslo v kalendáři má tento měsíc?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27584" y="1124744"/>
            <a:ext cx="7520940" cy="3579849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                   </a:t>
            </a:r>
            <a:endParaRPr lang="cs-CZ" sz="16600" dirty="0"/>
          </a:p>
          <a:p>
            <a:pPr marL="0" indent="0">
              <a:buNone/>
            </a:pPr>
            <a:r>
              <a:rPr lang="cs-CZ" sz="16600" dirty="0" smtClean="0"/>
              <a:t>          </a:t>
            </a:r>
            <a:r>
              <a:rPr lang="cs-CZ" sz="40900" dirty="0" smtClean="0">
                <a:solidFill>
                  <a:schemeClr val="accent5">
                    <a:lumMod val="75000"/>
                  </a:schemeClr>
                </a:solidFill>
              </a:rPr>
              <a:t>12</a:t>
            </a:r>
            <a:endParaRPr lang="cs-CZ" sz="1975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8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98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06" y="0"/>
            <a:ext cx="4575992" cy="343199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86" y="0"/>
            <a:ext cx="4575992" cy="343199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31995"/>
            <a:ext cx="4567806" cy="342600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06" y="3426007"/>
            <a:ext cx="4575991" cy="3431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67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AppData\Local\Microsoft\Windows\Temporary Internet Files\Content.IE5\B4A6B7Q4\MP9004489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36" y="0"/>
            <a:ext cx="5397113" cy="376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55136" cy="3768080"/>
          </a:xfrm>
          <a:prstGeom prst="rect">
            <a:avLst/>
          </a:prstGeom>
        </p:spPr>
      </p:pic>
      <p:pic>
        <p:nvPicPr>
          <p:cNvPr id="3077" name="Picture 5" descr="C:\Users\OEM\AppData\Local\Microsoft\Windows\Temporary Internet Files\Content.IE5\S2OJ9WZ5\MP9004022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68080"/>
            <a:ext cx="3635896" cy="308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OEM\AppData\Local\Microsoft\Windows\Temporary Internet Files\Content.IE5\B4A6B7Q4\MP9004389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8080"/>
            <a:ext cx="3262848" cy="308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47" y="3768080"/>
            <a:ext cx="2245257" cy="308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51720" y="3521854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http://www.bolehlav.cz/pranostiky.php?den=xx01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77682" y="1046639"/>
            <a:ext cx="3252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Použité zdroje: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29664" y="4204713"/>
            <a:ext cx="61427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 </a:t>
            </a:r>
            <a:r>
              <a:rPr lang="cs-CZ" dirty="0"/>
              <a:t>Klipart - </a:t>
            </a:r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87824" y="2295600"/>
            <a:ext cx="40082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Báseň:        </a:t>
            </a:r>
            <a:r>
              <a:rPr lang="cs-CZ" dirty="0"/>
              <a:t>Zuzana Pospíšilová,</a:t>
            </a:r>
          </a:p>
          <a:p>
            <a:r>
              <a:rPr lang="cs-CZ" dirty="0"/>
              <a:t>                  Veršovaná encyklopedie,</a:t>
            </a:r>
          </a:p>
          <a:p>
            <a:r>
              <a:rPr lang="cs-CZ" dirty="0"/>
              <a:t>                  Portál, s.r.o., Praha 2010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18892" y="5085184"/>
            <a:ext cx="2778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Fotografie: archiv autora</a:t>
            </a:r>
          </a:p>
        </p:txBody>
      </p:sp>
    </p:spTree>
    <p:extLst>
      <p:ext uri="{BB962C8B-B14F-4D97-AF65-F5344CB8AC3E}">
        <p14:creationId xmlns:p14="http://schemas.microsoft.com/office/powerpoint/2010/main" val="25790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</TotalTime>
  <Words>165</Words>
  <Application>Microsoft Office PowerPoint</Application>
  <PresentationFormat>Předvádění na obrazovce (4:3)</PresentationFormat>
  <Paragraphs>43</Paragraphs>
  <Slides>8</Slides>
  <Notes>2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 </vt:lpstr>
      <vt:lpstr>Po studeném prosinci bývá úrodný rok. </vt:lpstr>
      <vt:lpstr> Prosinec</vt:lpstr>
      <vt:lpstr>Jaké číslo v kalendáři má tento měsíc?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16</cp:revision>
  <dcterms:created xsi:type="dcterms:W3CDTF">2011-09-06T18:53:26Z</dcterms:created>
  <dcterms:modified xsi:type="dcterms:W3CDTF">2011-11-29T08:34:16Z</dcterms:modified>
</cp:coreProperties>
</file>