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77" r:id="rId3"/>
    <p:sldId id="256" r:id="rId4"/>
    <p:sldId id="257" r:id="rId5"/>
    <p:sldId id="278" r:id="rId6"/>
    <p:sldId id="279" r:id="rId7"/>
    <p:sldId id="258" r:id="rId8"/>
    <p:sldId id="280" r:id="rId9"/>
    <p:sldId id="281" r:id="rId10"/>
    <p:sldId id="282" r:id="rId11"/>
    <p:sldId id="283" r:id="rId12"/>
    <p:sldId id="284" r:id="rId13"/>
    <p:sldId id="259" r:id="rId14"/>
    <p:sldId id="285" r:id="rId15"/>
    <p:sldId id="286" r:id="rId16"/>
    <p:sldId id="287" r:id="rId17"/>
    <p:sldId id="288" r:id="rId18"/>
    <p:sldId id="260" r:id="rId19"/>
    <p:sldId id="289" r:id="rId20"/>
    <p:sldId id="290" r:id="rId21"/>
    <p:sldId id="291" r:id="rId22"/>
    <p:sldId id="292" r:id="rId23"/>
    <p:sldId id="261" r:id="rId24"/>
    <p:sldId id="293" r:id="rId25"/>
    <p:sldId id="294" r:id="rId26"/>
    <p:sldId id="262" r:id="rId27"/>
    <p:sldId id="295" r:id="rId28"/>
    <p:sldId id="263" r:id="rId29"/>
    <p:sldId id="264" r:id="rId30"/>
    <p:sldId id="270" r:id="rId31"/>
    <p:sldId id="271" r:id="rId32"/>
    <p:sldId id="272" r:id="rId33"/>
    <p:sldId id="273" r:id="rId34"/>
    <p:sldId id="269" r:id="rId35"/>
    <p:sldId id="274" r:id="rId36"/>
    <p:sldId id="296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1219A1A-5E5A-4615-A29E-0406F72B8EA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D4DF13C-C645-41C5-B8AF-F28E387A7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/>
              <a:t>: VY_32_INOVACE_03_25_Hlas a hlasová hygiena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Monika Kloučková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Vzdělávací obor/Předmět/Téma</a:t>
            </a:r>
            <a:r>
              <a:rPr lang="cs-CZ" sz="1700" dirty="0" smtClean="0"/>
              <a:t>: Umění a kultura/Hudební výchova/Hlas a hlasová hygiena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</a:t>
            </a:r>
            <a:r>
              <a:rPr lang="cs-CZ" sz="1700" smtClean="0"/>
              <a:t>list:</a:t>
            </a:r>
            <a:r>
              <a:rPr lang="cs-CZ" sz="1700"/>
              <a:t> </a:t>
            </a:r>
            <a:r>
              <a:rPr lang="cs-CZ" sz="1700" smtClean="0"/>
              <a:t>ne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Žáci se seznámí s fyziologií hlasu. Zjistí, díky čemu a jak vzniká tón. Poznají základní zásady dodržování hlasové hygieny a seznámí se s hlasovými poruchami a   chorobami.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31.10.2012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Hlas a </a:t>
            </a:r>
            <a:br>
              <a:rPr lang="cs-CZ" dirty="0" smtClean="0"/>
            </a:br>
            <a:r>
              <a:rPr lang="cs-CZ" dirty="0" smtClean="0"/>
              <a:t>hlasová</a:t>
            </a:r>
            <a:br>
              <a:rPr lang="cs-CZ" dirty="0" smtClean="0"/>
            </a:br>
            <a:r>
              <a:rPr lang="cs-CZ" dirty="0" smtClean="0"/>
              <a:t>hygiena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rak 2"/>
          <p:cNvSpPr/>
          <p:nvPr/>
        </p:nvSpPr>
        <p:spPr>
          <a:xfrm>
            <a:off x="611560" y="2852936"/>
            <a:ext cx="2880320" cy="1944216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Fyziologie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hlasu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59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rak 2"/>
          <p:cNvSpPr/>
          <p:nvPr/>
        </p:nvSpPr>
        <p:spPr>
          <a:xfrm>
            <a:off x="611560" y="2852936"/>
            <a:ext cx="2880320" cy="1944216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Fyziologie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hlasu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3682752" y="3475856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4258816" y="2996952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4834880" y="2564904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5410944" y="2132856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rak 13"/>
          <p:cNvSpPr/>
          <p:nvPr/>
        </p:nvSpPr>
        <p:spPr>
          <a:xfrm>
            <a:off x="6084168" y="1124744"/>
            <a:ext cx="2016224" cy="1440160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ústrojí </a:t>
            </a:r>
          </a:p>
          <a:p>
            <a:pPr algn="ctr"/>
            <a:r>
              <a:rPr lang="cs-CZ" b="1" dirty="0" smtClean="0"/>
              <a:t>dechové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47628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rak 2"/>
          <p:cNvSpPr/>
          <p:nvPr/>
        </p:nvSpPr>
        <p:spPr>
          <a:xfrm>
            <a:off x="611560" y="2852936"/>
            <a:ext cx="2880320" cy="1944216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Fyziologie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hlasu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3682752" y="3475856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4258816" y="2996952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4258816" y="3907904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4834880" y="2564904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4906888" y="4195936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5410944" y="2132856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rak 12"/>
          <p:cNvSpPr/>
          <p:nvPr/>
        </p:nvSpPr>
        <p:spPr>
          <a:xfrm>
            <a:off x="5482952" y="4581128"/>
            <a:ext cx="457200" cy="457200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rak 13"/>
          <p:cNvSpPr/>
          <p:nvPr/>
        </p:nvSpPr>
        <p:spPr>
          <a:xfrm>
            <a:off x="6084168" y="1124744"/>
            <a:ext cx="2016224" cy="1440160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ústrojí </a:t>
            </a:r>
          </a:p>
          <a:p>
            <a:pPr algn="ctr"/>
            <a:r>
              <a:rPr lang="cs-CZ" b="1" dirty="0" smtClean="0"/>
              <a:t>dechové</a:t>
            </a:r>
            <a:endParaRPr lang="cs-CZ" b="1" dirty="0"/>
          </a:p>
        </p:txBody>
      </p:sp>
      <p:sp>
        <p:nvSpPr>
          <p:cNvPr id="15" name="Mrak 14"/>
          <p:cNvSpPr/>
          <p:nvPr/>
        </p:nvSpPr>
        <p:spPr>
          <a:xfrm>
            <a:off x="6156176" y="4437112"/>
            <a:ext cx="2016224" cy="1440160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/>
              <a:t>ú</a:t>
            </a:r>
            <a:r>
              <a:rPr lang="cs-CZ" b="1" dirty="0" smtClean="0"/>
              <a:t>strojí</a:t>
            </a:r>
          </a:p>
          <a:p>
            <a:pPr algn="ctr"/>
            <a:r>
              <a:rPr lang="cs-CZ" b="1" dirty="0" smtClean="0"/>
              <a:t>hlasové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47628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Dýchací ústrojí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461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Dýchací ústrojí</a:t>
            </a:r>
            <a:endParaRPr lang="cs-CZ" b="1" dirty="0"/>
          </a:p>
        </p:txBody>
      </p:sp>
      <p:sp>
        <p:nvSpPr>
          <p:cNvPr id="5" name="Ovál 4"/>
          <p:cNvSpPr/>
          <p:nvPr/>
        </p:nvSpPr>
        <p:spPr>
          <a:xfrm>
            <a:off x="755576" y="22768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plíce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81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Dýchací ústrojí</a:t>
            </a:r>
            <a:endParaRPr lang="cs-CZ" b="1" dirty="0"/>
          </a:p>
        </p:txBody>
      </p:sp>
      <p:sp>
        <p:nvSpPr>
          <p:cNvPr id="5" name="Ovál 4"/>
          <p:cNvSpPr/>
          <p:nvPr/>
        </p:nvSpPr>
        <p:spPr>
          <a:xfrm>
            <a:off x="755576" y="22768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755576" y="33436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81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Dýchací ústrojí</a:t>
            </a:r>
            <a:endParaRPr lang="cs-CZ" b="1" dirty="0"/>
          </a:p>
        </p:txBody>
      </p:sp>
      <p:sp>
        <p:nvSpPr>
          <p:cNvPr id="5" name="Ovál 4"/>
          <p:cNvSpPr/>
          <p:nvPr/>
        </p:nvSpPr>
        <p:spPr>
          <a:xfrm>
            <a:off x="755576" y="22768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755576" y="33436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průdušky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55576" y="4386808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81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Dýchací ústrojí</a:t>
            </a:r>
            <a:endParaRPr lang="cs-CZ" b="1" dirty="0"/>
          </a:p>
        </p:txBody>
      </p:sp>
      <p:sp>
        <p:nvSpPr>
          <p:cNvPr id="5" name="Ovál 4"/>
          <p:cNvSpPr/>
          <p:nvPr/>
        </p:nvSpPr>
        <p:spPr>
          <a:xfrm>
            <a:off x="755576" y="22768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755576" y="33436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průdušky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55576" y="4386808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průdušnice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755576" y="5445224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bránice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81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Dýchací ústrojí</a:t>
            </a:r>
            <a:endParaRPr lang="cs-CZ" b="1" dirty="0"/>
          </a:p>
        </p:txBody>
      </p:sp>
      <p:sp>
        <p:nvSpPr>
          <p:cNvPr id="5" name="Ovál 4"/>
          <p:cNvSpPr/>
          <p:nvPr/>
        </p:nvSpPr>
        <p:spPr>
          <a:xfrm>
            <a:off x="755576" y="22768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755576" y="3343672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průdušky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55576" y="4386808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průdušnice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755576" y="5445224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bránice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5940152" y="1844824"/>
            <a:ext cx="2016224" cy="43204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u</a:t>
            </a:r>
            <a:r>
              <a:rPr lang="cs-CZ" sz="2400" b="1" dirty="0" smtClean="0"/>
              <a:t>loženy v hrudním</a:t>
            </a:r>
          </a:p>
          <a:p>
            <a:pPr algn="ctr"/>
            <a:r>
              <a:rPr lang="cs-CZ" sz="2400" b="1" dirty="0" smtClean="0"/>
              <a:t>koši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82681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Bránice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302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Bránice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silný pohyblivý sval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920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Bránice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silný pohyblivý sval</a:t>
            </a:r>
          </a:p>
          <a:p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dděluje hrudní dutinu od břišní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920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Bránice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silný pohyblivý sval</a:t>
            </a:r>
          </a:p>
          <a:p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dděluje hrudní dutinu od břišní</a:t>
            </a:r>
          </a:p>
          <a:p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ři nádechu se sníží dolů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920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Bránice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silný pohyblivý sval</a:t>
            </a:r>
          </a:p>
          <a:p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dděluje hrudní dutinu od břišní</a:t>
            </a:r>
          </a:p>
          <a:p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ři nádechu se sníží dolů</a:t>
            </a:r>
          </a:p>
          <a:p>
            <a:endParaRPr lang="cs-CZ" dirty="0" smtClean="0"/>
          </a:p>
          <a:p>
            <a:r>
              <a:rPr lang="cs-CZ" dirty="0" smtClean="0"/>
              <a:t>při výdechu stoupá vzhůru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20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Fonační (</a:t>
            </a:r>
            <a:r>
              <a:rPr lang="cs-CZ" b="1" dirty="0" err="1" smtClean="0"/>
              <a:t>zvukotvorné</a:t>
            </a:r>
            <a:r>
              <a:rPr lang="cs-CZ" b="1" dirty="0" smtClean="0"/>
              <a:t>) ústrojí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5062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Fonační (</a:t>
            </a:r>
            <a:r>
              <a:rPr lang="cs-CZ" b="1" dirty="0" err="1" smtClean="0"/>
              <a:t>zvukotvorné</a:t>
            </a:r>
            <a:r>
              <a:rPr lang="cs-CZ" b="1" dirty="0" smtClean="0"/>
              <a:t>) ústrojí</a:t>
            </a:r>
            <a:endParaRPr lang="cs-CZ" b="1" dirty="0"/>
          </a:p>
        </p:txBody>
      </p:sp>
      <p:sp>
        <p:nvSpPr>
          <p:cNvPr id="3" name="Ovál 2"/>
          <p:cNvSpPr/>
          <p:nvPr/>
        </p:nvSpPr>
        <p:spPr>
          <a:xfrm>
            <a:off x="755576" y="2370584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chrupavky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38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Fonační (</a:t>
            </a:r>
            <a:r>
              <a:rPr lang="cs-CZ" b="1" dirty="0" err="1" smtClean="0"/>
              <a:t>zvukotvorné</a:t>
            </a:r>
            <a:r>
              <a:rPr lang="cs-CZ" b="1" dirty="0" smtClean="0"/>
              <a:t>) ústrojí</a:t>
            </a:r>
            <a:endParaRPr lang="cs-CZ" b="1" dirty="0"/>
          </a:p>
        </p:txBody>
      </p:sp>
      <p:sp>
        <p:nvSpPr>
          <p:cNvPr id="3" name="Ovál 2"/>
          <p:cNvSpPr/>
          <p:nvPr/>
        </p:nvSpPr>
        <p:spPr>
          <a:xfrm>
            <a:off x="755576" y="2370584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chrupavky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755576" y="3594720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vazy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38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Fonační (</a:t>
            </a:r>
            <a:r>
              <a:rPr lang="cs-CZ" b="1" dirty="0" err="1" smtClean="0"/>
              <a:t>zvukotvorné</a:t>
            </a:r>
            <a:r>
              <a:rPr lang="cs-CZ" b="1" dirty="0" smtClean="0"/>
              <a:t>) ústrojí</a:t>
            </a:r>
            <a:endParaRPr lang="cs-CZ" b="1" dirty="0"/>
          </a:p>
        </p:txBody>
      </p:sp>
      <p:sp>
        <p:nvSpPr>
          <p:cNvPr id="3" name="Ovál 2"/>
          <p:cNvSpPr/>
          <p:nvPr/>
        </p:nvSpPr>
        <p:spPr>
          <a:xfrm>
            <a:off x="755576" y="2370584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chrupavky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755576" y="3594720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vazy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755576" y="4818856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svalstvo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38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Fonační (</a:t>
            </a:r>
            <a:r>
              <a:rPr lang="cs-CZ" b="1" dirty="0" err="1" smtClean="0"/>
              <a:t>zvukotvorné</a:t>
            </a:r>
            <a:r>
              <a:rPr lang="cs-CZ" b="1" dirty="0" smtClean="0"/>
              <a:t>) ústrojí</a:t>
            </a:r>
            <a:endParaRPr lang="cs-CZ" b="1" dirty="0"/>
          </a:p>
        </p:txBody>
      </p:sp>
      <p:sp>
        <p:nvSpPr>
          <p:cNvPr id="3" name="Ovál 2"/>
          <p:cNvSpPr/>
          <p:nvPr/>
        </p:nvSpPr>
        <p:spPr>
          <a:xfrm>
            <a:off x="755576" y="2370584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chrupavky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755576" y="3594720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vazy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755576" y="4818856"/>
            <a:ext cx="4248472" cy="914400"/>
          </a:xfrm>
          <a:prstGeom prst="ellipse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svalstvo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5796136" y="2143708"/>
            <a:ext cx="2016224" cy="366155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s</a:t>
            </a:r>
            <a:r>
              <a:rPr lang="cs-CZ" sz="2400" b="1" dirty="0" smtClean="0"/>
              <a:t>oučást</a:t>
            </a:r>
          </a:p>
          <a:p>
            <a:pPr algn="ctr"/>
            <a:r>
              <a:rPr lang="cs-CZ" sz="2400" b="1" dirty="0" smtClean="0"/>
              <a:t>hrtanu</a:t>
            </a:r>
          </a:p>
        </p:txBody>
      </p:sp>
    </p:spTree>
    <p:extLst>
      <p:ext uri="{BB962C8B-B14F-4D97-AF65-F5344CB8AC3E}">
        <p14:creationId xmlns:p14="http://schemas.microsoft.com/office/powerpoint/2010/main" val="213538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Hlasivky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564904"/>
            <a:ext cx="6777317" cy="3600400"/>
          </a:xfrm>
        </p:spPr>
        <p:txBody>
          <a:bodyPr>
            <a:normAutofit/>
          </a:bodyPr>
          <a:lstStyle/>
          <a:p>
            <a:r>
              <a:rPr lang="cs-CZ" dirty="0" smtClean="0"/>
              <a:t>jsou vazy připojené k chrupavkám hrtanu.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223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Hlasivky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564904"/>
            <a:ext cx="6777317" cy="3600400"/>
          </a:xfrm>
        </p:spPr>
        <p:txBody>
          <a:bodyPr>
            <a:normAutofit/>
          </a:bodyPr>
          <a:lstStyle/>
          <a:p>
            <a:r>
              <a:rPr lang="cs-CZ" dirty="0" smtClean="0"/>
              <a:t>jsou vazy připojené k chrupavkám hrtanu.</a:t>
            </a:r>
          </a:p>
          <a:p>
            <a:endParaRPr lang="cs-CZ" dirty="0" smtClean="0"/>
          </a:p>
          <a:p>
            <a:r>
              <a:rPr lang="cs-CZ" dirty="0" smtClean="0"/>
              <a:t>Mezi nimi je hlasová štěrbina, kudy prochází vzduch přímo z průdušnice.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89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Hlasivky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564904"/>
            <a:ext cx="6777317" cy="3600400"/>
          </a:xfrm>
        </p:spPr>
        <p:txBody>
          <a:bodyPr>
            <a:normAutofit/>
          </a:bodyPr>
          <a:lstStyle/>
          <a:p>
            <a:r>
              <a:rPr lang="cs-CZ" dirty="0" smtClean="0"/>
              <a:t>jsou vazy připojené k chrupavkám hrtanu.</a:t>
            </a:r>
          </a:p>
          <a:p>
            <a:endParaRPr lang="cs-CZ" dirty="0" smtClean="0"/>
          </a:p>
          <a:p>
            <a:r>
              <a:rPr lang="cs-CZ" dirty="0" smtClean="0"/>
              <a:t>Mezi nimi je hlasová štěrbina, kudy prochází vzduch přímo z průdušnice.</a:t>
            </a:r>
          </a:p>
          <a:p>
            <a:endParaRPr lang="cs-CZ" dirty="0" smtClean="0"/>
          </a:p>
          <a:p>
            <a:r>
              <a:rPr lang="cs-CZ" dirty="0" smtClean="0"/>
              <a:t>se pomocí složitého mechanismu k sobě přibližují, oddalují a otáčí kolem své osy </a:t>
            </a:r>
          </a:p>
          <a:p>
            <a:pPr marL="68580" indent="0">
              <a:buNone/>
            </a:pPr>
            <a:r>
              <a:rPr lang="cs-CZ" dirty="0" smtClean="0"/>
              <a:t>              tím se mění velikost hlasové štěrbiny.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617187" y="5436131"/>
            <a:ext cx="69037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9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Resonance</a:t>
            </a:r>
            <a:endParaRPr lang="cs-CZ" b="1" dirty="0"/>
          </a:p>
        </p:txBody>
      </p:sp>
      <p:sp>
        <p:nvSpPr>
          <p:cNvPr id="3" name="Popisek se šipkou doprava 2"/>
          <p:cNvSpPr/>
          <p:nvPr/>
        </p:nvSpPr>
        <p:spPr>
          <a:xfrm>
            <a:off x="683568" y="2132856"/>
            <a:ext cx="3888432" cy="4176464"/>
          </a:xfrm>
          <a:prstGeom prst="rightArrowCallout">
            <a:avLst/>
          </a:prstGeom>
          <a:effectLst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Při tvoření tónů hlasivkami se rozeznívá vzduch v rezonančních dutinách - </a:t>
            </a:r>
          </a:p>
          <a:p>
            <a:pPr algn="ctr"/>
            <a:r>
              <a:rPr lang="cs-CZ" sz="2400" b="1" dirty="0"/>
              <a:t>ú</a:t>
            </a:r>
            <a:r>
              <a:rPr lang="cs-CZ" sz="2400" b="1" dirty="0" smtClean="0"/>
              <a:t>stní</a:t>
            </a:r>
          </a:p>
          <a:p>
            <a:pPr algn="ctr"/>
            <a:r>
              <a:rPr lang="cs-CZ" sz="2400" b="1" dirty="0"/>
              <a:t>n</a:t>
            </a:r>
            <a:r>
              <a:rPr lang="cs-CZ" sz="2400" b="1" dirty="0" smtClean="0"/>
              <a:t>osní</a:t>
            </a:r>
          </a:p>
          <a:p>
            <a:pPr algn="ctr"/>
            <a:r>
              <a:rPr lang="cs-CZ" sz="2400" b="1" dirty="0"/>
              <a:t>h</a:t>
            </a:r>
            <a:r>
              <a:rPr lang="cs-CZ" sz="2400" b="1" dirty="0" smtClean="0"/>
              <a:t>ltanová.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93622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Resonance</a:t>
            </a:r>
            <a:endParaRPr lang="cs-CZ" b="1" dirty="0"/>
          </a:p>
        </p:txBody>
      </p:sp>
      <p:sp>
        <p:nvSpPr>
          <p:cNvPr id="3" name="Popisek se šipkou doprava 2"/>
          <p:cNvSpPr/>
          <p:nvPr/>
        </p:nvSpPr>
        <p:spPr>
          <a:xfrm>
            <a:off x="683568" y="2132856"/>
            <a:ext cx="3888432" cy="4176464"/>
          </a:xfrm>
          <a:prstGeom prst="rightArrowCallout">
            <a:avLst/>
          </a:prstGeom>
          <a:effectLst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Při tvoření tónů hlasivkami se rozeznívá vzduch v rezonančních dutinách - </a:t>
            </a:r>
          </a:p>
          <a:p>
            <a:pPr algn="ctr"/>
            <a:r>
              <a:rPr lang="cs-CZ" sz="2400" b="1" dirty="0"/>
              <a:t>ú</a:t>
            </a:r>
            <a:r>
              <a:rPr lang="cs-CZ" sz="2400" b="1" dirty="0" smtClean="0"/>
              <a:t>stní</a:t>
            </a:r>
          </a:p>
          <a:p>
            <a:pPr algn="ctr"/>
            <a:r>
              <a:rPr lang="cs-CZ" sz="2400" b="1" dirty="0"/>
              <a:t>n</a:t>
            </a:r>
            <a:r>
              <a:rPr lang="cs-CZ" sz="2400" b="1" dirty="0" smtClean="0"/>
              <a:t>osní</a:t>
            </a:r>
          </a:p>
          <a:p>
            <a:pPr algn="ctr"/>
            <a:r>
              <a:rPr lang="cs-CZ" sz="2400" b="1" dirty="0"/>
              <a:t>h</a:t>
            </a:r>
            <a:r>
              <a:rPr lang="cs-CZ" sz="2400" b="1" dirty="0" smtClean="0"/>
              <a:t>ltanová.</a:t>
            </a:r>
            <a:endParaRPr lang="cs-CZ" sz="24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4932040" y="2276872"/>
            <a:ext cx="3168352" cy="3528392"/>
          </a:xfrm>
          <a:prstGeom prst="roundRect">
            <a:avLst/>
          </a:prstGeom>
          <a:effectLst>
            <a:softEdge rad="317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Rezonance dodává hlasu potřebnou kvalitu  a barvu.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7648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Pamatujte si: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Tón vzniká chvěním hlasivek.</a:t>
            </a:r>
          </a:p>
          <a:p>
            <a:r>
              <a:rPr lang="cs-CZ" dirty="0" smtClean="0"/>
              <a:t>Ty rozkmitají vzduchový sloupec nad nimi.</a:t>
            </a:r>
          </a:p>
          <a:p>
            <a:r>
              <a:rPr lang="cs-CZ" dirty="0" smtClean="0"/>
              <a:t>Vzniklý tón se obohatí rezonancí.</a:t>
            </a:r>
          </a:p>
          <a:p>
            <a:r>
              <a:rPr lang="cs-CZ" dirty="0" smtClean="0"/>
              <a:t>A dále stoupá do ústní dutiny.</a:t>
            </a:r>
          </a:p>
          <a:p>
            <a:r>
              <a:rPr lang="cs-CZ" dirty="0" smtClean="0"/>
              <a:t>Konečná podoba zvuku je upravována pomocí rtů.</a:t>
            </a:r>
          </a:p>
          <a:p>
            <a:r>
              <a:rPr lang="cs-CZ" dirty="0" smtClean="0"/>
              <a:t>Jazyk je hlavním orgánem při artikulaci.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926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Pravidla hlasové hygieny</a:t>
            </a:r>
            <a:endParaRPr lang="cs-CZ" b="1" dirty="0"/>
          </a:p>
        </p:txBody>
      </p:sp>
      <p:sp>
        <p:nvSpPr>
          <p:cNvPr id="4" name="Výbuch 1 3"/>
          <p:cNvSpPr/>
          <p:nvPr/>
        </p:nvSpPr>
        <p:spPr>
          <a:xfrm>
            <a:off x="1043608" y="2132856"/>
            <a:ext cx="7344816" cy="4248472"/>
          </a:xfrm>
          <a:prstGeom prst="irregularSeal1">
            <a:avLst/>
          </a:prstGeom>
          <a:effectLst>
            <a:outerShdw blurRad="44450" dist="50800" dir="5400000" sx="96000" rotWithShape="0">
              <a:srgbClr val="000000">
                <a:alpha val="34000"/>
              </a:srgbClr>
            </a:outerShdw>
            <a:softEdge rad="12700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Zpívej jen dobře </a:t>
            </a:r>
            <a:r>
              <a:rPr lang="cs-CZ" smtClean="0">
                <a:solidFill>
                  <a:schemeClr val="tx1"/>
                </a:solidFill>
              </a:rPr>
              <a:t>tělesně naladěn</a:t>
            </a:r>
            <a:endParaRPr lang="cs-CZ" dirty="0" smtClean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a v dobré pohodě.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11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Pravidla hlasové hygieny</a:t>
            </a:r>
            <a:endParaRPr lang="cs-CZ" b="1" dirty="0"/>
          </a:p>
        </p:txBody>
      </p:sp>
      <p:sp>
        <p:nvSpPr>
          <p:cNvPr id="3" name="Výbuch 1 2"/>
          <p:cNvSpPr/>
          <p:nvPr/>
        </p:nvSpPr>
        <p:spPr>
          <a:xfrm>
            <a:off x="1043608" y="2132856"/>
            <a:ext cx="7344816" cy="4248472"/>
          </a:xfrm>
          <a:prstGeom prst="irregularSeal1">
            <a:avLst/>
          </a:prstGeom>
          <a:effectLst>
            <a:outerShdw blurRad="44450" dist="50800" dir="5400000" sx="96000" rotWithShape="0">
              <a:srgbClr val="000000">
                <a:alpha val="34000"/>
              </a:srgbClr>
            </a:outerShdw>
            <a:softEdge rad="12700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Zpívej v dobře větrané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a nepřetopené místnosti.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Pravidla hlasové hygieny</a:t>
            </a:r>
            <a:endParaRPr lang="cs-CZ" b="1" dirty="0"/>
          </a:p>
        </p:txBody>
      </p:sp>
      <p:sp>
        <p:nvSpPr>
          <p:cNvPr id="3" name="Výbuch 1 2"/>
          <p:cNvSpPr/>
          <p:nvPr/>
        </p:nvSpPr>
        <p:spPr>
          <a:xfrm>
            <a:off x="1043608" y="2132856"/>
            <a:ext cx="7344816" cy="4248472"/>
          </a:xfrm>
          <a:prstGeom prst="irregularSeal1">
            <a:avLst/>
          </a:prstGeom>
          <a:effectLst>
            <a:outerShdw blurRad="44450" dist="50800" dir="5400000" sx="96000" rotWithShape="0">
              <a:srgbClr val="000000">
                <a:alpha val="34000"/>
              </a:srgbClr>
            </a:outerShdw>
            <a:softEdge rad="12700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Dbej na správné držení těla.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30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Pravidla hlasové hygieny</a:t>
            </a:r>
            <a:endParaRPr lang="cs-CZ" b="1" dirty="0"/>
          </a:p>
        </p:txBody>
      </p:sp>
      <p:sp>
        <p:nvSpPr>
          <p:cNvPr id="3" name="Výbuch 1 2"/>
          <p:cNvSpPr/>
          <p:nvPr/>
        </p:nvSpPr>
        <p:spPr>
          <a:xfrm>
            <a:off x="1043608" y="2132856"/>
            <a:ext cx="7344816" cy="4248472"/>
          </a:xfrm>
          <a:prstGeom prst="irregularSeal1">
            <a:avLst/>
          </a:prstGeom>
          <a:effectLst>
            <a:outerShdw blurRad="44450" dist="50800" dir="5400000" sx="96000" rotWithShape="0">
              <a:srgbClr val="000000">
                <a:alpha val="34000"/>
              </a:srgbClr>
            </a:outerShdw>
            <a:softEdge rad="12700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Zpívej ve své přirozené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hlasové poloze.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95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Pravidla hlasové hygieny</a:t>
            </a:r>
            <a:endParaRPr lang="cs-CZ" b="1" dirty="0"/>
          </a:p>
        </p:txBody>
      </p:sp>
      <p:sp>
        <p:nvSpPr>
          <p:cNvPr id="3" name="Výbuch 1 2"/>
          <p:cNvSpPr/>
          <p:nvPr/>
        </p:nvSpPr>
        <p:spPr>
          <a:xfrm>
            <a:off x="1043608" y="2132856"/>
            <a:ext cx="7344816" cy="4248472"/>
          </a:xfrm>
          <a:prstGeom prst="irregularSeal1">
            <a:avLst/>
          </a:prstGeom>
          <a:effectLst>
            <a:outerShdw blurRad="44450" dist="50800" dir="5400000" sx="96000" rotWithShape="0">
              <a:srgbClr val="000000">
                <a:alpha val="34000"/>
              </a:srgbClr>
            </a:outerShdw>
            <a:softEdge rad="12700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Dbej na správné dýchání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a na správnou výslovnost.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11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 co hlasu škodí?</a:t>
            </a:r>
            <a:endParaRPr lang="cs-CZ" b="1" dirty="0"/>
          </a:p>
        </p:txBody>
      </p:sp>
      <p:sp>
        <p:nvSpPr>
          <p:cNvPr id="3" name="Mrak 2"/>
          <p:cNvSpPr/>
          <p:nvPr/>
        </p:nvSpPr>
        <p:spPr>
          <a:xfrm>
            <a:off x="539552" y="4437112"/>
            <a:ext cx="2736304" cy="201622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elková únava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2411760" y="2636912"/>
            <a:ext cx="2736304" cy="201622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kouření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4139952" y="4293096"/>
            <a:ext cx="2736304" cy="201622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řepínání</a:t>
            </a:r>
          </a:p>
          <a:p>
            <a:pPr algn="ctr"/>
            <a:r>
              <a:rPr lang="cs-CZ" dirty="0" smtClean="0"/>
              <a:t>hlasivek</a:t>
            </a:r>
            <a:endParaRPr lang="cs-CZ" dirty="0"/>
          </a:p>
        </p:txBody>
      </p:sp>
      <p:sp>
        <p:nvSpPr>
          <p:cNvPr id="7" name="Mrak 6"/>
          <p:cNvSpPr/>
          <p:nvPr/>
        </p:nvSpPr>
        <p:spPr>
          <a:xfrm>
            <a:off x="5508104" y="1772816"/>
            <a:ext cx="2736304" cy="201622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ití</a:t>
            </a:r>
          </a:p>
          <a:p>
            <a:pPr algn="ctr"/>
            <a:r>
              <a:rPr lang="cs-CZ" dirty="0" smtClean="0"/>
              <a:t> alkoholu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431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Hlasové poruchy</a:t>
            </a:r>
            <a:br>
              <a:rPr lang="cs-CZ" b="1" dirty="0" smtClean="0"/>
            </a:br>
            <a:r>
              <a:rPr lang="cs-CZ" b="1" dirty="0" smtClean="0"/>
              <a:t>Choroby hlasového ústrojí</a:t>
            </a:r>
            <a:endParaRPr lang="cs-CZ" b="1" dirty="0"/>
          </a:p>
        </p:txBody>
      </p:sp>
      <p:sp>
        <p:nvSpPr>
          <p:cNvPr id="3" name="Mrak 2"/>
          <p:cNvSpPr/>
          <p:nvPr/>
        </p:nvSpPr>
        <p:spPr>
          <a:xfrm>
            <a:off x="611560" y="3140968"/>
            <a:ext cx="3312368" cy="1656184"/>
          </a:xfrm>
          <a:prstGeom prst="cloud">
            <a:avLst/>
          </a:prstGeom>
        </p:spPr>
        <p:style>
          <a:lnRef idx="2">
            <a:schemeClr val="dk1">
              <a:shade val="50000"/>
            </a:schemeClr>
          </a:lnRef>
          <a:fillRef idx="1002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Selhání </a:t>
            </a:r>
          </a:p>
          <a:p>
            <a:pPr algn="ctr"/>
            <a:r>
              <a:rPr lang="cs-CZ" dirty="0" smtClean="0"/>
              <a:t>hlasu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3851920" y="2492896"/>
            <a:ext cx="3312368" cy="1656184"/>
          </a:xfrm>
          <a:prstGeom prst="cloud">
            <a:avLst/>
          </a:prstGeom>
        </p:spPr>
        <p:style>
          <a:lnRef idx="2">
            <a:schemeClr val="dk1">
              <a:shade val="50000"/>
            </a:schemeClr>
          </a:lnRef>
          <a:fillRef idx="1002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Zánět hrtanu</a:t>
            </a:r>
          </a:p>
          <a:p>
            <a:pPr algn="ctr"/>
            <a:r>
              <a:rPr lang="cs-CZ" dirty="0" smtClean="0"/>
              <a:t>(projevuje se chrapotem)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1835696" y="4725144"/>
            <a:ext cx="3312368" cy="1656184"/>
          </a:xfrm>
          <a:prstGeom prst="cloud">
            <a:avLst/>
          </a:prstGeom>
        </p:spPr>
        <p:style>
          <a:lnRef idx="2">
            <a:schemeClr val="dk1">
              <a:shade val="50000"/>
            </a:schemeClr>
          </a:lnRef>
          <a:fillRef idx="1002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Nedomykavost hlasivek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5292080" y="4077072"/>
            <a:ext cx="3312368" cy="1656184"/>
          </a:xfrm>
          <a:prstGeom prst="cloud">
            <a:avLst/>
          </a:prstGeom>
        </p:spPr>
        <p:style>
          <a:lnRef idx="2">
            <a:schemeClr val="dk1">
              <a:shade val="50000"/>
            </a:schemeClr>
          </a:lnRef>
          <a:fillRef idx="1002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Uzlíky na hlasivkách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242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420888"/>
            <a:ext cx="4137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Není-li uvedeno jinak, </a:t>
            </a:r>
            <a:r>
              <a:rPr lang="cs-CZ" smtClean="0"/>
              <a:t>vlastní zdroje.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602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301</TotalTime>
  <Words>450</Words>
  <Application>Microsoft Office PowerPoint</Application>
  <PresentationFormat>Předvádění na obrazovce (4:3)</PresentationFormat>
  <Paragraphs>168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35</vt:i4>
      </vt:variant>
    </vt:vector>
  </HeadingPairs>
  <TitlesOfParts>
    <vt:vector size="37" baseType="lpstr">
      <vt:lpstr>Austin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Hlas a  hlasová hygiena</vt:lpstr>
      <vt:lpstr>Hlas</vt:lpstr>
      <vt:lpstr>Hlas</vt:lpstr>
      <vt:lpstr>Hlas</vt:lpstr>
      <vt:lpstr>Dýchací ústrojí</vt:lpstr>
      <vt:lpstr>Dýchací ústrojí</vt:lpstr>
      <vt:lpstr>Dýchací ústrojí</vt:lpstr>
      <vt:lpstr>Dýchací ústrojí</vt:lpstr>
      <vt:lpstr>Dýchací ústrojí</vt:lpstr>
      <vt:lpstr>Dýchací ústrojí</vt:lpstr>
      <vt:lpstr>Bránice</vt:lpstr>
      <vt:lpstr>Bránice</vt:lpstr>
      <vt:lpstr>Bránice</vt:lpstr>
      <vt:lpstr>Bránice</vt:lpstr>
      <vt:lpstr>Bránice</vt:lpstr>
      <vt:lpstr>Fonační (zvukotvorné) ústrojí</vt:lpstr>
      <vt:lpstr>Fonační (zvukotvorné) ústrojí</vt:lpstr>
      <vt:lpstr>Fonační (zvukotvorné) ústrojí</vt:lpstr>
      <vt:lpstr>Fonační (zvukotvorné) ústrojí</vt:lpstr>
      <vt:lpstr>Fonační (zvukotvorné) ústrojí</vt:lpstr>
      <vt:lpstr>Hlasivky</vt:lpstr>
      <vt:lpstr>Hlasivky</vt:lpstr>
      <vt:lpstr>Hlasivky</vt:lpstr>
      <vt:lpstr>Resonance</vt:lpstr>
      <vt:lpstr>Resonance</vt:lpstr>
      <vt:lpstr>Pamatujte si:</vt:lpstr>
      <vt:lpstr>Pravidla hlasové hygieny</vt:lpstr>
      <vt:lpstr>Pravidla hlasové hygieny</vt:lpstr>
      <vt:lpstr>Pravidla hlasové hygieny</vt:lpstr>
      <vt:lpstr>Pravidla hlasové hygieny</vt:lpstr>
      <vt:lpstr>Pravidla hlasové hygieny</vt:lpstr>
      <vt:lpstr>A co hlasu škodí?</vt:lpstr>
      <vt:lpstr>Hlasové poruchy Choroby hlasového ústrojí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Hlas a hlasová hygiena</dc:title>
  <dc:creator>Monika</dc:creator>
  <cp:lastModifiedBy>Monika Kloučková</cp:lastModifiedBy>
  <cp:revision>32</cp:revision>
  <dcterms:created xsi:type="dcterms:W3CDTF">2012-10-28T12:33:29Z</dcterms:created>
  <dcterms:modified xsi:type="dcterms:W3CDTF">2013-10-28T12:26:48Z</dcterms:modified>
</cp:coreProperties>
</file>