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56" r:id="rId3"/>
    <p:sldId id="258" r:id="rId4"/>
    <p:sldId id="257" r:id="rId5"/>
    <p:sldId id="260" r:id="rId6"/>
    <p:sldId id="265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DDD180E-1BE8-4C1C-9A52-91704D8905A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842CFB8-9839-4EE3-8C13-9148E70080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potravin.cz/data/611/z_634_m.jpg" TargetMode="External"/><Relationship Id="rId2" Type="http://schemas.openxmlformats.org/officeDocument/2006/relationships/hyperlink" Target="http://officeimg.vo.msecnd.net/en-us/images/MH90027934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odejpotravin.cz/data/611/z_641_m.jpg" TargetMode="External"/><Relationship Id="rId4" Type="http://schemas.openxmlformats.org/officeDocument/2006/relationships/hyperlink" Target="http://www.prodejpotravin.cz/data/611/z_630_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55448"/>
            <a:ext cx="6779096" cy="1905400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cap="small" dirty="0">
                <a:solidFill>
                  <a:schemeClr val="bg1"/>
                </a:solidFill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cap="small" dirty="0">
                <a:solidFill>
                  <a:schemeClr val="bg1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cap="small" dirty="0">
                <a:solidFill>
                  <a:schemeClr val="bg1"/>
                </a:solidFill>
                <a:latin typeface="Century Schoolbook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b="0" dirty="0">
                <a:solidFill>
                  <a:schemeClr val="bg1"/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b="0" dirty="0">
                <a:solidFill>
                  <a:schemeClr val="bg1"/>
                </a:solidFill>
                <a:latin typeface="Calibri"/>
                <a:ea typeface="+mn-ea"/>
                <a:cs typeface="+mn-cs"/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916016"/>
          </a:xfrm>
        </p:spPr>
        <p:txBody>
          <a:bodyPr>
            <a:normAutofit/>
          </a:bodyPr>
          <a:lstStyle/>
          <a:p>
            <a:pPr marL="118872" indent="0" algn="ctr">
              <a:buNone/>
            </a:pPr>
            <a:r>
              <a:rPr lang="cs-CZ" sz="28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4277917"/>
              </p:ext>
            </p:extLst>
          </p:nvPr>
        </p:nvGraphicFramePr>
        <p:xfrm>
          <a:off x="1108001" y="2204864"/>
          <a:ext cx="6985000" cy="3645394"/>
        </p:xfrm>
        <a:graphic>
          <a:graphicData uri="http://schemas.openxmlformats.org/drawingml/2006/table">
            <a:tbl>
              <a:tblPr/>
              <a:tblGrid>
                <a:gridCol w="1887552"/>
                <a:gridCol w="5097448"/>
              </a:tblGrid>
              <a:tr h="26813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437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smtClean="0"/>
                        <a:t>_INOVACE_OV10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76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6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76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76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VÝROBKY Z OVOCE - KOMPOTY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6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76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6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ÚNOR 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645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kompotů v prodeji, jejich hodnocením a vadami.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obor prodavač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5" y="5949280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585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157192"/>
            <a:ext cx="8077200" cy="158417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KOMPOTY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2248272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VÝROBKY </a:t>
            </a:r>
            <a:endParaRPr lang="cs-CZ" sz="6600" b="1" dirty="0" smtClean="0">
              <a:solidFill>
                <a:srgbClr val="4F81BD">
                  <a:satMod val="150000"/>
                </a:srgbClr>
              </a:solidFill>
              <a:latin typeface="Bodoni MT Black" pitchFamily="18" charset="0"/>
              <a:ea typeface="+mj-ea"/>
              <a:cs typeface="+mj-cs"/>
            </a:endParaRPr>
          </a:p>
          <a:p>
            <a:pPr algn="ctr"/>
            <a:r>
              <a:rPr lang="cs-CZ" sz="6600" b="1" dirty="0" smtClean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 </a:t>
            </a:r>
            <a:r>
              <a:rPr lang="cs-CZ" sz="6600" b="1" dirty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Z </a:t>
            </a:r>
            <a:endParaRPr lang="cs-CZ" sz="6600" b="1" dirty="0" smtClean="0">
              <a:solidFill>
                <a:srgbClr val="4F81BD">
                  <a:satMod val="150000"/>
                </a:srgbClr>
              </a:solidFill>
              <a:latin typeface="Bodoni MT Black" pitchFamily="18" charset="0"/>
              <a:ea typeface="+mj-ea"/>
              <a:cs typeface="+mj-cs"/>
            </a:endParaRPr>
          </a:p>
          <a:p>
            <a:pPr algn="ctr"/>
            <a:r>
              <a:rPr lang="cs-CZ" sz="6600" b="1" dirty="0" smtClean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OVOCE  </a:t>
            </a:r>
            <a:endParaRPr lang="cs-CZ" sz="6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58" y="2636912"/>
            <a:ext cx="1800200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246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5"/>
            <a:ext cx="151216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KOMPOTY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ROZDĚLENÍ :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lphaLcParenR"/>
            </a:pPr>
            <a:r>
              <a:rPr lang="cs-CZ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jednodruhové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(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jahody,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švestky)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lphaLcParenR"/>
            </a:pPr>
            <a:endParaRPr lang="cs-CZ" sz="16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směsi   (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míchané-více druhů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ovoce)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lphaLcParenR"/>
            </a:pPr>
            <a:endParaRPr lang="cs-CZ" sz="16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nízkoenergetické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DIA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73016"/>
            <a:ext cx="1512168" cy="278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181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KOMPOTY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229199"/>
          </a:xfrm>
        </p:spPr>
        <p:txBody>
          <a:bodyPr/>
          <a:lstStyle/>
          <a:p>
            <a:pPr marL="574675" lvl="0" indent="-45720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74675" lvl="0" indent="-45720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yrábějí se tepelnou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sterilací.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Ovoce se omývá, třídí a podle druhu upravuje (loupe, dělí, odpeckovává, barví, předvařuje apod.).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Plní se do plechovek nebo sklenic a zalévá se horkým cukerným roztokem. 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Pak se obaly hermeticky uzavírají a sterilují se.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7956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OBALY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SKLENICE</a:t>
            </a:r>
          </a:p>
          <a:p>
            <a:endParaRPr lang="cs-CZ" sz="1800" dirty="0" smtClean="0"/>
          </a:p>
          <a:p>
            <a:r>
              <a:rPr lang="cs-CZ" dirty="0" smtClean="0"/>
              <a:t>PLECHOVKY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16832"/>
            <a:ext cx="2496518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32000"/>
            <a:ext cx="2736304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67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HODNOCENÍ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b="1" i="1" u="sng" dirty="0" smtClean="0"/>
              <a:t>SENZORICKY: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Vzhled konzervy </a:t>
            </a:r>
            <a:r>
              <a:rPr lang="cs-CZ" dirty="0" smtClean="0"/>
              <a:t>(bombáž)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Vlastní obsah ve sklenici </a:t>
            </a:r>
            <a:r>
              <a:rPr lang="cs-CZ" dirty="0" smtClean="0"/>
              <a:t>– velikost, barevná vyrovnanost, neporušenost plodů, přítomnost nahnilých a červivých plodů, čirost a čistota nálevu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028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VADY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Bombáž </a:t>
            </a:r>
          </a:p>
          <a:p>
            <a:r>
              <a:rPr lang="cs-CZ" dirty="0" smtClean="0"/>
              <a:t>Záměna druhu</a:t>
            </a:r>
          </a:p>
          <a:p>
            <a:r>
              <a:rPr lang="cs-CZ" dirty="0" smtClean="0"/>
              <a:t>Kalný nálev</a:t>
            </a:r>
          </a:p>
          <a:p>
            <a:r>
              <a:rPr lang="cs-CZ" dirty="0" smtClean="0"/>
              <a:t>Nahnilé ovoce </a:t>
            </a:r>
          </a:p>
          <a:p>
            <a:r>
              <a:rPr lang="cs-CZ" dirty="0" smtClean="0"/>
              <a:t>Plíseň</a:t>
            </a:r>
          </a:p>
          <a:p>
            <a:r>
              <a:rPr lang="cs-CZ" dirty="0" smtClean="0"/>
              <a:t>Červivost ovoce</a:t>
            </a:r>
          </a:p>
          <a:p>
            <a:r>
              <a:rPr lang="cs-CZ" dirty="0" smtClean="0"/>
              <a:t>Promáčklé, prořízlé víčko sklenice</a:t>
            </a:r>
          </a:p>
          <a:p>
            <a:r>
              <a:rPr lang="cs-CZ" dirty="0" smtClean="0"/>
              <a:t>Koroze plechovky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9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OPAKOVÁNÍ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507288" cy="4267944"/>
          </a:xfrm>
        </p:spPr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/>
              <a:t>Jak rozdělujeme kompoty?</a:t>
            </a:r>
          </a:p>
          <a:p>
            <a:pPr marL="633222" indent="-514350">
              <a:buFont typeface="+mj-lt"/>
              <a:buAutoNum type="arabicPeriod"/>
            </a:pPr>
            <a:endParaRPr lang="cs-CZ" sz="1600" dirty="0" smtClean="0"/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Které znáte </a:t>
            </a:r>
            <a:r>
              <a:rPr lang="cs-CZ" dirty="0" err="1" smtClean="0"/>
              <a:t>jednodruhové</a:t>
            </a:r>
            <a:r>
              <a:rPr lang="cs-CZ" dirty="0" smtClean="0"/>
              <a:t> kompoty?</a:t>
            </a:r>
          </a:p>
          <a:p>
            <a:pPr marL="633222" indent="-514350">
              <a:buFont typeface="+mj-lt"/>
              <a:buAutoNum type="arabicPeriod"/>
            </a:pPr>
            <a:endParaRPr lang="cs-CZ" sz="1600" dirty="0" smtClean="0"/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Co znamená zkratka DIA na obale u kompotů?</a:t>
            </a:r>
          </a:p>
          <a:p>
            <a:pPr marL="633222" indent="-514350">
              <a:buFont typeface="+mj-lt"/>
              <a:buAutoNum type="arabicPeriod"/>
            </a:pPr>
            <a:endParaRPr lang="cs-CZ" sz="1600" dirty="0" smtClean="0"/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Na co si dáváme pozor při přejímce kompotů?</a:t>
            </a:r>
          </a:p>
          <a:p>
            <a:pPr marL="633222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07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ZDROJE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</a:t>
            </a:r>
            <a:r>
              <a:rPr lang="cs-CZ" sz="1200" dirty="0" smtClean="0">
                <a:solidFill>
                  <a:prstClr val="black"/>
                </a:solidFill>
                <a:latin typeface="Georgia"/>
              </a:rPr>
              <a:t>1996</a:t>
            </a:r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officeimg.vo.msecnd.net/en-us/images/MH900279344.jpg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www.prodejpotravin.cz/data/611/z_634_m.jpg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www.prodejpotravin.cz/data/611/z_630_m.jpg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www.prodejpotravin.cz/data/611/z_641_m.jpg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1737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44</TotalTime>
  <Words>282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Střední průmyslová škola a Střední odborná škola gastronomie a služeb, Most, příspěvková organizace </vt:lpstr>
      <vt:lpstr>KOMPOTY</vt:lpstr>
      <vt:lpstr>KOMPOTY</vt:lpstr>
      <vt:lpstr>KOMPOTY</vt:lpstr>
      <vt:lpstr>OBALY</vt:lpstr>
      <vt:lpstr>HODNOCENÍ</vt:lpstr>
      <vt:lpstr>VADY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8</cp:revision>
  <dcterms:created xsi:type="dcterms:W3CDTF">2013-10-22T18:36:07Z</dcterms:created>
  <dcterms:modified xsi:type="dcterms:W3CDTF">2013-10-28T12:58:16Z</dcterms:modified>
</cp:coreProperties>
</file>