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3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EE878EA-CE02-436C-9315-3E5051AAD51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24697FF-4501-496A-9946-F954BFA63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EE878EA-CE02-436C-9315-3E5051AAD51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24697FF-4501-496A-9946-F954BFA63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EE878EA-CE02-436C-9315-3E5051AAD51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24697FF-4501-496A-9946-F954BFA63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878EA-CE02-436C-9315-3E5051AAD51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697FF-4501-496A-9946-F954BFA63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878EA-CE02-436C-9315-3E5051AAD51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697FF-4501-496A-9946-F954BFA63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E878EA-CE02-436C-9315-3E5051AAD51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24697FF-4501-496A-9946-F954BFA63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878EA-CE02-436C-9315-3E5051AAD51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697FF-4501-496A-9946-F954BFA63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EE878EA-CE02-436C-9315-3E5051AAD51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24697FF-4501-496A-9946-F954BFA63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E878EA-CE02-436C-9315-3E5051AAD51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24697FF-4501-496A-9946-F954BFA63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878EA-CE02-436C-9315-3E5051AAD51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697FF-4501-496A-9946-F954BFA63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878EA-CE02-436C-9315-3E5051AAD51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697FF-4501-496A-9946-F954BFA63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EE878EA-CE02-436C-9315-3E5051AAD519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24697FF-4501-496A-9946-F954BFA63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kalkulace –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VY_32_INOVACE_02.03.02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rozděluje ceny z různých pohledů a vysvětluje jednotlivé používané názvy pro různé situace.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2. Druhy cen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dirty="0" smtClean="0"/>
              <a:t>Druhy cen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 praxi se setkáváme s různými cenami nejen pokud jde o jejich výši, ale i pokud jde o jejich označení.</a:t>
            </a:r>
          </a:p>
          <a:p>
            <a:pPr lvl="0"/>
            <a:r>
              <a:rPr lang="cs-CZ" dirty="0" smtClean="0"/>
              <a:t>Ke slovu cena se přidávají různá přídavná jména, která cenu přiblíží, např. nákupní cena, pořizovací cena, někdy se setkáváme i s úplně jinými slovy označujícími cenu – např. úrok jako cena za půjčení peněz, mzda jako cena práce apod.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Rozdělení cen z různých pohledů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1. </a:t>
            </a:r>
          </a:p>
          <a:p>
            <a:pPr lvl="0">
              <a:buNone/>
            </a:pPr>
            <a:r>
              <a:rPr lang="cs-CZ" dirty="0" smtClean="0"/>
              <a:t>V tržní ekonomice rozlišujeme, zda se jedná o cenu</a:t>
            </a:r>
          </a:p>
          <a:p>
            <a:pPr lvl="0">
              <a:buNone/>
            </a:pPr>
            <a:endParaRPr lang="cs-CZ" dirty="0" smtClean="0"/>
          </a:p>
          <a:p>
            <a:r>
              <a:rPr lang="cs-CZ" dirty="0" smtClean="0"/>
              <a:t>a) statků a služeb</a:t>
            </a:r>
          </a:p>
          <a:p>
            <a:r>
              <a:rPr lang="cs-CZ" dirty="0" smtClean="0"/>
              <a:t>b) práce (mzda)</a:t>
            </a:r>
          </a:p>
          <a:p>
            <a:r>
              <a:rPr lang="cs-CZ" dirty="0" smtClean="0"/>
              <a:t>c) peněz (úrok)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Rozdělení cen z různých pohledů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2.</a:t>
            </a:r>
          </a:p>
          <a:p>
            <a:r>
              <a:rPr lang="cs-CZ" dirty="0" smtClean="0"/>
              <a:t>u cen </a:t>
            </a:r>
            <a:r>
              <a:rPr lang="cs-CZ" b="1" dirty="0" smtClean="0"/>
              <a:t>statků a služeb</a:t>
            </a:r>
            <a:r>
              <a:rPr lang="cs-CZ" dirty="0" smtClean="0"/>
              <a:t> rozlišujeme ceny </a:t>
            </a:r>
            <a:r>
              <a:rPr lang="cs-CZ" b="1" dirty="0" smtClean="0"/>
              <a:t>tržní a evidenční</a:t>
            </a:r>
            <a:r>
              <a:rPr lang="cs-CZ" dirty="0" smtClean="0"/>
              <a:t>, přičemž za ceny tržní se statky a služby směňují. Zde dále rozlišujeme:</a:t>
            </a:r>
          </a:p>
          <a:p>
            <a:pPr>
              <a:buNone/>
            </a:pPr>
            <a:r>
              <a:rPr lang="cs-CZ" dirty="0" smtClean="0"/>
              <a:t>a) ceny prodejní a ceny nákupní – platí, že prodejní cena jednoho podniku je nákupní cenou jiného podniku nebo občanů</a:t>
            </a:r>
          </a:p>
          <a:p>
            <a:pPr>
              <a:buNone/>
            </a:pPr>
            <a:r>
              <a:rPr lang="cs-CZ" dirty="0" smtClean="0"/>
              <a:t>b) ceny světové (obchoduje se za ně na zahraničním trhu) a ceny domácí (obchodujeme na vnitřním trhu)</a:t>
            </a:r>
          </a:p>
          <a:p>
            <a:pPr>
              <a:buNone/>
            </a:pPr>
            <a:r>
              <a:rPr lang="cs-CZ" dirty="0" smtClean="0"/>
              <a:t>c) ceny konkurenční (na základě soutěže více podniků) a ceny monopolní (na základě monopolního=výsadního postavení jednoho podniku)</a:t>
            </a:r>
          </a:p>
          <a:p>
            <a:pPr>
              <a:buNone/>
            </a:pPr>
            <a:r>
              <a:rPr lang="cs-CZ" dirty="0" smtClean="0"/>
              <a:t>d) ceny volné (vytvářejí se působením nabídky a poptávky) a  ceny regulované (vymezené státem)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Rozdělení cen z různých pohledů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3. </a:t>
            </a:r>
          </a:p>
          <a:p>
            <a:r>
              <a:rPr lang="cs-CZ" dirty="0" smtClean="0"/>
              <a:t>u </a:t>
            </a:r>
            <a:r>
              <a:rPr lang="cs-CZ" b="1" dirty="0" smtClean="0"/>
              <a:t>služeb</a:t>
            </a:r>
            <a:r>
              <a:rPr lang="cs-CZ" dirty="0" smtClean="0"/>
              <a:t> se tržní cena někdy označuje jinými slovy:</a:t>
            </a:r>
          </a:p>
          <a:p>
            <a:r>
              <a:rPr lang="cs-CZ" b="1" dirty="0" smtClean="0"/>
              <a:t>obchodní marže</a:t>
            </a:r>
            <a:r>
              <a:rPr lang="cs-CZ" dirty="0" smtClean="0"/>
              <a:t> (obchodní přirážka) jako cena za služby poskytované obchodem, přičemž představuje rozdíl mezi cenou, za kterou obchod nakoupí a cenou, za kterou prodává</a:t>
            </a:r>
          </a:p>
          <a:p>
            <a:r>
              <a:rPr lang="cs-CZ" b="1" dirty="0" smtClean="0"/>
              <a:t>přepravné</a:t>
            </a:r>
            <a:r>
              <a:rPr lang="cs-CZ" dirty="0" smtClean="0"/>
              <a:t> – cena za nákladní dopravu</a:t>
            </a:r>
          </a:p>
          <a:p>
            <a:r>
              <a:rPr lang="cs-CZ" b="1" dirty="0" smtClean="0"/>
              <a:t>jízdné</a:t>
            </a:r>
            <a:r>
              <a:rPr lang="cs-CZ" dirty="0" smtClean="0"/>
              <a:t> – cena za osobní dopravu</a:t>
            </a:r>
          </a:p>
          <a:p>
            <a:r>
              <a:rPr lang="cs-CZ" b="1" dirty="0" smtClean="0"/>
              <a:t>poštovné</a:t>
            </a:r>
            <a:r>
              <a:rPr lang="cs-CZ" dirty="0" smtClean="0"/>
              <a:t> – cena za služby pošty</a:t>
            </a:r>
          </a:p>
          <a:p>
            <a:r>
              <a:rPr lang="cs-CZ" b="1" dirty="0" smtClean="0"/>
              <a:t>vodné a stočné</a:t>
            </a:r>
            <a:r>
              <a:rPr lang="cs-CZ" dirty="0" smtClean="0"/>
              <a:t> – cena za dodávku vody a odvod vody znečištěné</a:t>
            </a:r>
          </a:p>
          <a:p>
            <a:r>
              <a:rPr lang="cs-CZ" b="1" dirty="0" smtClean="0"/>
              <a:t>nájemné</a:t>
            </a:r>
            <a:r>
              <a:rPr lang="cs-CZ" dirty="0" smtClean="0"/>
              <a:t> – cena za pronájem bytových či nebytových prostor nebo movitého majetku, např. strojů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Rozdělení cen z různých pohledů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dirty="0" smtClean="0"/>
              <a:t>v </a:t>
            </a:r>
            <a:r>
              <a:rPr lang="cs-CZ" b="1" dirty="0" smtClean="0"/>
              <a:t>evidenčních</a:t>
            </a:r>
            <a:r>
              <a:rPr lang="cs-CZ" dirty="0" smtClean="0"/>
              <a:t> cenách se oceňuje majetek podniku při jeho evidenci – jde o ceny vstupní a výstupní</a:t>
            </a:r>
          </a:p>
          <a:p>
            <a:r>
              <a:rPr lang="cs-CZ" b="1" dirty="0" smtClean="0"/>
              <a:t>vstupní cena</a:t>
            </a:r>
            <a:r>
              <a:rPr lang="cs-CZ" dirty="0" smtClean="0"/>
              <a:t> může být: </a:t>
            </a:r>
          </a:p>
          <a:p>
            <a:pPr lvl="1"/>
            <a:r>
              <a:rPr lang="cs-CZ" dirty="0" smtClean="0"/>
              <a:t>cena pořízení (nákupní cena)</a:t>
            </a:r>
          </a:p>
          <a:p>
            <a:pPr lvl="1"/>
            <a:r>
              <a:rPr lang="cs-CZ" dirty="0" smtClean="0"/>
              <a:t>cena pořizovací (nákupní cena + náklady spojené s pořízením)</a:t>
            </a:r>
          </a:p>
          <a:p>
            <a:pPr lvl="1"/>
            <a:r>
              <a:rPr lang="cs-CZ" dirty="0" smtClean="0"/>
              <a:t>vlastní náklady (při pořízení majetku vlastní činností např. výstavbou)</a:t>
            </a:r>
          </a:p>
          <a:p>
            <a:r>
              <a:rPr lang="cs-CZ" b="1" dirty="0" smtClean="0"/>
              <a:t>výstupní cenou</a:t>
            </a:r>
            <a:r>
              <a:rPr lang="cs-CZ" dirty="0" smtClean="0"/>
              <a:t> je zpravidla cena prodejní</a:t>
            </a:r>
          </a:p>
          <a:p>
            <a:pPr lvl="0"/>
            <a:r>
              <a:rPr lang="cs-CZ" dirty="0" smtClean="0"/>
              <a:t>cenou práce je odměna za práci = </a:t>
            </a:r>
            <a:r>
              <a:rPr lang="cs-CZ" b="1" dirty="0" smtClean="0"/>
              <a:t>mzda</a:t>
            </a:r>
            <a:endParaRPr lang="cs-CZ" dirty="0" smtClean="0"/>
          </a:p>
          <a:p>
            <a:pPr lvl="0"/>
            <a:r>
              <a:rPr lang="cs-CZ" dirty="0" smtClean="0"/>
              <a:t>cenou peněz je </a:t>
            </a:r>
            <a:r>
              <a:rPr lang="cs-CZ" b="1" dirty="0" smtClean="0"/>
              <a:t>úrok</a:t>
            </a:r>
            <a:endParaRPr lang="cs-CZ" dirty="0" smtClean="0"/>
          </a:p>
          <a:p>
            <a:pPr lvl="0"/>
            <a:r>
              <a:rPr lang="cs-CZ" dirty="0" smtClean="0"/>
              <a:t>při cestě výrobku trhem rozlišujeme cenu: </a:t>
            </a:r>
          </a:p>
          <a:p>
            <a:pPr>
              <a:buNone/>
            </a:pPr>
            <a:r>
              <a:rPr lang="cs-CZ" b="1" dirty="0" smtClean="0"/>
              <a:t>		výrobní →</a:t>
            </a:r>
            <a:r>
              <a:rPr lang="cs-CZ" b="1" dirty="0" err="1" smtClean="0"/>
              <a:t>velkoobchodní</a:t>
            </a:r>
            <a:r>
              <a:rPr lang="cs-CZ" b="1" dirty="0" smtClean="0"/>
              <a:t>→maloobchodní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Stanovení ceny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 podnikové praxi se hledání „správné ceny“ uskutečňuje metodou postupných úprav,  vychází se ze situace na trhu, tj. vztahu nabídky a poptávky</a:t>
            </a:r>
          </a:p>
          <a:p>
            <a:pPr lvl="0"/>
            <a:r>
              <a:rPr lang="cs-CZ" dirty="0" smtClean="0"/>
              <a:t>Základem ceny je vždy </a:t>
            </a:r>
            <a:r>
              <a:rPr lang="cs-CZ" b="1" dirty="0" smtClean="0"/>
              <a:t>kalkulace nákladů a zisku</a:t>
            </a:r>
            <a:endParaRPr lang="cs-CZ" dirty="0" smtClean="0"/>
          </a:p>
          <a:p>
            <a:pPr lvl="0"/>
            <a:r>
              <a:rPr lang="cs-CZ" dirty="0" smtClean="0"/>
              <a:t>Každý podnikatel provádí určitou cenovou politiku, tj. rozhoduje o cenách svých výrobků a služeb v souladu se svými cíli a zákonnými předpisy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Diferencované ceny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dirty="0" smtClean="0"/>
              <a:t>Podnikatel může volit politiku tzv. </a:t>
            </a:r>
            <a:r>
              <a:rPr lang="cs-CZ" b="1" dirty="0" smtClean="0"/>
              <a:t>diferencovaných cen,</a:t>
            </a:r>
            <a:r>
              <a:rPr lang="cs-CZ" dirty="0" smtClean="0"/>
              <a:t> kdy pro stejný výrobek či službu (pořízené se stejnými náklady) volíme rozdílné ceny</a:t>
            </a:r>
          </a:p>
          <a:p>
            <a:pPr lvl="0">
              <a:buNone/>
            </a:pPr>
            <a:r>
              <a:rPr lang="cs-CZ" dirty="0" smtClean="0"/>
              <a:t>Rozlišujeme </a:t>
            </a:r>
            <a:r>
              <a:rPr lang="cs-CZ" b="1" dirty="0" smtClean="0"/>
              <a:t>diferenciaci:</a:t>
            </a:r>
            <a:endParaRPr lang="cs-CZ" dirty="0" smtClean="0"/>
          </a:p>
          <a:p>
            <a:pPr lvl="0"/>
            <a:r>
              <a:rPr lang="cs-CZ" b="1" dirty="0" smtClean="0"/>
              <a:t>prostorovou</a:t>
            </a:r>
            <a:r>
              <a:rPr lang="cs-CZ" dirty="0" smtClean="0"/>
              <a:t> – tj. prodej v různých místech</a:t>
            </a:r>
          </a:p>
          <a:p>
            <a:pPr lvl="0"/>
            <a:r>
              <a:rPr lang="cs-CZ" b="1" dirty="0" smtClean="0"/>
              <a:t>časovou </a:t>
            </a:r>
            <a:r>
              <a:rPr lang="cs-CZ" dirty="0" smtClean="0"/>
              <a:t>– tj. v různém čase</a:t>
            </a:r>
          </a:p>
          <a:p>
            <a:pPr lvl="0"/>
            <a:r>
              <a:rPr lang="cs-CZ" b="1" dirty="0" smtClean="0"/>
              <a:t>personální </a:t>
            </a:r>
            <a:r>
              <a:rPr lang="cs-CZ" dirty="0" smtClean="0"/>
              <a:t>– tj. pro různé zákazníky</a:t>
            </a:r>
          </a:p>
          <a:p>
            <a:pPr lvl="0"/>
            <a:r>
              <a:rPr lang="cs-CZ" b="1" dirty="0" smtClean="0"/>
              <a:t>výrobkovou</a:t>
            </a:r>
            <a:r>
              <a:rPr lang="cs-CZ" dirty="0" smtClean="0"/>
              <a:t> – tj. ve vztahu k výrobku</a:t>
            </a:r>
          </a:p>
          <a:p>
            <a:pPr lvl="0"/>
            <a:r>
              <a:rPr lang="cs-CZ" dirty="0" smtClean="0"/>
              <a:t>poskytování </a:t>
            </a:r>
            <a:r>
              <a:rPr lang="cs-CZ" b="1" dirty="0" smtClean="0"/>
              <a:t>množstevních, věrnostních slev</a:t>
            </a:r>
            <a:endParaRPr lang="cs-CZ" dirty="0" smtClean="0"/>
          </a:p>
          <a:p>
            <a:r>
              <a:rPr lang="cs-CZ" b="1" dirty="0" smtClean="0"/>
              <a:t>Vždy musí platit: volím-li u některého výrobku nízkou cenu, musím pak jiné prodávat za cenu vysokou = vyrovnávací ceny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Stanovení ceny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Cenu je třeba stanovit tak, aby: </a:t>
            </a:r>
          </a:p>
          <a:p>
            <a:pPr lvl="0"/>
            <a:r>
              <a:rPr lang="cs-CZ" dirty="0" smtClean="0"/>
              <a:t>umožnila podniku dosáhnout dostatečného efektu z činnosti (dostatečný zisk)</a:t>
            </a:r>
          </a:p>
          <a:p>
            <a:pPr lvl="0"/>
            <a:r>
              <a:rPr lang="cs-CZ" dirty="0" smtClean="0"/>
              <a:t>respektovala výši nabídky a poptávky, aby se zboží prodalo</a:t>
            </a:r>
          </a:p>
          <a:p>
            <a:pPr>
              <a:buNone/>
            </a:pPr>
            <a:r>
              <a:rPr lang="cs-CZ" dirty="0" smtClean="0"/>
              <a:t>Z těchto požadavků vycházejí 2 přístupy ke stanovení ceny:</a:t>
            </a:r>
          </a:p>
          <a:p>
            <a:pPr lvl="0"/>
            <a:r>
              <a:rPr lang="cs-CZ" b="1" dirty="0" smtClean="0"/>
              <a:t>marketingový</a:t>
            </a:r>
            <a:r>
              <a:rPr lang="cs-CZ" dirty="0" smtClean="0"/>
              <a:t> – cena se stanovuje podle výše poptávky na trhu a podle cen konkurence</a:t>
            </a:r>
          </a:p>
          <a:p>
            <a:pPr lvl="0"/>
            <a:r>
              <a:rPr lang="cs-CZ" b="1" dirty="0" smtClean="0"/>
              <a:t>nákladový</a:t>
            </a:r>
            <a:r>
              <a:rPr lang="cs-CZ" dirty="0" smtClean="0"/>
              <a:t> – cena se stanoví tak, že podnik zjistí náklady, k nim připočte dostatečnou výši zisku a za tuto cenu prodává = kalkulace ceny</a:t>
            </a:r>
          </a:p>
          <a:p>
            <a:r>
              <a:rPr lang="cs-CZ" b="1" dirty="0" smtClean="0"/>
              <a:t>→tyto 2 přístupy se v praxi kombinují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7467600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KLÍNSKÝ, Petr. Ekonomika 2, 1. vydání,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Eduko</a:t>
            </a:r>
            <a:r>
              <a:rPr lang="cs-CZ" dirty="0" smtClean="0"/>
              <a:t> nakladatelství, s. r. o., Praha, 2008</a:t>
            </a:r>
          </a:p>
          <a:p>
            <a:pPr>
              <a:buNone/>
            </a:pPr>
            <a:r>
              <a:rPr lang="cs-CZ" dirty="0" smtClean="0"/>
              <a:t>    ISBN 978-80-87204-06-1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48</TotalTime>
  <Words>408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ANOTACE</vt:lpstr>
      <vt:lpstr>2. Druhy cen</vt:lpstr>
      <vt:lpstr>Druhy cen </vt:lpstr>
      <vt:lpstr>Rozdělení cen z různých pohledů </vt:lpstr>
      <vt:lpstr>Rozdělení cen z různých pohledů </vt:lpstr>
      <vt:lpstr>Rozdělení cen z různých pohledů </vt:lpstr>
      <vt:lpstr>Rozdělení cen z různých pohledů </vt:lpstr>
      <vt:lpstr>Stanovení ceny </vt:lpstr>
      <vt:lpstr>Diferencované ceny </vt:lpstr>
      <vt:lpstr>Stanovení ceny 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2. Druhy cen</dc:title>
  <dc:creator>Rachota</dc:creator>
  <cp:lastModifiedBy>Rachota</cp:lastModifiedBy>
  <cp:revision>9</cp:revision>
  <dcterms:created xsi:type="dcterms:W3CDTF">2013-04-03T16:13:33Z</dcterms:created>
  <dcterms:modified xsi:type="dcterms:W3CDTF">2013-05-16T17:06:39Z</dcterms:modified>
</cp:coreProperties>
</file>