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8C0A115-9CBE-49A2-86C0-3188D277489C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FAB341-BF16-41FC-A9AF-8A36279E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VY_32_INOVACE_02.03.03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vysvětluje pojem cenová regulace a současně používané druhy této regulace. Uvádí orgány oprávněné k této regulaci.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3. Cenová regulace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v současné době existují výrobky, výkony a služby, u kterých je cena stanovena nebo je její výše usměrňována.</a:t>
            </a:r>
          </a:p>
          <a:p>
            <a:r>
              <a:rPr lang="cs-CZ" dirty="0" smtClean="0"/>
              <a:t>Nyní jsou uplatňovány </a:t>
            </a:r>
            <a:r>
              <a:rPr lang="cs-CZ" b="1" dirty="0" smtClean="0"/>
              <a:t>2 způsoby regulace cen</a:t>
            </a:r>
            <a:r>
              <a:rPr lang="cs-CZ" dirty="0" smtClean="0"/>
              <a:t> umožněné zákonem o cenách, tj. </a:t>
            </a:r>
            <a:r>
              <a:rPr lang="cs-CZ" b="1" dirty="0" smtClean="0"/>
              <a:t>úředně stanovené ceny a věcné usměrňování cen</a:t>
            </a:r>
            <a:r>
              <a:rPr lang="cs-CZ" dirty="0" smtClean="0"/>
              <a:t> (časové usměrňování cen se od roku 1993 neuplatňovalo a novelou zákona o cenách</a:t>
            </a:r>
          </a:p>
          <a:p>
            <a:pPr>
              <a:buNone/>
            </a:pPr>
            <a:r>
              <a:rPr lang="cs-CZ" dirty="0" smtClean="0"/>
              <a:t>    č. 403/2009Sb. byl tento způsob regulace </a:t>
            </a:r>
          </a:p>
          <a:p>
            <a:pPr>
              <a:buNone/>
            </a:pPr>
            <a:r>
              <a:rPr lang="cs-CZ" dirty="0" smtClean="0"/>
              <a:t>    ze zákona vypuštěn).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Úředně stanovené ceny</a:t>
            </a:r>
          </a:p>
          <a:p>
            <a:pPr>
              <a:buNone/>
            </a:pPr>
            <a:r>
              <a:rPr lang="cs-CZ" dirty="0" smtClean="0"/>
              <a:t> = ceny  určeného druhu zboží či služeb, které byly oprávněnými orgány stanoveny jako:</a:t>
            </a:r>
          </a:p>
          <a:p>
            <a:pPr>
              <a:buNone/>
            </a:pPr>
            <a:r>
              <a:rPr lang="cs-CZ" dirty="0" smtClean="0"/>
              <a:t>a) maximální – není možné je překročit</a:t>
            </a:r>
          </a:p>
          <a:p>
            <a:pPr>
              <a:buNone/>
            </a:pPr>
            <a:r>
              <a:rPr lang="cs-CZ" dirty="0" smtClean="0"/>
              <a:t>b) pevné – není možné je měnit</a:t>
            </a:r>
          </a:p>
          <a:p>
            <a:pPr>
              <a:buNone/>
            </a:pPr>
            <a:r>
              <a:rPr lang="cs-CZ" dirty="0" smtClean="0"/>
              <a:t>c) minimální – není přípustné je snížit</a:t>
            </a:r>
          </a:p>
          <a:p>
            <a:r>
              <a:rPr lang="cs-CZ" dirty="0" smtClean="0"/>
              <a:t> tento způsob regulace se používá např. u cen zdravotních výkonů, cen léčivých přípravků, u dodávek elektrické energie, zemního plynu, u služeb elektronických komunikací, u cigaret pro účely odvodu spotřební daně (pevná část)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Věcné usměrňování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spočívá ve stanovení podmínek pro sjednávání cen</a:t>
            </a:r>
          </a:p>
          <a:p>
            <a:r>
              <a:rPr lang="cs-CZ" dirty="0" smtClean="0"/>
              <a:t>tento způsob regulace je použit např. u dodávek a odvodu vody, u dopravy železniční a autobusové, odvozu komunálního odpadu, poštovních služeb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Regulaci cen využívají tzv. </a:t>
            </a:r>
            <a:r>
              <a:rPr lang="cs-CZ" b="1" dirty="0" smtClean="0"/>
              <a:t>cenové orgány</a:t>
            </a:r>
            <a:r>
              <a:rPr lang="cs-CZ" dirty="0" smtClean="0"/>
              <a:t> v případech vymezených zákonem o cenách, tj. tehdy, je-li “trh ohrožen účinky omezení hospodářské soutěže, které by se mohly negativně projevit v úrovni cen sjednávaných mezi prodávajícím a kupujícím“.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Ministerstvo financí</a:t>
            </a:r>
          </a:p>
          <a:p>
            <a:pPr lvl="0"/>
            <a:r>
              <a:rPr lang="cs-CZ" dirty="0" smtClean="0"/>
              <a:t>Energetický regulační úřad</a:t>
            </a:r>
          </a:p>
          <a:p>
            <a:pPr lvl="0"/>
            <a:r>
              <a:rPr lang="cs-CZ" dirty="0" smtClean="0"/>
              <a:t>Český telekomunikační úřad</a:t>
            </a:r>
          </a:p>
          <a:p>
            <a:pPr lvl="0"/>
            <a:r>
              <a:rPr lang="cs-CZ" dirty="0" smtClean="0"/>
              <a:t>Ministerstvo zdravotnictví</a:t>
            </a:r>
          </a:p>
          <a:p>
            <a:pPr lvl="0"/>
            <a:r>
              <a:rPr lang="cs-CZ" dirty="0" smtClean="0"/>
              <a:t>Státní úřad pro kontrolu léčiv</a:t>
            </a:r>
          </a:p>
          <a:p>
            <a:pPr lvl="0"/>
            <a:r>
              <a:rPr lang="cs-CZ" dirty="0" smtClean="0"/>
              <a:t>Celní úřad Kolín</a:t>
            </a:r>
          </a:p>
          <a:p>
            <a:pPr lvl="0"/>
            <a:r>
              <a:rPr lang="cs-CZ" dirty="0" smtClean="0"/>
              <a:t>kraje a obce – v rozsahu zvláštního pověření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Seznam zboží s regulovanými cenami vydává </a:t>
            </a:r>
            <a:r>
              <a:rPr lang="cs-CZ" b="1" dirty="0" smtClean="0"/>
              <a:t>Ministerstvo financí</a:t>
            </a:r>
            <a:r>
              <a:rPr lang="cs-CZ" dirty="0" smtClean="0"/>
              <a:t> jako své cenové rozhodnutí </a:t>
            </a:r>
            <a:r>
              <a:rPr lang="cs-CZ" b="1" dirty="0" smtClean="0"/>
              <a:t>formou výměrů</a:t>
            </a:r>
            <a:r>
              <a:rPr lang="cs-CZ" dirty="0" smtClean="0"/>
              <a:t> publikovaných v </a:t>
            </a:r>
            <a:r>
              <a:rPr lang="cs-CZ" b="1" dirty="0" smtClean="0"/>
              <a:t>Cenovém věstníku</a:t>
            </a:r>
            <a:r>
              <a:rPr lang="cs-CZ" dirty="0" smtClean="0"/>
              <a:t> – znamená to, že rozhodnutí o regulaci nepodléhá legislativnímu procesu jako vyhláška a jeho vydání lze zabezpečit velmi operativně – ve výměru Ministerstva financí jsou stanoveny jednak maximální a minimální ceny příslušných druhů zboží, jednak pravidla věcného usměrňování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Kraje a obce</a:t>
            </a:r>
            <a:r>
              <a:rPr lang="cs-CZ" dirty="0" smtClean="0"/>
              <a:t> svá rozhodnutí vydávají formou </a:t>
            </a:r>
            <a:r>
              <a:rPr lang="cs-CZ" b="1" dirty="0" smtClean="0"/>
              <a:t>nařízení</a:t>
            </a:r>
            <a:r>
              <a:rPr lang="cs-CZ" dirty="0" smtClean="0"/>
              <a:t> – jejich působnost je omezena na méně významnější služby</a:t>
            </a:r>
          </a:p>
          <a:p>
            <a:r>
              <a:rPr lang="cs-CZ" dirty="0" smtClean="0"/>
              <a:t>Kraje a obce mohou regulovat na základě pověření Ministerstva financí formou maximálních cen v současné době např.:</a:t>
            </a:r>
          </a:p>
          <a:p>
            <a:pPr lvl="1"/>
            <a:r>
              <a:rPr lang="cs-CZ" dirty="0" smtClean="0"/>
              <a:t>nucené odtahy vozidel</a:t>
            </a:r>
          </a:p>
          <a:p>
            <a:pPr lvl="1"/>
            <a:r>
              <a:rPr lang="cs-CZ" dirty="0" smtClean="0"/>
              <a:t>městskou hromadnou dopravu</a:t>
            </a:r>
          </a:p>
          <a:p>
            <a:pPr lvl="1"/>
            <a:r>
              <a:rPr lang="cs-CZ" dirty="0" smtClean="0"/>
              <a:t>taxislužbu na území obce</a:t>
            </a:r>
          </a:p>
          <a:p>
            <a:pPr lvl="1"/>
            <a:r>
              <a:rPr lang="cs-CZ" dirty="0" smtClean="0"/>
              <a:t>služby parkovišť</a:t>
            </a:r>
          </a:p>
          <a:p>
            <a:pPr lvl="1"/>
            <a:r>
              <a:rPr lang="cs-CZ" dirty="0" smtClean="0"/>
              <a:t>pohřební služby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Cenová regulace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Obdobně jako Ministerstvo financí tak postupují i další cenové orgány a publikují svá rozhodnutí ve svých publikačních věstnících – např. Poštovní věstník, </a:t>
            </a:r>
            <a:r>
              <a:rPr lang="cs-CZ" dirty="0" err="1" smtClean="0"/>
              <a:t>Věstník</a:t>
            </a:r>
            <a:r>
              <a:rPr lang="cs-CZ" dirty="0" smtClean="0"/>
              <a:t>  ministerstva zdravotnictví apod.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i="1" dirty="0" smtClean="0"/>
              <a:t>(doporučení: práce s internetem – vyhledání cenových věstníků, doplnění příkladů)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714488"/>
            <a:ext cx="7467600" cy="4873752"/>
          </a:xfrm>
        </p:spPr>
        <p:txBody>
          <a:bodyPr/>
          <a:lstStyle/>
          <a:p>
            <a:r>
              <a:rPr lang="cs-CZ" dirty="0" smtClean="0"/>
              <a:t>Internet</a:t>
            </a:r>
          </a:p>
          <a:p>
            <a:r>
              <a:rPr lang="cs-CZ" dirty="0" smtClean="0"/>
              <a:t>Zákon o cenách č.526/1990 Sb.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331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3. Cenová regulace</vt:lpstr>
      <vt:lpstr>Cenová regulace </vt:lpstr>
      <vt:lpstr>Cenová regulace </vt:lpstr>
      <vt:lpstr>Cenová regulace </vt:lpstr>
      <vt:lpstr>Cenová regulace </vt:lpstr>
      <vt:lpstr>Cenová regulace </vt:lpstr>
      <vt:lpstr>Cenová regulace </vt:lpstr>
      <vt:lpstr>Cenová regulace </vt:lpstr>
      <vt:lpstr>Použité zdroje: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3. Cenová regulace</dc:title>
  <dc:creator>Rachota</dc:creator>
  <cp:lastModifiedBy>Rachota</cp:lastModifiedBy>
  <cp:revision>7</cp:revision>
  <dcterms:created xsi:type="dcterms:W3CDTF">2013-04-04T16:36:05Z</dcterms:created>
  <dcterms:modified xsi:type="dcterms:W3CDTF">2013-05-16T17:09:00Z</dcterms:modified>
</cp:coreProperties>
</file>