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9" r:id="rId5"/>
    <p:sldId id="263" r:id="rId6"/>
    <p:sldId id="257" r:id="rId7"/>
    <p:sldId id="258" r:id="rId8"/>
    <p:sldId id="260" r:id="rId9"/>
    <p:sldId id="261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E4F00FD-84A1-4CDE-AA8B-7149BC19205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9EC8084-0165-4F62-8CD6-EA7923AB99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–VY_32_INOVACE_02.03.04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stanovuje kalkulační vzorec pro výpočet ceny a vysvětluje význam jeho jednotlivých položek.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4. Stanovení ceny,</a:t>
            </a:r>
            <a:br>
              <a:rPr lang="cs-CZ" dirty="0" smtClean="0"/>
            </a:br>
            <a:r>
              <a:rPr lang="cs-CZ" dirty="0" smtClean="0"/>
              <a:t> kalkulační vzorec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 stanovení ceny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v podnikové praxi se hledání „správné ceny“ uskutečňuje metodou postupných úprav – vychází se ze situace na trhu, tj. ze stavu nabídky a poptávky</a:t>
            </a:r>
          </a:p>
          <a:p>
            <a:pPr lvl="0"/>
            <a:r>
              <a:rPr lang="cs-CZ" dirty="0" smtClean="0"/>
              <a:t>základem ceny je </a:t>
            </a:r>
            <a:r>
              <a:rPr lang="cs-CZ" b="1" dirty="0" smtClean="0"/>
              <a:t>kalkulace nákladů a zisku</a:t>
            </a:r>
            <a:r>
              <a:rPr lang="cs-CZ" dirty="0" smtClean="0"/>
              <a:t> a dále porovnání s cenami obdobných výrobků na trhu u konkurence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Kalkulační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1. Přímý materiál</a:t>
            </a:r>
          </a:p>
          <a:p>
            <a:pPr>
              <a:buNone/>
            </a:pPr>
            <a:r>
              <a:rPr lang="cs-CZ" dirty="0" smtClean="0"/>
              <a:t>	2. Přímé mzdy</a:t>
            </a:r>
          </a:p>
          <a:p>
            <a:pPr>
              <a:buNone/>
            </a:pPr>
            <a:r>
              <a:rPr lang="cs-CZ" dirty="0" smtClean="0"/>
              <a:t>	3. Ostatní přímé náklady</a:t>
            </a:r>
          </a:p>
          <a:p>
            <a:pPr>
              <a:buNone/>
            </a:pPr>
            <a:r>
              <a:rPr lang="cs-CZ" u="sng" dirty="0" smtClean="0"/>
              <a:t>	4. Výrobní režie (VR)</a:t>
            </a:r>
          </a:p>
          <a:p>
            <a:pPr>
              <a:buNone/>
            </a:pPr>
            <a:r>
              <a:rPr lang="cs-CZ" dirty="0" smtClean="0"/>
              <a:t>	Vlastní náklady výroby</a:t>
            </a:r>
          </a:p>
          <a:p>
            <a:pPr>
              <a:buNone/>
            </a:pPr>
            <a:r>
              <a:rPr lang="cs-CZ" dirty="0" smtClean="0"/>
              <a:t>	5. Zásobovací režie (ZR)</a:t>
            </a:r>
          </a:p>
          <a:p>
            <a:pPr>
              <a:buNone/>
            </a:pPr>
            <a:r>
              <a:rPr lang="cs-CZ" u="sng" dirty="0" smtClean="0"/>
              <a:t>	6. Správní režie (SR)</a:t>
            </a:r>
          </a:p>
          <a:p>
            <a:pPr>
              <a:buNone/>
            </a:pPr>
            <a:r>
              <a:rPr lang="cs-CZ" dirty="0" smtClean="0"/>
              <a:t>	Vlastní náklady výkonu</a:t>
            </a:r>
          </a:p>
          <a:p>
            <a:pPr>
              <a:buNone/>
            </a:pPr>
            <a:r>
              <a:rPr lang="cs-CZ" u="sng" dirty="0" smtClean="0"/>
              <a:t>	7. Odbytová režie</a:t>
            </a:r>
          </a:p>
          <a:p>
            <a:pPr>
              <a:buNone/>
            </a:pPr>
            <a:r>
              <a:rPr lang="cs-CZ" dirty="0" smtClean="0"/>
              <a:t>	Úplné vlastní náklady výkonu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Kalkulační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1. Přímý materiál</a:t>
            </a:r>
            <a:r>
              <a:rPr lang="cs-CZ" dirty="0" smtClean="0"/>
              <a:t> (vynaložené náklady na materiál, které umíme stanovit na kalkulační jednici – na základě normy spotřeby materiálu)</a:t>
            </a:r>
          </a:p>
          <a:p>
            <a:pPr lvl="0">
              <a:buNone/>
            </a:pPr>
            <a:r>
              <a:rPr lang="cs-CZ" b="1" dirty="0" smtClean="0"/>
              <a:t>2. Přímé mzdy</a:t>
            </a:r>
            <a:r>
              <a:rPr lang="cs-CZ" dirty="0" smtClean="0"/>
              <a:t> (mzdy, které vyplácíme v souvislosti s kalkulační jednicí a umíme je přesně stanovit – tj. jedná se o činnosti, které je možné znormovat – stanovit normu času na kalkulační jednici)</a:t>
            </a:r>
          </a:p>
          <a:p>
            <a:pPr lvl="0">
              <a:buNone/>
            </a:pPr>
            <a:r>
              <a:rPr lang="cs-CZ" b="1" dirty="0" smtClean="0"/>
              <a:t>3. Ostatní přímé náklady</a:t>
            </a:r>
            <a:r>
              <a:rPr lang="cs-CZ" dirty="0" smtClean="0"/>
              <a:t> (další náklady vynaložené na kalkulační jednici, které jsme schopni stanovit na kalkulační jednici)</a:t>
            </a:r>
          </a:p>
          <a:p>
            <a:pPr lvl="0">
              <a:buNone/>
            </a:pPr>
            <a:r>
              <a:rPr lang="cs-CZ" b="1" dirty="0" smtClean="0"/>
              <a:t>4. Výrobní režie</a:t>
            </a:r>
            <a:r>
              <a:rPr lang="cs-CZ" dirty="0" smtClean="0"/>
              <a:t> (režijní – nepřímé náklady vynaložené v souvislosti s výrobní činností – vynakládáme je na vytvoření určitého výrobku, ale neumíme je stanovit na kalkulační jednici → budeme je muset  na kalkulační jednici spočítat některou z kalkulačních metod (viz kap. 5) – např. mzdové náklady seřizovačů, údržbářů, náklady na spotřebovanou elektrickou energii na dílně apod.</a:t>
            </a:r>
          </a:p>
          <a:p>
            <a:pPr>
              <a:buNone/>
            </a:pPr>
            <a:r>
              <a:rPr lang="cs-CZ" b="1" dirty="0" smtClean="0"/>
              <a:t> _______________________________________________________________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Mezisoučet = </a:t>
            </a:r>
            <a:r>
              <a:rPr lang="cs-CZ" b="1" dirty="0" smtClean="0"/>
              <a:t>vlastní náklady výroby</a:t>
            </a:r>
            <a:r>
              <a:rPr lang="cs-CZ" dirty="0" smtClean="0"/>
              <a:t> = náklady, které byly vynaloženy na výrobu kalkulační jednice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Kalkulační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lvl="0">
              <a:buNone/>
            </a:pPr>
            <a:r>
              <a:rPr lang="cs-CZ" b="1" dirty="0" smtClean="0"/>
              <a:t>5. Zásobovací režie</a:t>
            </a:r>
            <a:r>
              <a:rPr lang="cs-CZ" dirty="0" smtClean="0"/>
              <a:t> (režijní náklady vynaložené v souvislosti se zásobovacími činnostmi, které opět rozpočítáme na kalkulační jednici vhodnou metodou – např. mzda zásobovače, náklady na účast na kontraktech, cestovné pracovníků útvaru zásobování apod.)</a:t>
            </a:r>
          </a:p>
          <a:p>
            <a:pPr lvl="0">
              <a:buNone/>
            </a:pPr>
            <a:r>
              <a:rPr lang="cs-CZ" b="1" dirty="0" smtClean="0"/>
              <a:t>6. Správní režie</a:t>
            </a:r>
            <a:r>
              <a:rPr lang="cs-CZ" dirty="0" smtClean="0"/>
              <a:t> (režijní náklady vynaložené na správu podniku = vedení např. mzdy THP, asistentek, provozní náklady budovy ředitelství apod., opět je vypočítáme na kalkulační jednici zvolenou kalkulační metodou)</a:t>
            </a:r>
          </a:p>
          <a:p>
            <a:pPr>
              <a:buNone/>
            </a:pPr>
            <a:r>
              <a:rPr lang="cs-CZ" dirty="0" smtClean="0"/>
              <a:t> ________________________________________________________</a:t>
            </a:r>
          </a:p>
          <a:p>
            <a:pPr>
              <a:buNone/>
            </a:pPr>
            <a:r>
              <a:rPr lang="cs-CZ" dirty="0" smtClean="0"/>
              <a:t>	Mezisoučet – </a:t>
            </a:r>
            <a:r>
              <a:rPr lang="cs-CZ" b="1" dirty="0" smtClean="0"/>
              <a:t>vlastní náklady výkonu</a:t>
            </a:r>
            <a:r>
              <a:rPr lang="cs-CZ" dirty="0" smtClean="0"/>
              <a:t> = náklady, které byly vynaloženy nejen na výrobu, ale i další činnosti, které je nutné pro vytvoření daného výrobku vynaložit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Kalkulační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lvl="0">
              <a:buNone/>
            </a:pPr>
            <a:r>
              <a:rPr lang="cs-CZ" b="1" dirty="0" smtClean="0"/>
              <a:t>7. Odbytová režie</a:t>
            </a:r>
            <a:r>
              <a:rPr lang="cs-CZ" dirty="0" smtClean="0"/>
              <a:t> (režijní náklady vynaložené v souvislosti s odbytem = s prodejem daného výrobku, které bude nutné opět rozpočítat – stanovit na kalkulační jednici vhodnou kalkulační metodou např. mzdy prodejců, účast na výstavách, reklama apod.)</a:t>
            </a:r>
          </a:p>
          <a:p>
            <a:pPr>
              <a:buNone/>
            </a:pPr>
            <a:r>
              <a:rPr lang="cs-CZ" b="1" dirty="0" smtClean="0"/>
              <a:t>____________________________________________________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Součet –</a:t>
            </a:r>
            <a:r>
              <a:rPr lang="cs-CZ" b="1" dirty="0" smtClean="0"/>
              <a:t> úplné vlastní náklady výkonu =</a:t>
            </a:r>
            <a:r>
              <a:rPr lang="cs-CZ" dirty="0" smtClean="0"/>
              <a:t> veškeré náklady, které byly vynaloženy na vytvoření kalkulační jednice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	Úplné vlastní náklady jsou základem pro tzv. </a:t>
            </a:r>
            <a:r>
              <a:rPr lang="cs-CZ" b="1" dirty="0" smtClean="0"/>
              <a:t>nákladovou cenu</a:t>
            </a:r>
            <a:r>
              <a:rPr lang="cs-CZ" dirty="0" smtClean="0"/>
              <a:t>, tj. cenu, ve které se promítají veškeré vynaložené náklady.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Kalkulační vzorec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Podnikatelský subjekt potřebuje na své činnosti vydělat – zvýší úplné vlastní náklady o přiměřené % zisku, které stanoví na základě vlastního uvážení a porovnání s cenami konkurence.</a:t>
            </a:r>
          </a:p>
          <a:p>
            <a:endParaRPr lang="cs-CZ" dirty="0" smtClean="0"/>
          </a:p>
          <a:p>
            <a:r>
              <a:rPr lang="cs-CZ" dirty="0" smtClean="0"/>
              <a:t>Úplné vlastní náklady výkonu (ÚVNV) + % zisku = </a:t>
            </a:r>
            <a:r>
              <a:rPr lang="cs-CZ" b="1" dirty="0" smtClean="0"/>
              <a:t>prodejní cena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výpočtech kalkulací zaokrouhlíme (je-li to potřeba) vypočítanou prodejní cenu vhodným způsobem – tato úprava se nazývá </a:t>
            </a:r>
            <a:r>
              <a:rPr lang="cs-CZ" b="1" dirty="0" smtClean="0"/>
              <a:t>haléřové vyrovnání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Pojem kalkulační jednice</a:t>
            </a:r>
            <a:r>
              <a:rPr lang="cs-CZ" dirty="0" smtClean="0"/>
              <a:t> označuje zvolenou jednotku výroby, se kterou se počítá. Zpravidla to bývá 1 kus, 1 metr, 1 kilogram, ale i vhodné násobky jednotek např. 1000 špendlíků, 1000 zatkaných prohozů (zpravidla tam, kde by jednotka byla příliš malá a náklady v minimální výši)→záleží na rozhodnutí podniku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vydání, nakladatelství Fortuna, Praha, 1994 , ISBN 80-7168-095-8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246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4. Stanovení ceny,  kalkulační vzorec</vt:lpstr>
      <vt:lpstr>Způsob stanovení ceny </vt:lpstr>
      <vt:lpstr>Kalkulační vzorec</vt:lpstr>
      <vt:lpstr>Kalkulační vzorec</vt:lpstr>
      <vt:lpstr>Kalkulační vzorec</vt:lpstr>
      <vt:lpstr>Kalkulační vzorec</vt:lpstr>
      <vt:lpstr>Kalkulační vzorec</vt:lpstr>
      <vt:lpstr>poznámky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 Stanovení ceny,  kalkulační vzorec</dc:title>
  <dc:creator>Rachota</dc:creator>
  <cp:lastModifiedBy>Rachota</cp:lastModifiedBy>
  <cp:revision>6</cp:revision>
  <dcterms:created xsi:type="dcterms:W3CDTF">2013-04-06T16:10:05Z</dcterms:created>
  <dcterms:modified xsi:type="dcterms:W3CDTF">2013-05-16T17:10:51Z</dcterms:modified>
</cp:coreProperties>
</file>