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3" r:id="rId3"/>
    <p:sldId id="256" r:id="rId4"/>
    <p:sldId id="257" r:id="rId5"/>
    <p:sldId id="258" r:id="rId6"/>
    <p:sldId id="260" r:id="rId7"/>
    <p:sldId id="259" r:id="rId8"/>
    <p:sldId id="261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25CA5F7-69EE-498D-BFC3-D55E2127F0BC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A559C03-21EC-4352-B86C-2103E0A459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5CA5F7-69EE-498D-BFC3-D55E2127F0BC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A559C03-21EC-4352-B86C-2103E0A459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25CA5F7-69EE-498D-BFC3-D55E2127F0BC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A559C03-21EC-4352-B86C-2103E0A459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CA5F7-69EE-498D-BFC3-D55E2127F0BC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9C03-21EC-4352-B86C-2103E0A459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CA5F7-69EE-498D-BFC3-D55E2127F0BC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9C03-21EC-4352-B86C-2103E0A459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5CA5F7-69EE-498D-BFC3-D55E2127F0BC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A559C03-21EC-4352-B86C-2103E0A459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CA5F7-69EE-498D-BFC3-D55E2127F0BC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9C03-21EC-4352-B86C-2103E0A459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5CA5F7-69EE-498D-BFC3-D55E2127F0BC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A559C03-21EC-4352-B86C-2103E0A459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5CA5F7-69EE-498D-BFC3-D55E2127F0BC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A559C03-21EC-4352-B86C-2103E0A459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CA5F7-69EE-498D-BFC3-D55E2127F0BC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9C03-21EC-4352-B86C-2103E0A459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CA5F7-69EE-498D-BFC3-D55E2127F0BC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9C03-21EC-4352-B86C-2103E0A459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25CA5F7-69EE-498D-BFC3-D55E2127F0BC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A559C03-21EC-4352-B86C-2103E0A459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58888" y="2133600"/>
          <a:ext cx="6697662" cy="448938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Cena,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kalkulace – VY_32_INOVACE_02.03.05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Eva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Rachotová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 pro OA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Leden – březen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 výuku tematického celku cena včetně zvládnutí kalkulačních metod při výpočtech.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jak teoretickou část, tak i příklady k procvičování, písemné práce k jednotlivým metodám a závěrečný opakovací test.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Tento materiál uvádí jednotlivé druhy kalkulací </a:t>
            </a:r>
          </a:p>
          <a:p>
            <a:pPr>
              <a:buNone/>
            </a:pPr>
            <a:r>
              <a:rPr lang="cs-CZ" dirty="0" smtClean="0"/>
              <a:t>    z různých hledisek a vysvětluje podstatu základních kalkulačních metod.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5. Kalkulační metody a jejich použití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kalkulace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Kalkulace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err="1" smtClean="0"/>
              <a:t>calculare</a:t>
            </a:r>
            <a:r>
              <a:rPr lang="cs-CZ" dirty="0" smtClean="0"/>
              <a:t> = vypočítávat, propočítávat</a:t>
            </a:r>
            <a:r>
              <a:rPr lang="en-US" dirty="0" smtClean="0"/>
              <a:t>] </a:t>
            </a:r>
            <a:r>
              <a:rPr lang="cs-CZ" dirty="0" smtClean="0"/>
              <a:t>je uvažování o hospodářských jevech a procesech, založené na nejrůznějších výpočtech</a:t>
            </a:r>
          </a:p>
          <a:p>
            <a:pPr>
              <a:buNone/>
            </a:pPr>
            <a:r>
              <a:rPr lang="cs-CZ" dirty="0" smtClean="0"/>
              <a:t>a) podle toho, </a:t>
            </a:r>
            <a:r>
              <a:rPr lang="cs-CZ" b="1" dirty="0" smtClean="0"/>
              <a:t>pro jakou část</a:t>
            </a:r>
            <a:r>
              <a:rPr lang="cs-CZ" dirty="0" smtClean="0"/>
              <a:t> podnikatelské činnosti kalkulaci počítáme, je rozdělujeme na:</a:t>
            </a:r>
          </a:p>
          <a:p>
            <a:pPr lvl="1"/>
            <a:r>
              <a:rPr lang="cs-CZ" b="1" dirty="0" smtClean="0"/>
              <a:t>nákupní</a:t>
            </a:r>
            <a:r>
              <a:rPr lang="cs-CZ" dirty="0" smtClean="0"/>
              <a:t> (za kolik od jakého dodavatele můžeme nakoupit, výběr nejvhodnějšího dodavatele…)</a:t>
            </a:r>
          </a:p>
          <a:p>
            <a:pPr lvl="1"/>
            <a:r>
              <a:rPr lang="cs-CZ" b="1" dirty="0" smtClean="0"/>
              <a:t>výrobní</a:t>
            </a:r>
            <a:r>
              <a:rPr lang="cs-CZ" dirty="0" smtClean="0"/>
              <a:t> (s jakými náklady jsme schopni vyrobit)</a:t>
            </a:r>
          </a:p>
          <a:p>
            <a:pPr lvl="1"/>
            <a:r>
              <a:rPr lang="cs-CZ" b="1" dirty="0" smtClean="0"/>
              <a:t>prodejní</a:t>
            </a:r>
            <a:r>
              <a:rPr lang="cs-CZ" dirty="0" smtClean="0"/>
              <a:t> (s jakými náklady musíme počítat při prodeji)</a:t>
            </a:r>
          </a:p>
          <a:p>
            <a:pPr lvl="1"/>
            <a:r>
              <a:rPr lang="cs-CZ" dirty="0" smtClean="0"/>
              <a:t> </a:t>
            </a:r>
            <a:r>
              <a:rPr lang="cs-CZ" b="1" dirty="0" smtClean="0"/>
              <a:t>celková</a:t>
            </a:r>
            <a:r>
              <a:rPr lang="cs-CZ" dirty="0" smtClean="0"/>
              <a:t> – všeobecná (týká se všech činností podniku)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Kalkulace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928802"/>
            <a:ext cx="7467600" cy="454515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b) podle toho, </a:t>
            </a:r>
            <a:r>
              <a:rPr lang="cs-CZ" b="1" dirty="0" smtClean="0"/>
              <a:t>kdy </a:t>
            </a:r>
            <a:r>
              <a:rPr lang="cs-CZ" dirty="0" smtClean="0"/>
              <a:t>kalkulaci počítáme, mluvíme o kalkulaci:</a:t>
            </a:r>
          </a:p>
          <a:p>
            <a:pPr lvl="1"/>
            <a:r>
              <a:rPr lang="cs-CZ" b="1" dirty="0" smtClean="0"/>
              <a:t>předběžné</a:t>
            </a:r>
            <a:r>
              <a:rPr lang="cs-CZ" dirty="0" smtClean="0"/>
              <a:t> – před zahájením činnosti – podklady čerpáme z dřívějších zkušeností, odhadů, podkladů u podobných výrobků</a:t>
            </a:r>
          </a:p>
          <a:p>
            <a:pPr lvl="1"/>
            <a:r>
              <a:rPr lang="cs-CZ" b="1" dirty="0" smtClean="0"/>
              <a:t>výsledné</a:t>
            </a:r>
            <a:r>
              <a:rPr lang="cs-CZ" dirty="0" smtClean="0"/>
              <a:t> – po ukončení činnosti – výpočty provádíme na základě skutečných vynaložených nákladů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Kalkulační metody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Při výpočtech ceny používáme 3 základní metody. Výběr metody závisí na tom, jaké výrobky a v kolika druzích vyrábíme.</a:t>
            </a:r>
          </a:p>
          <a:p>
            <a:pPr lvl="0"/>
            <a:endParaRPr lang="cs-CZ" b="1" dirty="0" smtClean="0"/>
          </a:p>
          <a:p>
            <a:pPr lvl="0"/>
            <a:r>
              <a:rPr lang="cs-CZ" b="1" dirty="0" smtClean="0"/>
              <a:t>Kalkulace prostým dělením</a:t>
            </a:r>
            <a:r>
              <a:rPr lang="cs-CZ" dirty="0" smtClean="0"/>
              <a:t> – použijeme v případě, kdy vyrábíme pouze </a:t>
            </a:r>
            <a:r>
              <a:rPr lang="cs-CZ" b="1" dirty="0" smtClean="0"/>
              <a:t>jeden </a:t>
            </a:r>
            <a:r>
              <a:rPr lang="cs-CZ" dirty="0" smtClean="0"/>
              <a:t>druh výrobků. V tomto případě pak můžeme režijní náklady pouze vydělit počtem výrobků</a:t>
            </a:r>
          </a:p>
          <a:p>
            <a:pPr>
              <a:buNone/>
            </a:pPr>
            <a:r>
              <a:rPr lang="cs-CZ" dirty="0" smtClean="0"/>
              <a:t>   (kap. 7, 8 a 9)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Kalkulační metody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b="1" dirty="0" smtClean="0"/>
              <a:t>Kalkulace dělením s poměrovými čísly</a:t>
            </a:r>
            <a:r>
              <a:rPr lang="cs-CZ" dirty="0" smtClean="0"/>
              <a:t> – použijeme tam, kde se stejným technologickým postupem vyrábí </a:t>
            </a:r>
            <a:r>
              <a:rPr lang="cs-CZ" b="1" dirty="0" smtClean="0"/>
              <a:t>několik druhů podobných</a:t>
            </a:r>
            <a:r>
              <a:rPr lang="cs-CZ" dirty="0" smtClean="0"/>
              <a:t> výrobků a vzájemný </a:t>
            </a:r>
            <a:r>
              <a:rPr lang="cs-CZ" b="1" dirty="0" smtClean="0"/>
              <a:t>poměr</a:t>
            </a:r>
            <a:r>
              <a:rPr lang="cs-CZ" dirty="0" smtClean="0"/>
              <a:t> mezi výší nákladů těchto výrobků je poměrně </a:t>
            </a:r>
            <a:r>
              <a:rPr lang="cs-CZ" b="1" dirty="0" smtClean="0"/>
              <a:t>stálý</a:t>
            </a:r>
            <a:r>
              <a:rPr lang="cs-CZ" dirty="0" smtClean="0"/>
              <a:t>, k výpočtu zavádíme tzv. </a:t>
            </a:r>
            <a:r>
              <a:rPr lang="cs-CZ" b="1" dirty="0" smtClean="0"/>
              <a:t>poměrová čísla</a:t>
            </a:r>
            <a:r>
              <a:rPr lang="cs-CZ" dirty="0" smtClean="0"/>
              <a:t>, jejichž pomocí převedeme výrobky na společný základ</a:t>
            </a:r>
          </a:p>
          <a:p>
            <a:pPr>
              <a:buNone/>
            </a:pPr>
            <a:r>
              <a:rPr lang="cs-CZ" dirty="0" smtClean="0"/>
              <a:t>    (kap. 10, 11 a 12)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Kalkulační metody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b="1" dirty="0" smtClean="0"/>
              <a:t>Kalkulace přirážková</a:t>
            </a:r>
            <a:r>
              <a:rPr lang="cs-CZ" dirty="0" smtClean="0"/>
              <a:t> – použijeme ji tam, kde se vyrábějí </a:t>
            </a:r>
            <a:r>
              <a:rPr lang="cs-CZ" b="1" dirty="0" smtClean="0"/>
              <a:t>různorodé </a:t>
            </a:r>
            <a:r>
              <a:rPr lang="cs-CZ" dirty="0" smtClean="0"/>
              <a:t>výrobky, přičemž režijní náklady se rozpočítávají pomocí tzv. </a:t>
            </a:r>
            <a:r>
              <a:rPr lang="cs-CZ" b="1" dirty="0" smtClean="0"/>
              <a:t>rozvrhové základny</a:t>
            </a:r>
            <a:endParaRPr lang="cs-CZ" dirty="0" smtClean="0"/>
          </a:p>
          <a:p>
            <a:pPr lvl="0">
              <a:buNone/>
            </a:pPr>
            <a:r>
              <a:rPr lang="cs-CZ" dirty="0" smtClean="0"/>
              <a:t>a) bude-li rozvrhová základna stanovena v </a:t>
            </a:r>
            <a:r>
              <a:rPr lang="cs-CZ" b="1" dirty="0" smtClean="0"/>
              <a:t>Kč</a:t>
            </a:r>
            <a:r>
              <a:rPr lang="cs-CZ" dirty="0" smtClean="0"/>
              <a:t>,  jedná se o </a:t>
            </a:r>
            <a:r>
              <a:rPr lang="cs-CZ" b="1" dirty="0" smtClean="0"/>
              <a:t>přirážkovou kalkulaci pomocí</a:t>
            </a:r>
            <a:r>
              <a:rPr lang="cs-CZ" dirty="0" smtClean="0"/>
              <a:t> </a:t>
            </a:r>
            <a:r>
              <a:rPr lang="cs-CZ" b="1" dirty="0" smtClean="0"/>
              <a:t>režijní přirážky </a:t>
            </a:r>
            <a:r>
              <a:rPr lang="cs-CZ" dirty="0" smtClean="0"/>
              <a:t>(kap. 13,14, 15 a 16) </a:t>
            </a:r>
          </a:p>
          <a:p>
            <a:pPr lvl="0">
              <a:buNone/>
            </a:pPr>
            <a:r>
              <a:rPr lang="cs-CZ" dirty="0" smtClean="0"/>
              <a:t>b) bude-li rozvrhová základna </a:t>
            </a:r>
            <a:r>
              <a:rPr lang="cs-CZ" b="1" dirty="0" smtClean="0"/>
              <a:t>v jiných</a:t>
            </a:r>
            <a:r>
              <a:rPr lang="cs-CZ" dirty="0" smtClean="0"/>
              <a:t> než peněžních jednotkách, jedná se o přirážkovou </a:t>
            </a:r>
            <a:r>
              <a:rPr lang="cs-CZ" b="1" dirty="0" smtClean="0"/>
              <a:t>kalkulaci pomocí režijní sazby </a:t>
            </a:r>
            <a:r>
              <a:rPr lang="cs-CZ" dirty="0" smtClean="0"/>
              <a:t>(kap. 17, 18 a 19)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EICHLER,  Bohuslav. Hospodářské výpočty pro střední školy, 3. vydání, </a:t>
            </a:r>
            <a:r>
              <a:rPr lang="cs-CZ" dirty="0" smtClean="0"/>
              <a:t>nakladatelství Fortuna </a:t>
            </a:r>
            <a:r>
              <a:rPr lang="cs-CZ" dirty="0" smtClean="0"/>
              <a:t>Praha, 1994, ISBN 80-7168-095-8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</TotalTime>
  <Words>267</Words>
  <Application>Microsoft Office PowerPoint</Application>
  <PresentationFormat>Předvádění na obrazovce (4:3)</PresentationFormat>
  <Paragraphs>49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ANOTACE</vt:lpstr>
      <vt:lpstr>5. Kalkulační metody a jejich použití</vt:lpstr>
      <vt:lpstr>kalkulace</vt:lpstr>
      <vt:lpstr>Kalkulace </vt:lpstr>
      <vt:lpstr>Kalkulační metody </vt:lpstr>
      <vt:lpstr>Kalkulační metody </vt:lpstr>
      <vt:lpstr>Kalkulační metody </vt:lpstr>
      <vt:lpstr>Použité 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5. Kalkulační metody, jejich použití</dc:title>
  <dc:creator>Rachota</dc:creator>
  <cp:lastModifiedBy>Rachota</cp:lastModifiedBy>
  <cp:revision>6</cp:revision>
  <dcterms:created xsi:type="dcterms:W3CDTF">2013-04-06T16:31:32Z</dcterms:created>
  <dcterms:modified xsi:type="dcterms:W3CDTF">2013-05-16T17:12:46Z</dcterms:modified>
</cp:coreProperties>
</file>