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0" r:id="rId3"/>
    <p:sldId id="256" r:id="rId4"/>
    <p:sldId id="266" r:id="rId5"/>
    <p:sldId id="271" r:id="rId6"/>
    <p:sldId id="272" r:id="rId7"/>
    <p:sldId id="257" r:id="rId8"/>
    <p:sldId id="276" r:id="rId9"/>
    <p:sldId id="277" r:id="rId10"/>
    <p:sldId id="278" r:id="rId11"/>
    <p:sldId id="279" r:id="rId12"/>
    <p:sldId id="259" r:id="rId13"/>
    <p:sldId id="273" r:id="rId14"/>
    <p:sldId id="274" r:id="rId15"/>
    <p:sldId id="275" r:id="rId16"/>
    <p:sldId id="260" r:id="rId17"/>
    <p:sldId id="280" r:id="rId18"/>
    <p:sldId id="281" r:id="rId19"/>
    <p:sldId id="261" r:id="rId20"/>
    <p:sldId id="282" r:id="rId21"/>
    <p:sldId id="283" r:id="rId22"/>
    <p:sldId id="284" r:id="rId23"/>
    <p:sldId id="262" r:id="rId24"/>
    <p:sldId id="285" r:id="rId25"/>
    <p:sldId id="286" r:id="rId26"/>
    <p:sldId id="287" r:id="rId27"/>
    <p:sldId id="288" r:id="rId28"/>
    <p:sldId id="263" r:id="rId29"/>
    <p:sldId id="264" r:id="rId30"/>
    <p:sldId id="265" r:id="rId31"/>
    <p:sldId id="289" r:id="rId32"/>
    <p:sldId id="267" r:id="rId33"/>
    <p:sldId id="290" r:id="rId34"/>
    <p:sldId id="258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2EAA9A-8F22-4CF0-B88D-D31FABE33CBC}" type="doc">
      <dgm:prSet loTypeId="urn:microsoft.com/office/officeart/2005/8/layout/hList6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45BC08-9E91-4BA3-BEBF-C8821039A9C6}">
      <dgm:prSet phldrT="[Text]"/>
      <dgm:spPr>
        <a:effectLst>
          <a:softEdge rad="127000"/>
        </a:effectLst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Ztrácí svou původní kvalitu.</a:t>
          </a:r>
          <a:endParaRPr lang="cs-CZ" dirty="0">
            <a:solidFill>
              <a:schemeClr val="tx1"/>
            </a:solidFill>
          </a:endParaRPr>
        </a:p>
      </dgm:t>
    </dgm:pt>
    <dgm:pt modelId="{9DA0E20D-4EC9-409A-B5E1-0CB05E96A751}" type="parTrans" cxnId="{804EBAFA-3ED9-4AAC-A681-9291C361AF3A}">
      <dgm:prSet/>
      <dgm:spPr/>
      <dgm:t>
        <a:bodyPr/>
        <a:lstStyle/>
        <a:p>
          <a:endParaRPr lang="cs-CZ"/>
        </a:p>
      </dgm:t>
    </dgm:pt>
    <dgm:pt modelId="{FAA97106-3DE6-42B7-A325-A0AECA4D90F5}" type="sibTrans" cxnId="{804EBAFA-3ED9-4AAC-A681-9291C361AF3A}">
      <dgm:prSet/>
      <dgm:spPr/>
      <dgm:t>
        <a:bodyPr/>
        <a:lstStyle/>
        <a:p>
          <a:endParaRPr lang="cs-CZ"/>
        </a:p>
      </dgm:t>
    </dgm:pt>
    <dgm:pt modelId="{B205A5CC-1876-4A4F-B5B1-80A4D8CA4780}">
      <dgm:prSet phldrT="[Text]"/>
      <dgm:spPr>
        <a:effectLst>
          <a:softEdge rad="127000"/>
        </a:effectLst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Vznik přehrávače, který se nebude dotýkat hudebního nosiče.</a:t>
          </a:r>
          <a:endParaRPr lang="cs-CZ" dirty="0">
            <a:solidFill>
              <a:schemeClr val="tx1"/>
            </a:solidFill>
          </a:endParaRPr>
        </a:p>
      </dgm:t>
    </dgm:pt>
    <dgm:pt modelId="{EADB0F5F-AB2C-452E-9781-F460F968D642}" type="parTrans" cxnId="{70EA832F-F254-41D9-BECB-34306AD5C20F}">
      <dgm:prSet/>
      <dgm:spPr/>
      <dgm:t>
        <a:bodyPr/>
        <a:lstStyle/>
        <a:p>
          <a:endParaRPr lang="cs-CZ"/>
        </a:p>
      </dgm:t>
    </dgm:pt>
    <dgm:pt modelId="{59F05344-AC17-4DAB-A4A8-D770F52F0C98}" type="sibTrans" cxnId="{70EA832F-F254-41D9-BECB-34306AD5C20F}">
      <dgm:prSet/>
      <dgm:spPr/>
      <dgm:t>
        <a:bodyPr/>
        <a:lstStyle/>
        <a:p>
          <a:endParaRPr lang="cs-CZ"/>
        </a:p>
      </dgm:t>
    </dgm:pt>
    <dgm:pt modelId="{0BC7846F-19A5-40EA-A630-CDFB4574EE81}">
      <dgm:prSet phldrT="[Text]"/>
      <dgm:spPr>
        <a:effectLst>
          <a:softEdge rad="127000"/>
        </a:effectLst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Při přehrávání dochází ke tření.</a:t>
          </a:r>
          <a:endParaRPr lang="cs-CZ" dirty="0">
            <a:solidFill>
              <a:schemeClr val="tx1"/>
            </a:solidFill>
          </a:endParaRPr>
        </a:p>
      </dgm:t>
    </dgm:pt>
    <dgm:pt modelId="{0E148B0A-2586-41E2-867B-83D8E6E9E4F9}" type="sibTrans" cxnId="{AEF37385-0981-4970-8663-50FFBBC17AC0}">
      <dgm:prSet/>
      <dgm:spPr/>
      <dgm:t>
        <a:bodyPr/>
        <a:lstStyle/>
        <a:p>
          <a:endParaRPr lang="cs-CZ"/>
        </a:p>
      </dgm:t>
    </dgm:pt>
    <dgm:pt modelId="{E512AA4C-8750-4EBA-AFB9-96A569280011}" type="parTrans" cxnId="{AEF37385-0981-4970-8663-50FFBBC17AC0}">
      <dgm:prSet/>
      <dgm:spPr/>
      <dgm:t>
        <a:bodyPr/>
        <a:lstStyle/>
        <a:p>
          <a:endParaRPr lang="cs-CZ"/>
        </a:p>
      </dgm:t>
    </dgm:pt>
    <dgm:pt modelId="{22115413-6CD1-4A61-A53E-C29632B9799E}" type="pres">
      <dgm:prSet presAssocID="{422EAA9A-8F22-4CF0-B88D-D31FABE33CB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D6D276A-8B17-4528-BFCC-3B300626FDA0}" type="pres">
      <dgm:prSet presAssocID="{4445BC08-9E91-4BA3-BEBF-C8821039A9C6}" presName="node" presStyleLbl="node1" presStyleIdx="0" presStyleCnt="3" custLinFactX="86690" custLinFactNeighborX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BE0321-3ADB-416A-98EF-FE2805BEE4AB}" type="pres">
      <dgm:prSet presAssocID="{FAA97106-3DE6-42B7-A325-A0AECA4D90F5}" presName="sibTrans" presStyleCnt="0"/>
      <dgm:spPr/>
    </dgm:pt>
    <dgm:pt modelId="{4243EF38-F554-4A04-A177-75E30BE3FF2A}" type="pres">
      <dgm:prSet presAssocID="{0BC7846F-19A5-40EA-A630-CDFB4574EE81}" presName="node" presStyleLbl="node1" presStyleIdx="1" presStyleCnt="3" custLinFactX="-100000" custLinFactNeighborX="-13977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3D35D3-722C-44A5-B7B3-8A4E18496D4F}" type="pres">
      <dgm:prSet presAssocID="{0E148B0A-2586-41E2-867B-83D8E6E9E4F9}" presName="sibTrans" presStyleCnt="0"/>
      <dgm:spPr/>
    </dgm:pt>
    <dgm:pt modelId="{7CC1F1B0-C8C3-481C-BC3C-1215023A955E}" type="pres">
      <dgm:prSet presAssocID="{B205A5CC-1876-4A4F-B5B1-80A4D8CA4780}" presName="node" presStyleLbl="node1" presStyleIdx="2" presStyleCnt="3" custLinFactNeighborX="390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EA832F-F254-41D9-BECB-34306AD5C20F}" srcId="{422EAA9A-8F22-4CF0-B88D-D31FABE33CBC}" destId="{B205A5CC-1876-4A4F-B5B1-80A4D8CA4780}" srcOrd="2" destOrd="0" parTransId="{EADB0F5F-AB2C-452E-9781-F460F968D642}" sibTransId="{59F05344-AC17-4DAB-A4A8-D770F52F0C98}"/>
    <dgm:cxn modelId="{804EBAFA-3ED9-4AAC-A681-9291C361AF3A}" srcId="{422EAA9A-8F22-4CF0-B88D-D31FABE33CBC}" destId="{4445BC08-9E91-4BA3-BEBF-C8821039A9C6}" srcOrd="0" destOrd="0" parTransId="{9DA0E20D-4EC9-409A-B5E1-0CB05E96A751}" sibTransId="{FAA97106-3DE6-42B7-A325-A0AECA4D90F5}"/>
    <dgm:cxn modelId="{AEF37385-0981-4970-8663-50FFBBC17AC0}" srcId="{422EAA9A-8F22-4CF0-B88D-D31FABE33CBC}" destId="{0BC7846F-19A5-40EA-A630-CDFB4574EE81}" srcOrd="1" destOrd="0" parTransId="{E512AA4C-8750-4EBA-AFB9-96A569280011}" sibTransId="{0E148B0A-2586-41E2-867B-83D8E6E9E4F9}"/>
    <dgm:cxn modelId="{5D81937F-DC71-4798-B073-F09B441CDB10}" type="presOf" srcId="{B205A5CC-1876-4A4F-B5B1-80A4D8CA4780}" destId="{7CC1F1B0-C8C3-481C-BC3C-1215023A955E}" srcOrd="0" destOrd="0" presId="urn:microsoft.com/office/officeart/2005/8/layout/hList6"/>
    <dgm:cxn modelId="{778983E3-8929-438B-89EC-595FC2C1B278}" type="presOf" srcId="{4445BC08-9E91-4BA3-BEBF-C8821039A9C6}" destId="{5D6D276A-8B17-4528-BFCC-3B300626FDA0}" srcOrd="0" destOrd="0" presId="urn:microsoft.com/office/officeart/2005/8/layout/hList6"/>
    <dgm:cxn modelId="{08B2DBBA-A6D8-4849-85D6-64BCEF219D54}" type="presOf" srcId="{422EAA9A-8F22-4CF0-B88D-D31FABE33CBC}" destId="{22115413-6CD1-4A61-A53E-C29632B9799E}" srcOrd="0" destOrd="0" presId="urn:microsoft.com/office/officeart/2005/8/layout/hList6"/>
    <dgm:cxn modelId="{1289EB72-D385-4DF0-90E9-8A675ED53A06}" type="presOf" srcId="{0BC7846F-19A5-40EA-A630-CDFB4574EE81}" destId="{4243EF38-F554-4A04-A177-75E30BE3FF2A}" srcOrd="0" destOrd="0" presId="urn:microsoft.com/office/officeart/2005/8/layout/hList6"/>
    <dgm:cxn modelId="{D5AA5529-0352-42F8-A3E6-93DA4C676A69}" type="presParOf" srcId="{22115413-6CD1-4A61-A53E-C29632B9799E}" destId="{5D6D276A-8B17-4528-BFCC-3B300626FDA0}" srcOrd="0" destOrd="0" presId="urn:microsoft.com/office/officeart/2005/8/layout/hList6"/>
    <dgm:cxn modelId="{13A23CDA-835C-43FB-85DA-FCB419A1CE2A}" type="presParOf" srcId="{22115413-6CD1-4A61-A53E-C29632B9799E}" destId="{24BE0321-3ADB-416A-98EF-FE2805BEE4AB}" srcOrd="1" destOrd="0" presId="urn:microsoft.com/office/officeart/2005/8/layout/hList6"/>
    <dgm:cxn modelId="{C43296DF-2DC0-4223-9DB6-24EFEE5E48D7}" type="presParOf" srcId="{22115413-6CD1-4A61-A53E-C29632B9799E}" destId="{4243EF38-F554-4A04-A177-75E30BE3FF2A}" srcOrd="2" destOrd="0" presId="urn:microsoft.com/office/officeart/2005/8/layout/hList6"/>
    <dgm:cxn modelId="{EF11B546-06BE-49A4-A8CD-4CCC912B07A8}" type="presParOf" srcId="{22115413-6CD1-4A61-A53E-C29632B9799E}" destId="{633D35D3-722C-44A5-B7B3-8A4E18496D4F}" srcOrd="3" destOrd="0" presId="urn:microsoft.com/office/officeart/2005/8/layout/hList6"/>
    <dgm:cxn modelId="{306012E6-455C-4C27-9FD9-7044C07A7FD9}" type="presParOf" srcId="{22115413-6CD1-4A61-A53E-C29632B9799E}" destId="{7CC1F1B0-C8C3-481C-BC3C-1215023A955E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EdisonPhonograph.jp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VY_32_INOVACE_12_25_Hudební </a:t>
            </a:r>
            <a:r>
              <a:rPr lang="cs-CZ" sz="1700" dirty="0"/>
              <a:t>přehrávače a nosiče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výchova/Hudební přehrávače a nosiče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smtClean="0"/>
              <a:t>list:</a:t>
            </a:r>
            <a:r>
              <a:rPr lang="cs-CZ" sz="1700"/>
              <a:t> </a:t>
            </a:r>
            <a:r>
              <a:rPr lang="cs-CZ" sz="170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Žáci poznají hudební přehrávače a hudební nosiče. Seznámí se s jejich vývojem.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14.1.2013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Hudební přehrávače</a:t>
            </a:r>
            <a:br>
              <a:rPr lang="cs-CZ" dirty="0" smtClean="0"/>
            </a:br>
            <a:r>
              <a:rPr lang="cs-CZ" dirty="0" smtClean="0"/>
              <a:t>a</a:t>
            </a:r>
            <a:br>
              <a:rPr lang="cs-CZ" dirty="0" smtClean="0"/>
            </a:br>
            <a:r>
              <a:rPr lang="cs-CZ" dirty="0" smtClean="0"/>
              <a:t>hudební nosiče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611560" y="1484784"/>
            <a:ext cx="3024336" cy="151216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4499992" y="1484784"/>
            <a:ext cx="3024336" cy="151216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074" name="Picture 2" descr="C:\Documents and Settings\Monča\Local Settings\Temporary Internet Files\Content.IE5\CBS9BJV2\MC9003496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3222099"/>
            <a:ext cx="457200" cy="1791077"/>
          </a:xfrm>
          <a:prstGeom prst="rect">
            <a:avLst/>
          </a:prstGeom>
          <a:noFill/>
        </p:spPr>
      </p:pic>
      <p:sp>
        <p:nvSpPr>
          <p:cNvPr id="7" name="Zahnutá šipka nahoru 6"/>
          <p:cNvSpPr/>
          <p:nvPr/>
        </p:nvSpPr>
        <p:spPr>
          <a:xfrm>
            <a:off x="4067944" y="5229200"/>
            <a:ext cx="864096" cy="432048"/>
          </a:xfrm>
          <a:prstGeom prst="curvedUp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nahoru 7"/>
          <p:cNvSpPr/>
          <p:nvPr/>
        </p:nvSpPr>
        <p:spPr>
          <a:xfrm flipH="1">
            <a:off x="3131840" y="5229200"/>
            <a:ext cx="792088" cy="432048"/>
          </a:xfrm>
          <a:prstGeom prst="curvedUp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508104" y="3356992"/>
            <a:ext cx="2448272" cy="1872208"/>
          </a:xfrm>
          <a:prstGeom prst="ellipse">
            <a:avLst/>
          </a:prstGeom>
          <a:effectLst>
            <a:outerShdw blurRad="50800" dist="25000" dir="5400000" rotWithShape="0">
              <a:schemeClr val="accent1">
                <a:shade val="30000"/>
                <a:satMod val="150000"/>
                <a:alpha val="38000"/>
              </a:schemeClr>
            </a:outerShdw>
            <a:softEdge rad="317500"/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179512" y="3356992"/>
            <a:ext cx="2448272" cy="1872208"/>
          </a:xfrm>
          <a:prstGeom prst="ellipse">
            <a:avLst/>
          </a:prstGeom>
          <a:effectLst>
            <a:outerShdw blurRad="50800" dist="25000" dir="5400000" rotWithShape="0">
              <a:schemeClr val="accent1">
                <a:shade val="30000"/>
                <a:satMod val="150000"/>
                <a:alpha val="38000"/>
              </a:schemeClr>
            </a:outerShdw>
            <a:softEdge rad="317500"/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Zahnutá šipka nahoru 11"/>
          <p:cNvSpPr/>
          <p:nvPr/>
        </p:nvSpPr>
        <p:spPr>
          <a:xfrm>
            <a:off x="2051720" y="5517232"/>
            <a:ext cx="4032448" cy="731520"/>
          </a:xfrm>
          <a:prstGeom prst="curvedUpArrow">
            <a:avLst>
              <a:gd name="adj1" fmla="val 50000"/>
              <a:gd name="adj2" fmla="val 50000"/>
              <a:gd name="adj3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611560" y="1484784"/>
            <a:ext cx="3024336" cy="151216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Hudební přehrávače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4499992" y="1484784"/>
            <a:ext cx="3024336" cy="151216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074" name="Picture 2" descr="C:\Documents and Settings\Monča\Local Settings\Temporary Internet Files\Content.IE5\CBS9BJV2\MC9003496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3222099"/>
            <a:ext cx="457200" cy="1791077"/>
          </a:xfrm>
          <a:prstGeom prst="rect">
            <a:avLst/>
          </a:prstGeom>
          <a:noFill/>
        </p:spPr>
      </p:pic>
      <p:sp>
        <p:nvSpPr>
          <p:cNvPr id="7" name="Zahnutá šipka nahoru 6"/>
          <p:cNvSpPr/>
          <p:nvPr/>
        </p:nvSpPr>
        <p:spPr>
          <a:xfrm>
            <a:off x="4067944" y="5229200"/>
            <a:ext cx="864096" cy="432048"/>
          </a:xfrm>
          <a:prstGeom prst="curvedUp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nahoru 7"/>
          <p:cNvSpPr/>
          <p:nvPr/>
        </p:nvSpPr>
        <p:spPr>
          <a:xfrm flipH="1">
            <a:off x="3131840" y="5229200"/>
            <a:ext cx="792088" cy="432048"/>
          </a:xfrm>
          <a:prstGeom prst="curvedUp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508104" y="3356992"/>
            <a:ext cx="2448272" cy="1872208"/>
          </a:xfrm>
          <a:prstGeom prst="ellipse">
            <a:avLst/>
          </a:prstGeom>
          <a:effectLst>
            <a:outerShdw blurRad="50800" dist="25000" dir="5400000" rotWithShape="0">
              <a:schemeClr val="accent1">
                <a:shade val="30000"/>
                <a:satMod val="150000"/>
                <a:alpha val="38000"/>
              </a:schemeClr>
            </a:outerShdw>
            <a:softEdge rad="317500"/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179512" y="3356992"/>
            <a:ext cx="2448272" cy="1872208"/>
          </a:xfrm>
          <a:prstGeom prst="ellipse">
            <a:avLst/>
          </a:prstGeom>
          <a:effectLst>
            <a:outerShdw blurRad="50800" dist="25000" dir="5400000" rotWithShape="0">
              <a:schemeClr val="accent1">
                <a:shade val="30000"/>
                <a:satMod val="150000"/>
                <a:alpha val="38000"/>
              </a:schemeClr>
            </a:outerShdw>
            <a:softEdge rad="317500"/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Přístroj, který hudbu přehrává.</a:t>
            </a:r>
            <a:endParaRPr lang="cs-CZ" dirty="0"/>
          </a:p>
        </p:txBody>
      </p:sp>
      <p:sp>
        <p:nvSpPr>
          <p:cNvPr id="12" name="Zahnutá šipka nahoru 11"/>
          <p:cNvSpPr/>
          <p:nvPr/>
        </p:nvSpPr>
        <p:spPr>
          <a:xfrm>
            <a:off x="2051720" y="5517232"/>
            <a:ext cx="4032448" cy="731520"/>
          </a:xfrm>
          <a:prstGeom prst="curvedUpArrow">
            <a:avLst>
              <a:gd name="adj1" fmla="val 50000"/>
              <a:gd name="adj2" fmla="val 50000"/>
              <a:gd name="adj3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0618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611560" y="1484784"/>
            <a:ext cx="3024336" cy="151216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Hudební přehrávače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4499992" y="1484784"/>
            <a:ext cx="3024336" cy="151216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Hudební</a:t>
            </a:r>
          </a:p>
          <a:p>
            <a:pPr algn="ctr"/>
            <a:r>
              <a:rPr lang="cs-CZ" dirty="0" smtClean="0"/>
              <a:t> nosiče</a:t>
            </a:r>
            <a:endParaRPr lang="cs-CZ" dirty="0"/>
          </a:p>
        </p:txBody>
      </p:sp>
      <p:pic>
        <p:nvPicPr>
          <p:cNvPr id="3074" name="Picture 2" descr="C:\Documents and Settings\Monča\Local Settings\Temporary Internet Files\Content.IE5\CBS9BJV2\MC9003496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3222099"/>
            <a:ext cx="457200" cy="1791077"/>
          </a:xfrm>
          <a:prstGeom prst="rect">
            <a:avLst/>
          </a:prstGeom>
          <a:noFill/>
        </p:spPr>
      </p:pic>
      <p:sp>
        <p:nvSpPr>
          <p:cNvPr id="7" name="Zahnutá šipka nahoru 6"/>
          <p:cNvSpPr/>
          <p:nvPr/>
        </p:nvSpPr>
        <p:spPr>
          <a:xfrm>
            <a:off x="4067944" y="5229200"/>
            <a:ext cx="864096" cy="432048"/>
          </a:xfrm>
          <a:prstGeom prst="curvedUp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nahoru 7"/>
          <p:cNvSpPr/>
          <p:nvPr/>
        </p:nvSpPr>
        <p:spPr>
          <a:xfrm flipH="1">
            <a:off x="3131840" y="5229200"/>
            <a:ext cx="792088" cy="432048"/>
          </a:xfrm>
          <a:prstGeom prst="curvedUp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508104" y="3356992"/>
            <a:ext cx="2448272" cy="1872208"/>
          </a:xfrm>
          <a:prstGeom prst="ellipse">
            <a:avLst/>
          </a:prstGeom>
          <a:effectLst>
            <a:outerShdw blurRad="50800" dist="25000" dir="5400000" rotWithShape="0">
              <a:schemeClr val="accent1">
                <a:shade val="30000"/>
                <a:satMod val="150000"/>
                <a:alpha val="38000"/>
              </a:schemeClr>
            </a:outerShdw>
            <a:softEdge rad="317500"/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Předmět, na kterém je hudba zaznamenána.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179512" y="3356992"/>
            <a:ext cx="2448272" cy="1872208"/>
          </a:xfrm>
          <a:prstGeom prst="ellipse">
            <a:avLst/>
          </a:prstGeom>
          <a:effectLst>
            <a:outerShdw blurRad="50800" dist="25000" dir="5400000" rotWithShape="0">
              <a:schemeClr val="accent1">
                <a:shade val="30000"/>
                <a:satMod val="150000"/>
                <a:alpha val="38000"/>
              </a:schemeClr>
            </a:outerShdw>
            <a:softEdge rad="317500"/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Přístroj, který hudbu přehrává.</a:t>
            </a:r>
            <a:endParaRPr lang="cs-CZ" dirty="0"/>
          </a:p>
        </p:txBody>
      </p:sp>
      <p:sp>
        <p:nvSpPr>
          <p:cNvPr id="12" name="Zahnutá šipka nahoru 11"/>
          <p:cNvSpPr/>
          <p:nvPr/>
        </p:nvSpPr>
        <p:spPr>
          <a:xfrm>
            <a:off x="2051720" y="5517232"/>
            <a:ext cx="4032448" cy="731520"/>
          </a:xfrm>
          <a:prstGeom prst="curvedUpArrow">
            <a:avLst>
              <a:gd name="adj1" fmla="val 50000"/>
              <a:gd name="adj2" fmla="val 50000"/>
              <a:gd name="adj3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0618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a/a0/EdisonPhonograp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39964" y="332656"/>
            <a:ext cx="3788420" cy="370606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fonograf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00192" y="908720"/>
            <a:ext cx="803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7178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a/a0/EdisonPhonograp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39964" y="332656"/>
            <a:ext cx="3788420" cy="370606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fonograf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467544" y="1772816"/>
            <a:ext cx="3456384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první záznam zvuku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00192" y="908720"/>
            <a:ext cx="803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3441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a/a0/EdisonPhonograp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39964" y="332656"/>
            <a:ext cx="3788420" cy="370606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fonograf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467544" y="1772816"/>
            <a:ext cx="3456384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první záznam zvuku</a:t>
            </a:r>
            <a:endParaRPr lang="cs-CZ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467544" y="3032376"/>
            <a:ext cx="3888432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Používá cínové válce.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00192" y="908720"/>
            <a:ext cx="803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3441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a/a0/EdisonPhonograp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39964" y="332656"/>
            <a:ext cx="3788420" cy="370606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fonograf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467544" y="1772816"/>
            <a:ext cx="3456384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první záznam zvuku</a:t>
            </a:r>
            <a:endParaRPr lang="cs-CZ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467544" y="3032376"/>
            <a:ext cx="3888432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Používá cínové válce.</a:t>
            </a:r>
            <a:endParaRPr lang="cs-CZ" dirty="0"/>
          </a:p>
        </p:txBody>
      </p:sp>
      <p:sp>
        <p:nvSpPr>
          <p:cNvPr id="9" name="Vývojový diagram: zpoždění 8"/>
          <p:cNvSpPr/>
          <p:nvPr/>
        </p:nvSpPr>
        <p:spPr>
          <a:xfrm>
            <a:off x="467544" y="4328520"/>
            <a:ext cx="5328592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Pohání se klikou.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00192" y="908720"/>
            <a:ext cx="803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3441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a/a0/EdisonPhonograp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39964" y="332656"/>
            <a:ext cx="3788420" cy="370606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fonograf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467544" y="1772816"/>
            <a:ext cx="3456384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první záznam zvuku</a:t>
            </a:r>
            <a:endParaRPr lang="cs-CZ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467544" y="3032376"/>
            <a:ext cx="3888432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Používá cínové válce.</a:t>
            </a:r>
            <a:endParaRPr lang="cs-CZ" dirty="0"/>
          </a:p>
        </p:txBody>
      </p:sp>
      <p:sp>
        <p:nvSpPr>
          <p:cNvPr id="6" name="Vývojový diagram: zpoždění 5"/>
          <p:cNvSpPr/>
          <p:nvPr/>
        </p:nvSpPr>
        <p:spPr>
          <a:xfrm>
            <a:off x="467544" y="5589240"/>
            <a:ext cx="7128792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autor: Thomas </a:t>
            </a:r>
            <a:r>
              <a:rPr lang="cs-CZ" dirty="0" err="1" smtClean="0"/>
              <a:t>Alva</a:t>
            </a:r>
            <a:r>
              <a:rPr lang="cs-CZ" dirty="0" smtClean="0"/>
              <a:t> Edison, patentování 1877</a:t>
            </a:r>
            <a:endParaRPr lang="cs-CZ" dirty="0"/>
          </a:p>
        </p:txBody>
      </p:sp>
      <p:sp>
        <p:nvSpPr>
          <p:cNvPr id="9" name="Vývojový diagram: zpoždění 8"/>
          <p:cNvSpPr/>
          <p:nvPr/>
        </p:nvSpPr>
        <p:spPr>
          <a:xfrm>
            <a:off x="467544" y="4328520"/>
            <a:ext cx="5328592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Pohání se klikou.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00192" y="908720"/>
            <a:ext cx="803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3441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Zdokonalování fonografu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Alexander Graham Bell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Zdokonalování fonografu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Alexander Graham Bell </a:t>
            </a:r>
          </a:p>
          <a:p>
            <a:pPr lvl="1"/>
            <a:r>
              <a:rPr lang="cs-CZ" dirty="0" smtClean="0"/>
              <a:t>Vytváří nový zdokonalený přístroj.</a:t>
            </a:r>
          </a:p>
          <a:p>
            <a:pPr lvl="1"/>
            <a:r>
              <a:rPr lang="cs-CZ" dirty="0" smtClean="0"/>
              <a:t>Název: </a:t>
            </a:r>
            <a:r>
              <a:rPr lang="cs-CZ" dirty="0" err="1" smtClean="0"/>
              <a:t>gramophone</a:t>
            </a:r>
            <a:endParaRPr lang="cs-CZ" dirty="0" smtClean="0"/>
          </a:p>
          <a:p>
            <a:pPr lvl="1"/>
            <a:r>
              <a:rPr lang="cs-CZ" dirty="0" smtClean="0"/>
              <a:t>Používá lepenkové válečky pokryté voskem.</a:t>
            </a:r>
          </a:p>
          <a:p>
            <a:pPr lvl="1"/>
            <a:r>
              <a:rPr lang="cs-CZ" dirty="0" smtClean="0"/>
              <a:t>Přístroj se pohání pedálem.</a:t>
            </a:r>
          </a:p>
          <a:p>
            <a:pPr lvl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37483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Zdokonalování fonografu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Alexander Graham Bell </a:t>
            </a:r>
          </a:p>
          <a:p>
            <a:pPr lvl="1"/>
            <a:r>
              <a:rPr lang="cs-CZ" dirty="0" smtClean="0"/>
              <a:t>Vytváří nový zdokonalený přístroj.</a:t>
            </a:r>
          </a:p>
          <a:p>
            <a:pPr lvl="1"/>
            <a:r>
              <a:rPr lang="cs-CZ" dirty="0" smtClean="0"/>
              <a:t>Název: </a:t>
            </a:r>
            <a:r>
              <a:rPr lang="cs-CZ" dirty="0" err="1" smtClean="0"/>
              <a:t>gramophone</a:t>
            </a:r>
            <a:endParaRPr lang="cs-CZ" dirty="0" smtClean="0"/>
          </a:p>
          <a:p>
            <a:pPr lvl="1"/>
            <a:r>
              <a:rPr lang="cs-CZ" dirty="0" smtClean="0"/>
              <a:t>Používá lepenkové válečky pokryté voskem.</a:t>
            </a:r>
          </a:p>
          <a:p>
            <a:pPr lvl="1"/>
            <a:r>
              <a:rPr lang="cs-CZ" dirty="0" smtClean="0"/>
              <a:t>Přístroj se pohání pedálem.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Emil </a:t>
            </a:r>
            <a:r>
              <a:rPr lang="cs-CZ" dirty="0" err="1" smtClean="0"/>
              <a:t>Berlinger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37483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Zdokonalování fonografu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Alexander Graham Bell </a:t>
            </a:r>
          </a:p>
          <a:p>
            <a:pPr lvl="1"/>
            <a:r>
              <a:rPr lang="cs-CZ" dirty="0" smtClean="0"/>
              <a:t>Vytváří nový zdokonalený přístroj.</a:t>
            </a:r>
          </a:p>
          <a:p>
            <a:pPr lvl="1"/>
            <a:r>
              <a:rPr lang="cs-CZ" dirty="0" smtClean="0"/>
              <a:t>Název: </a:t>
            </a:r>
            <a:r>
              <a:rPr lang="cs-CZ" dirty="0" err="1" smtClean="0"/>
              <a:t>gramophone</a:t>
            </a:r>
            <a:endParaRPr lang="cs-CZ" dirty="0" smtClean="0"/>
          </a:p>
          <a:p>
            <a:pPr lvl="1"/>
            <a:r>
              <a:rPr lang="cs-CZ" dirty="0" smtClean="0"/>
              <a:t>Používá lepenkové válečky pokryté voskem.</a:t>
            </a:r>
          </a:p>
          <a:p>
            <a:pPr lvl="1"/>
            <a:r>
              <a:rPr lang="cs-CZ" dirty="0" smtClean="0"/>
              <a:t>Přístroj se pohání pedálem.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Emil </a:t>
            </a:r>
            <a:r>
              <a:rPr lang="cs-CZ" dirty="0" err="1" smtClean="0"/>
              <a:t>Berlinger</a:t>
            </a:r>
            <a:endParaRPr lang="cs-CZ" dirty="0" smtClean="0"/>
          </a:p>
          <a:p>
            <a:pPr lvl="1"/>
            <a:r>
              <a:rPr lang="cs-CZ" dirty="0" smtClean="0"/>
              <a:t>Nahradil válečky zinkovou kruhovou deskou.</a:t>
            </a:r>
          </a:p>
          <a:p>
            <a:pPr lvl="1"/>
            <a:r>
              <a:rPr lang="cs-CZ" dirty="0" smtClean="0"/>
              <a:t>Výhodou je možnost vyrobení kopií.</a:t>
            </a:r>
          </a:p>
          <a:p>
            <a:pPr lvl="1"/>
            <a:r>
              <a:rPr lang="cs-CZ" dirty="0" smtClean="0"/>
              <a:t>Název: gramofonová deska.</a:t>
            </a:r>
          </a:p>
        </p:txBody>
      </p:sp>
    </p:spTree>
    <p:extLst>
      <p:ext uri="{BB962C8B-B14F-4D97-AF65-F5344CB8AC3E}">
        <p14:creationId xmlns:p14="http://schemas.microsoft.com/office/powerpoint/2010/main" val="3537483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Elektrický způsob záznamu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51520" y="1772816"/>
            <a:ext cx="3672408" cy="208823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/>
              <a:t>Ve 40. letech 20. st. vznikají tzv. dlouhotrvající desky (long play – LP).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Elektrický způsob záznamu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51520" y="1772816"/>
            <a:ext cx="3672408" cy="208823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/>
              <a:t>Ve 40. letech 20. st. vznikají tzv. dlouhotrvající desky (long play – LP).</a:t>
            </a:r>
            <a:endParaRPr lang="cs-CZ" dirty="0"/>
          </a:p>
        </p:txBody>
      </p:sp>
      <p:sp>
        <p:nvSpPr>
          <p:cNvPr id="5" name="Zahnutá šipka doleva 4"/>
          <p:cNvSpPr/>
          <p:nvPr/>
        </p:nvSpPr>
        <p:spPr>
          <a:xfrm>
            <a:off x="4128512" y="2564904"/>
            <a:ext cx="1307584" cy="2304256"/>
          </a:xfrm>
          <a:prstGeom prst="curvedLef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23528" y="4149080"/>
            <a:ext cx="3672408" cy="208823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Původní šelakové jsou v roce 1951 nahrazeny vinylovými – „nerozbitnými“.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8424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Elektrický způsob záznamu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51520" y="1772816"/>
            <a:ext cx="3672408" cy="208823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/>
              <a:t>Ve 40. letech 20. st. vznikají tzv. dlouhotrvající desky (long play – LP).</a:t>
            </a:r>
            <a:endParaRPr lang="cs-CZ" dirty="0"/>
          </a:p>
        </p:txBody>
      </p:sp>
      <p:sp>
        <p:nvSpPr>
          <p:cNvPr id="5" name="Zahnutá šipka doleva 4"/>
          <p:cNvSpPr/>
          <p:nvPr/>
        </p:nvSpPr>
        <p:spPr>
          <a:xfrm>
            <a:off x="4128512" y="2564904"/>
            <a:ext cx="1307584" cy="2304256"/>
          </a:xfrm>
          <a:prstGeom prst="curvedLef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23528" y="4149080"/>
            <a:ext cx="3672408" cy="2088232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Původní šelakové jsou v roce 1951 nahrazeny vinylovými – „nerozbitnými“.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4283968" y="4653136"/>
            <a:ext cx="3672408" cy="2088232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 mechanických gramofonech přichází elektrické gramofony.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8424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Magnetické kazety</a:t>
            </a:r>
            <a:endParaRPr lang="cs-CZ" dirty="0"/>
          </a:p>
        </p:txBody>
      </p:sp>
      <p:pic>
        <p:nvPicPr>
          <p:cNvPr id="15362" name="Picture 2" descr="C:\Documents and Settings\Monča\Local Settings\Temporary Internet Files\Content.IE5\AL643Q8J\MC9003522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03750" y="548680"/>
            <a:ext cx="1792586" cy="1597937"/>
          </a:xfrm>
          <a:prstGeom prst="rect">
            <a:avLst/>
          </a:prstGeom>
          <a:noFill/>
        </p:spPr>
      </p:pic>
      <p:pic>
        <p:nvPicPr>
          <p:cNvPr id="15363" name="Picture 3" descr="C:\Documents and Settings\Monča\Local Settings\Temporary Internet Files\Content.IE5\GF0E251W\MC90044179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2616" y="4358208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Magnetické kazety</a:t>
            </a:r>
            <a:endParaRPr lang="cs-CZ" dirty="0"/>
          </a:p>
        </p:txBody>
      </p:sp>
      <p:pic>
        <p:nvPicPr>
          <p:cNvPr id="15362" name="Picture 2" descr="C:\Documents and Settings\Monča\Local Settings\Temporary Internet Files\Content.IE5\AL643Q8J\MC9003522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03750" y="548680"/>
            <a:ext cx="1792586" cy="1597937"/>
          </a:xfrm>
          <a:prstGeom prst="rect">
            <a:avLst/>
          </a:prstGeom>
          <a:noFill/>
        </p:spPr>
      </p:pic>
      <p:sp>
        <p:nvSpPr>
          <p:cNvPr id="8" name="Vývojový diagram: zpoždění 7"/>
          <p:cNvSpPr/>
          <p:nvPr/>
        </p:nvSpPr>
        <p:spPr>
          <a:xfrm>
            <a:off x="179512" y="2348880"/>
            <a:ext cx="7776864" cy="612648"/>
          </a:xfrm>
          <a:prstGeom prst="flowChartDelay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Autorem myšlenky magnetické záznamu je Waldemar </a:t>
            </a:r>
            <a:r>
              <a:rPr lang="cs-CZ" dirty="0" err="1" smtClean="0"/>
              <a:t>Poulsen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5363" name="Picture 3" descr="C:\Documents and Settings\Monča\Local Settings\Temporary Internet Files\Content.IE5\GF0E251W\MC90044179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2616" y="4358208"/>
            <a:ext cx="2743200" cy="2743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78977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Magnetické kazety</a:t>
            </a: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>
            <a:off x="755576" y="3573016"/>
            <a:ext cx="6480720" cy="612648"/>
          </a:xfrm>
          <a:prstGeom prst="flowChartDelay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Původně se zvuk nahrával na zmagnetizovaný drát.</a:t>
            </a:r>
            <a:endParaRPr lang="cs-CZ" dirty="0"/>
          </a:p>
        </p:txBody>
      </p:sp>
      <p:pic>
        <p:nvPicPr>
          <p:cNvPr id="15362" name="Picture 2" descr="C:\Documents and Settings\Monča\Local Settings\Temporary Internet Files\Content.IE5\AL643Q8J\MC9003522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03750" y="548680"/>
            <a:ext cx="1792586" cy="1597937"/>
          </a:xfrm>
          <a:prstGeom prst="rect">
            <a:avLst/>
          </a:prstGeom>
          <a:noFill/>
        </p:spPr>
      </p:pic>
      <p:sp>
        <p:nvSpPr>
          <p:cNvPr id="8" name="Vývojový diagram: zpoždění 7"/>
          <p:cNvSpPr/>
          <p:nvPr/>
        </p:nvSpPr>
        <p:spPr>
          <a:xfrm>
            <a:off x="179512" y="2348880"/>
            <a:ext cx="7776864" cy="612648"/>
          </a:xfrm>
          <a:prstGeom prst="flowChartDelay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Autorem myšlenky magnetické záznamu je Waldemar </a:t>
            </a:r>
            <a:r>
              <a:rPr lang="cs-CZ" dirty="0" err="1" smtClean="0"/>
              <a:t>Poulsen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5363" name="Picture 3" descr="C:\Documents and Settings\Monča\Local Settings\Temporary Internet Files\Content.IE5\GF0E251W\MC90044179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2616" y="4358208"/>
            <a:ext cx="2743200" cy="2743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78977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Magnetické kazety</a:t>
            </a: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>
            <a:off x="755576" y="3573016"/>
            <a:ext cx="6480720" cy="612648"/>
          </a:xfrm>
          <a:prstGeom prst="flowChartDelay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Původně se zvuk nahrával na zmagnetizovaný drát.</a:t>
            </a:r>
            <a:endParaRPr lang="cs-CZ" dirty="0"/>
          </a:p>
        </p:txBody>
      </p:sp>
      <p:pic>
        <p:nvPicPr>
          <p:cNvPr id="15362" name="Picture 2" descr="C:\Documents and Settings\Monča\Local Settings\Temporary Internet Files\Content.IE5\AL643Q8J\MC9003522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03750" y="548680"/>
            <a:ext cx="1792586" cy="1597937"/>
          </a:xfrm>
          <a:prstGeom prst="rect">
            <a:avLst/>
          </a:prstGeom>
          <a:noFill/>
        </p:spPr>
      </p:pic>
      <p:sp>
        <p:nvSpPr>
          <p:cNvPr id="6" name="Vývojový diagram: zpoždění 5"/>
          <p:cNvSpPr/>
          <p:nvPr/>
        </p:nvSpPr>
        <p:spPr>
          <a:xfrm>
            <a:off x="1619672" y="4653136"/>
            <a:ext cx="5040560" cy="612648"/>
          </a:xfrm>
          <a:prstGeom prst="flowChartDelay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Později na ocelový drát.</a:t>
            </a:r>
            <a:endParaRPr lang="cs-CZ" dirty="0"/>
          </a:p>
        </p:txBody>
      </p:sp>
      <p:sp>
        <p:nvSpPr>
          <p:cNvPr id="8" name="Vývojový diagram: zpoždění 7"/>
          <p:cNvSpPr/>
          <p:nvPr/>
        </p:nvSpPr>
        <p:spPr>
          <a:xfrm>
            <a:off x="179512" y="2348880"/>
            <a:ext cx="7776864" cy="612648"/>
          </a:xfrm>
          <a:prstGeom prst="flowChartDelay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Autorem myšlenky magnetické záznamu je Waldemar </a:t>
            </a:r>
            <a:r>
              <a:rPr lang="cs-CZ" dirty="0" err="1" smtClean="0"/>
              <a:t>Poulsen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5363" name="Picture 3" descr="C:\Documents and Settings\Monča\Local Settings\Temporary Internet Files\Content.IE5\GF0E251W\MC90044179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2616" y="4358208"/>
            <a:ext cx="2743200" cy="2743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78977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magnetofon</a:t>
            </a:r>
            <a:endParaRPr lang="cs-CZ" dirty="0"/>
          </a:p>
        </p:txBody>
      </p:sp>
      <p:pic>
        <p:nvPicPr>
          <p:cNvPr id="1026" name="Picture 2" descr="C:\Documents and Settings\Monča\Local Settings\Temporary Internet Files\Content.IE5\8NS078BO\MC9003081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16632"/>
            <a:ext cx="1828800" cy="1462135"/>
          </a:xfrm>
          <a:prstGeom prst="rect">
            <a:avLst/>
          </a:prstGeom>
          <a:noFill/>
        </p:spPr>
      </p:pic>
      <p:pic>
        <p:nvPicPr>
          <p:cNvPr id="1027" name="Picture 3" descr="C:\Documents and Settings\Monča\Local Settings\Temporary Internet Files\Content.IE5\EZ1LCE0J\MC9002900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32151" y="116632"/>
            <a:ext cx="2024225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magnetofon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251520" y="1700808"/>
            <a:ext cx="7632848" cy="64807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Objeven ve 30. letech 20. století.</a:t>
            </a:r>
            <a:endParaRPr lang="cs-CZ" dirty="0"/>
          </a:p>
        </p:txBody>
      </p:sp>
      <p:pic>
        <p:nvPicPr>
          <p:cNvPr id="1026" name="Picture 2" descr="C:\Documents and Settings\Monča\Local Settings\Temporary Internet Files\Content.IE5\8NS078BO\MC9003081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16632"/>
            <a:ext cx="1828800" cy="1462135"/>
          </a:xfrm>
          <a:prstGeom prst="rect">
            <a:avLst/>
          </a:prstGeom>
          <a:noFill/>
        </p:spPr>
      </p:pic>
      <p:pic>
        <p:nvPicPr>
          <p:cNvPr id="1027" name="Picture 3" descr="C:\Documents and Settings\Monča\Local Settings\Temporary Internet Files\Content.IE5\EZ1LCE0J\MC9002900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32151" y="116632"/>
            <a:ext cx="2024225" cy="16561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49695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magnetofon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251520" y="1700808"/>
            <a:ext cx="7632848" cy="64807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Objeven ve 30. letech 20. století.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51520" y="2492896"/>
            <a:ext cx="7632848" cy="64807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Používal magnetické pásky z plastické hmoty.</a:t>
            </a:r>
            <a:endParaRPr lang="cs-CZ" dirty="0"/>
          </a:p>
        </p:txBody>
      </p:sp>
      <p:pic>
        <p:nvPicPr>
          <p:cNvPr id="1026" name="Picture 2" descr="C:\Documents and Settings\Monča\Local Settings\Temporary Internet Files\Content.IE5\8NS078BO\MC9003081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16632"/>
            <a:ext cx="1828800" cy="1462135"/>
          </a:xfrm>
          <a:prstGeom prst="rect">
            <a:avLst/>
          </a:prstGeom>
          <a:noFill/>
        </p:spPr>
      </p:pic>
      <p:pic>
        <p:nvPicPr>
          <p:cNvPr id="1027" name="Picture 3" descr="C:\Documents and Settings\Monča\Local Settings\Temporary Internet Files\Content.IE5\EZ1LCE0J\MC9002900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32151" y="116632"/>
            <a:ext cx="2024225" cy="16561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49695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magnetofon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251520" y="1700808"/>
            <a:ext cx="7632848" cy="64807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Objeven ve 30. letech 20. století.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51520" y="2492896"/>
            <a:ext cx="7632848" cy="64807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Používal magnetické pásky z plastické hmoty.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755576" y="3501008"/>
            <a:ext cx="1368152" cy="316835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</a:t>
            </a:r>
          </a:p>
          <a:p>
            <a:pPr algn="ctr"/>
            <a:r>
              <a:rPr lang="cs-CZ" b="1" dirty="0" smtClean="0"/>
              <a:t>Ý</a:t>
            </a:r>
          </a:p>
          <a:p>
            <a:pPr algn="ctr"/>
            <a:r>
              <a:rPr lang="cs-CZ" b="1" dirty="0" smtClean="0"/>
              <a:t>H</a:t>
            </a:r>
          </a:p>
          <a:p>
            <a:pPr algn="ctr"/>
            <a:r>
              <a:rPr lang="cs-CZ" b="1" dirty="0" smtClean="0"/>
              <a:t>O</a:t>
            </a:r>
          </a:p>
          <a:p>
            <a:pPr algn="ctr"/>
            <a:r>
              <a:rPr lang="cs-CZ" b="1" dirty="0" smtClean="0"/>
              <a:t>D</a:t>
            </a:r>
          </a:p>
          <a:p>
            <a:pPr algn="ctr"/>
            <a:r>
              <a:rPr lang="cs-CZ" b="1" dirty="0" smtClean="0"/>
              <a:t>Y</a:t>
            </a:r>
          </a:p>
        </p:txBody>
      </p:sp>
      <p:pic>
        <p:nvPicPr>
          <p:cNvPr id="1026" name="Picture 2" descr="C:\Documents and Settings\Monča\Local Settings\Temporary Internet Files\Content.IE5\8NS078BO\MC9003081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16632"/>
            <a:ext cx="1828800" cy="1462135"/>
          </a:xfrm>
          <a:prstGeom prst="rect">
            <a:avLst/>
          </a:prstGeom>
          <a:noFill/>
        </p:spPr>
      </p:pic>
      <p:pic>
        <p:nvPicPr>
          <p:cNvPr id="1027" name="Picture 3" descr="C:\Documents and Settings\Monča\Local Settings\Temporary Internet Files\Content.IE5\EZ1LCE0J\MC9002900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32151" y="116632"/>
            <a:ext cx="2024225" cy="16561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49695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magnetofon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251520" y="1700808"/>
            <a:ext cx="7632848" cy="64807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Objeven ve 30. letech 20. století.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51520" y="2492896"/>
            <a:ext cx="7632848" cy="64807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Používal magnetické pásky z plastické hmoty.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755576" y="3501008"/>
            <a:ext cx="1368152" cy="316835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</a:t>
            </a:r>
          </a:p>
          <a:p>
            <a:pPr algn="ctr"/>
            <a:r>
              <a:rPr lang="cs-CZ" b="1" dirty="0" smtClean="0"/>
              <a:t>Ý</a:t>
            </a:r>
          </a:p>
          <a:p>
            <a:pPr algn="ctr"/>
            <a:r>
              <a:rPr lang="cs-CZ" b="1" dirty="0" smtClean="0"/>
              <a:t>H</a:t>
            </a:r>
          </a:p>
          <a:p>
            <a:pPr algn="ctr"/>
            <a:r>
              <a:rPr lang="cs-CZ" b="1" dirty="0" smtClean="0"/>
              <a:t>O</a:t>
            </a:r>
          </a:p>
          <a:p>
            <a:pPr algn="ctr"/>
            <a:r>
              <a:rPr lang="cs-CZ" b="1" dirty="0" smtClean="0"/>
              <a:t>D</a:t>
            </a:r>
          </a:p>
          <a:p>
            <a:pPr algn="ctr"/>
            <a:r>
              <a:rPr lang="cs-CZ" b="1" dirty="0" smtClean="0"/>
              <a:t>Y</a:t>
            </a:r>
          </a:p>
        </p:txBody>
      </p:sp>
      <p:sp>
        <p:nvSpPr>
          <p:cNvPr id="6" name="Vývojový diagram: zpoždění 5"/>
          <p:cNvSpPr/>
          <p:nvPr/>
        </p:nvSpPr>
        <p:spPr>
          <a:xfrm>
            <a:off x="2267744" y="3861048"/>
            <a:ext cx="4896544" cy="612648"/>
          </a:xfrm>
          <a:prstGeom prst="flowChartDe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ohebnější</a:t>
            </a:r>
            <a:endParaRPr lang="cs-CZ" dirty="0"/>
          </a:p>
        </p:txBody>
      </p:sp>
      <p:sp>
        <p:nvSpPr>
          <p:cNvPr id="7" name="Vývojový diagram: zpoždění 6"/>
          <p:cNvSpPr/>
          <p:nvPr/>
        </p:nvSpPr>
        <p:spPr>
          <a:xfrm>
            <a:off x="2267744" y="4725144"/>
            <a:ext cx="4896544" cy="612648"/>
          </a:xfrm>
          <a:prstGeom prst="flowChartDe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levnější</a:t>
            </a:r>
            <a:endParaRPr lang="cs-CZ" dirty="0"/>
          </a:p>
        </p:txBody>
      </p:sp>
      <p:sp>
        <p:nvSpPr>
          <p:cNvPr id="8" name="Vývojový diagram: zpoždění 7"/>
          <p:cNvSpPr/>
          <p:nvPr/>
        </p:nvSpPr>
        <p:spPr>
          <a:xfrm>
            <a:off x="2267744" y="5552656"/>
            <a:ext cx="4896544" cy="612648"/>
          </a:xfrm>
          <a:prstGeom prst="flowChartDe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možnost stříhání slepování</a:t>
            </a:r>
            <a:endParaRPr lang="cs-CZ" dirty="0"/>
          </a:p>
        </p:txBody>
      </p:sp>
      <p:sp>
        <p:nvSpPr>
          <p:cNvPr id="9" name="Šipka dolů 8"/>
          <p:cNvSpPr/>
          <p:nvPr/>
        </p:nvSpPr>
        <p:spPr>
          <a:xfrm>
            <a:off x="3923928" y="3284984"/>
            <a:ext cx="484632" cy="432048"/>
          </a:xfrm>
          <a:prstGeom prst="downArrow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Monča\Local Settings\Temporary Internet Files\Content.IE5\8NS078BO\MC9003081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16632"/>
            <a:ext cx="1828800" cy="1462135"/>
          </a:xfrm>
          <a:prstGeom prst="rect">
            <a:avLst/>
          </a:prstGeom>
          <a:noFill/>
        </p:spPr>
      </p:pic>
      <p:pic>
        <p:nvPicPr>
          <p:cNvPr id="1027" name="Picture 3" descr="C:\Documents and Settings\Monča\Local Settings\Temporary Internet Files\Content.IE5\EZ1LCE0J\MC9002900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32151" y="116632"/>
            <a:ext cx="2024225" cy="16561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49695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Nevýhody audiokazet a </a:t>
            </a:r>
            <a:r>
              <a:rPr lang="cs-CZ" dirty="0" err="1" smtClean="0"/>
              <a:t>lp</a:t>
            </a:r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251520" y="1669256"/>
          <a:ext cx="7848872" cy="50001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Šipka doprava 5"/>
          <p:cNvSpPr/>
          <p:nvPr/>
        </p:nvSpPr>
        <p:spPr>
          <a:xfrm>
            <a:off x="5148064" y="4077072"/>
            <a:ext cx="504056" cy="484632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Digitální záznam a přehrávání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7239000" cy="468292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Polovina 70. let 20. století.</a:t>
            </a:r>
          </a:p>
          <a:p>
            <a:endParaRPr lang="cs-CZ" dirty="0" smtClean="0"/>
          </a:p>
          <a:p>
            <a:r>
              <a:rPr lang="cs-CZ" dirty="0" smtClean="0"/>
              <a:t>Kvalita zvuku se </a:t>
            </a:r>
            <a:r>
              <a:rPr lang="cs-CZ" b="1" dirty="0" smtClean="0"/>
              <a:t>nesnižuje </a:t>
            </a:r>
            <a:r>
              <a:rPr lang="cs-CZ" dirty="0" smtClean="0"/>
              <a:t>častým přehráváním.</a:t>
            </a:r>
          </a:p>
          <a:p>
            <a:endParaRPr lang="cs-CZ" dirty="0" smtClean="0"/>
          </a:p>
          <a:p>
            <a:r>
              <a:rPr lang="cs-CZ" dirty="0" smtClean="0"/>
              <a:t>Zvuk je snímán </a:t>
            </a:r>
            <a:r>
              <a:rPr lang="cs-CZ" b="1" dirty="0" smtClean="0"/>
              <a:t>laserovým paprskem.</a:t>
            </a:r>
            <a:r>
              <a:rPr lang="cs-CZ" dirty="0" smtClean="0"/>
              <a:t> Odražené světlo se díky optickému systému mění na elektrický signál. Ten přehrávač mění na zvuk.</a:t>
            </a:r>
          </a:p>
          <a:p>
            <a:endParaRPr lang="cs-CZ" dirty="0" smtClean="0"/>
          </a:p>
          <a:p>
            <a:r>
              <a:rPr lang="cs-CZ" dirty="0" smtClean="0"/>
              <a:t>Nedochází k mechanickému opotřebení.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Digitální nosič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39752" y="2060848"/>
            <a:ext cx="4536504" cy="4394888"/>
          </a:xfrm>
        </p:spPr>
        <p:txBody>
          <a:bodyPr>
            <a:normAutofit/>
          </a:bodyPr>
          <a:lstStyle/>
          <a:p>
            <a:r>
              <a:rPr lang="cs-CZ" dirty="0" smtClean="0"/>
              <a:t>Kompaktní disk (CD)</a:t>
            </a:r>
          </a:p>
          <a:p>
            <a:pPr lvl="1"/>
            <a:endParaRPr lang="cs-CZ" dirty="0" smtClean="0"/>
          </a:p>
          <a:p>
            <a:pPr lvl="1"/>
            <a:endParaRPr lang="cs-CZ" dirty="0"/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r>
              <a:rPr lang="cs-CZ" dirty="0" smtClean="0"/>
              <a:t>DVD</a:t>
            </a:r>
          </a:p>
        </p:txBody>
      </p:sp>
      <p:pic>
        <p:nvPicPr>
          <p:cNvPr id="2050" name="Picture 2" descr="C:\Documents and Settings\Monča\Local Settings\Temporary Internet Files\Content.IE5\8NS078BO\MC9002366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628800"/>
            <a:ext cx="916229" cy="705917"/>
          </a:xfrm>
          <a:prstGeom prst="rect">
            <a:avLst/>
          </a:prstGeom>
          <a:noFill/>
        </p:spPr>
      </p:pic>
      <p:pic>
        <p:nvPicPr>
          <p:cNvPr id="2051" name="Picture 3" descr="C:\Documents and Settings\Monča\Local Settings\Temporary Internet Files\Content.IE5\CBS9BJV2\MC90044180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6512" y="1772816"/>
            <a:ext cx="2448272" cy="2448272"/>
          </a:xfrm>
          <a:prstGeom prst="rect">
            <a:avLst/>
          </a:prstGeom>
          <a:noFill/>
        </p:spPr>
      </p:pic>
      <p:pic>
        <p:nvPicPr>
          <p:cNvPr id="6" name="Picture 2" descr="C:\Documents and Settings\Monča\Local Settings\Temporary Internet Files\Content.IE5\8NS078BO\MC9002366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523283"/>
            <a:ext cx="916229" cy="705917"/>
          </a:xfrm>
          <a:prstGeom prst="rect">
            <a:avLst/>
          </a:prstGeom>
          <a:noFill/>
        </p:spPr>
      </p:pic>
      <p:pic>
        <p:nvPicPr>
          <p:cNvPr id="7" name="Picture 2" descr="C:\Documents and Settings\Monča\Local Settings\Temporary Internet Files\Content.IE5\8NS078BO\MC9002366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5229200"/>
            <a:ext cx="916229" cy="705917"/>
          </a:xfrm>
          <a:prstGeom prst="rect">
            <a:avLst/>
          </a:prstGeom>
          <a:noFill/>
        </p:spPr>
      </p:pic>
      <p:pic>
        <p:nvPicPr>
          <p:cNvPr id="8" name="Picture 3" descr="C:\Documents and Settings\Monča\Local Settings\Temporary Internet Files\Content.IE5\CBS9BJV2\MC90044180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2204864"/>
            <a:ext cx="2448272" cy="2448272"/>
          </a:xfrm>
          <a:prstGeom prst="rect">
            <a:avLst/>
          </a:prstGeom>
          <a:noFill/>
        </p:spPr>
      </p:pic>
      <p:pic>
        <p:nvPicPr>
          <p:cNvPr id="9" name="Picture 2" descr="C:\Documents and Settings\Monča\Local Settings\Temporary Internet Files\Content.IE5\8NS078BO\MC9002366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67939" y="6021288"/>
            <a:ext cx="916229" cy="705917"/>
          </a:xfrm>
          <a:prstGeom prst="rect">
            <a:avLst/>
          </a:prstGeom>
          <a:noFill/>
        </p:spPr>
      </p:pic>
      <p:pic>
        <p:nvPicPr>
          <p:cNvPr id="10" name="Picture 2" descr="C:\Documents and Settings\Monča\Local Settings\Temporary Internet Files\Content.IE5\8NS078BO\MC9002366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48059" y="4869160"/>
            <a:ext cx="916229" cy="705917"/>
          </a:xfrm>
          <a:prstGeom prst="rect">
            <a:avLst/>
          </a:prstGeom>
          <a:noFill/>
        </p:spPr>
      </p:pic>
      <p:pic>
        <p:nvPicPr>
          <p:cNvPr id="11" name="Picture 2" descr="C:\Documents and Settings\Monča\Local Settings\Temporary Internet Files\Content.IE5\8NS078BO\MC9002366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40147" y="5819427"/>
            <a:ext cx="916229" cy="705917"/>
          </a:xfrm>
          <a:prstGeom prst="rect">
            <a:avLst/>
          </a:prstGeom>
          <a:noFill/>
        </p:spPr>
      </p:pic>
      <p:pic>
        <p:nvPicPr>
          <p:cNvPr id="2052" name="Picture 4" descr="C:\Documents and Settings\Monča\Local Settings\Temporary Internet Files\Content.IE5\22LZYA79\MC9004260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27005" y="476672"/>
            <a:ext cx="1565275" cy="1822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Digitální nosič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39752" y="2060848"/>
            <a:ext cx="4536504" cy="4394888"/>
          </a:xfrm>
        </p:spPr>
        <p:txBody>
          <a:bodyPr>
            <a:normAutofit/>
          </a:bodyPr>
          <a:lstStyle/>
          <a:p>
            <a:r>
              <a:rPr lang="cs-CZ" dirty="0" smtClean="0"/>
              <a:t>Kompaktní disk (CD)</a:t>
            </a:r>
          </a:p>
          <a:p>
            <a:pPr lvl="1"/>
            <a:r>
              <a:rPr lang="cs-CZ" dirty="0" smtClean="0"/>
              <a:t>z </a:t>
            </a:r>
            <a:r>
              <a:rPr lang="cs-CZ" dirty="0" err="1" smtClean="0"/>
              <a:t>angl</a:t>
            </a:r>
            <a:r>
              <a:rPr lang="cs-CZ" dirty="0" smtClean="0"/>
              <a:t>. </a:t>
            </a:r>
            <a:r>
              <a:rPr lang="cs-CZ" dirty="0" err="1" smtClean="0"/>
              <a:t>Compact</a:t>
            </a:r>
            <a:r>
              <a:rPr lang="cs-CZ" dirty="0" smtClean="0"/>
              <a:t> </a:t>
            </a:r>
            <a:r>
              <a:rPr lang="cs-CZ" dirty="0" err="1" smtClean="0"/>
              <a:t>disc</a:t>
            </a:r>
            <a:endParaRPr lang="cs-CZ" dirty="0" smtClean="0"/>
          </a:p>
          <a:p>
            <a:pPr lvl="1"/>
            <a:r>
              <a:rPr lang="cs-CZ" dirty="0" smtClean="0"/>
              <a:t>audio záznam</a:t>
            </a:r>
          </a:p>
          <a:p>
            <a:pPr lvl="1"/>
            <a:r>
              <a:rPr lang="cs-CZ" dirty="0" smtClean="0"/>
              <a:t>více hudby než na LP</a:t>
            </a:r>
          </a:p>
          <a:p>
            <a:pPr lvl="1"/>
            <a:r>
              <a:rPr lang="cs-CZ" dirty="0" smtClean="0"/>
              <a:t>kvalitní zvuk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DVD</a:t>
            </a:r>
          </a:p>
          <a:p>
            <a:pPr lvl="1"/>
            <a:r>
              <a:rPr lang="cs-CZ" dirty="0" smtClean="0"/>
              <a:t>z </a:t>
            </a:r>
            <a:r>
              <a:rPr lang="cs-CZ" dirty="0" err="1" smtClean="0"/>
              <a:t>angl.Digital</a:t>
            </a:r>
            <a:r>
              <a:rPr lang="cs-CZ" dirty="0" smtClean="0"/>
              <a:t> </a:t>
            </a:r>
            <a:r>
              <a:rPr lang="cs-CZ" dirty="0" err="1" smtClean="0"/>
              <a:t>visual</a:t>
            </a:r>
            <a:r>
              <a:rPr lang="cs-CZ" dirty="0" smtClean="0"/>
              <a:t> disk</a:t>
            </a:r>
          </a:p>
          <a:p>
            <a:pPr lvl="1"/>
            <a:r>
              <a:rPr lang="cs-CZ" dirty="0" smtClean="0"/>
              <a:t>audio vizuální záznam</a:t>
            </a:r>
          </a:p>
          <a:p>
            <a:pPr lvl="1"/>
            <a:r>
              <a:rPr lang="cs-CZ" dirty="0" smtClean="0"/>
              <a:t>větší kapacita</a:t>
            </a:r>
            <a:endParaRPr lang="cs-CZ" dirty="0"/>
          </a:p>
        </p:txBody>
      </p:sp>
      <p:pic>
        <p:nvPicPr>
          <p:cNvPr id="2050" name="Picture 2" descr="C:\Documents and Settings\Monča\Local Settings\Temporary Internet Files\Content.IE5\8NS078BO\MC9002366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628800"/>
            <a:ext cx="916229" cy="705917"/>
          </a:xfrm>
          <a:prstGeom prst="rect">
            <a:avLst/>
          </a:prstGeom>
          <a:noFill/>
        </p:spPr>
      </p:pic>
      <p:pic>
        <p:nvPicPr>
          <p:cNvPr id="2051" name="Picture 3" descr="C:\Documents and Settings\Monča\Local Settings\Temporary Internet Files\Content.IE5\CBS9BJV2\MC90044180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6512" y="1772816"/>
            <a:ext cx="2448272" cy="2448272"/>
          </a:xfrm>
          <a:prstGeom prst="rect">
            <a:avLst/>
          </a:prstGeom>
          <a:noFill/>
        </p:spPr>
      </p:pic>
      <p:pic>
        <p:nvPicPr>
          <p:cNvPr id="6" name="Picture 2" descr="C:\Documents and Settings\Monča\Local Settings\Temporary Internet Files\Content.IE5\8NS078BO\MC9002366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523283"/>
            <a:ext cx="916229" cy="705917"/>
          </a:xfrm>
          <a:prstGeom prst="rect">
            <a:avLst/>
          </a:prstGeom>
          <a:noFill/>
        </p:spPr>
      </p:pic>
      <p:pic>
        <p:nvPicPr>
          <p:cNvPr id="7" name="Picture 2" descr="C:\Documents and Settings\Monča\Local Settings\Temporary Internet Files\Content.IE5\8NS078BO\MC9002366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5229200"/>
            <a:ext cx="916229" cy="705917"/>
          </a:xfrm>
          <a:prstGeom prst="rect">
            <a:avLst/>
          </a:prstGeom>
          <a:noFill/>
        </p:spPr>
      </p:pic>
      <p:pic>
        <p:nvPicPr>
          <p:cNvPr id="8" name="Picture 3" descr="C:\Documents and Settings\Monča\Local Settings\Temporary Internet Files\Content.IE5\CBS9BJV2\MC90044180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2204864"/>
            <a:ext cx="2448272" cy="2448272"/>
          </a:xfrm>
          <a:prstGeom prst="rect">
            <a:avLst/>
          </a:prstGeom>
          <a:noFill/>
        </p:spPr>
      </p:pic>
      <p:pic>
        <p:nvPicPr>
          <p:cNvPr id="9" name="Picture 2" descr="C:\Documents and Settings\Monča\Local Settings\Temporary Internet Files\Content.IE5\8NS078BO\MC9002366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67939" y="6021288"/>
            <a:ext cx="916229" cy="705917"/>
          </a:xfrm>
          <a:prstGeom prst="rect">
            <a:avLst/>
          </a:prstGeom>
          <a:noFill/>
        </p:spPr>
      </p:pic>
      <p:pic>
        <p:nvPicPr>
          <p:cNvPr id="10" name="Picture 2" descr="C:\Documents and Settings\Monča\Local Settings\Temporary Internet Files\Content.IE5\8NS078BO\MC9002366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48059" y="4869160"/>
            <a:ext cx="916229" cy="705917"/>
          </a:xfrm>
          <a:prstGeom prst="rect">
            <a:avLst/>
          </a:prstGeom>
          <a:noFill/>
        </p:spPr>
      </p:pic>
      <p:pic>
        <p:nvPicPr>
          <p:cNvPr id="11" name="Picture 2" descr="C:\Documents and Settings\Monča\Local Settings\Temporary Internet Files\Content.IE5\8NS078BO\MC9002366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40147" y="5819427"/>
            <a:ext cx="916229" cy="705917"/>
          </a:xfrm>
          <a:prstGeom prst="rect">
            <a:avLst/>
          </a:prstGeom>
          <a:noFill/>
        </p:spPr>
      </p:pic>
      <p:pic>
        <p:nvPicPr>
          <p:cNvPr id="2052" name="Picture 4" descr="C:\Documents and Settings\Monča\Local Settings\Temporary Internet Files\Content.IE5\22LZYA79\MC9004260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27005" y="476672"/>
            <a:ext cx="1565275" cy="18224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18393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Monča\Local Settings\Temporary Internet Files\Content.IE5\EZ1LCE0J\MM910001089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-99392"/>
            <a:ext cx="1958618" cy="244827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MP3 přehrávač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Documents and Settings\Monča\Local Settings\Temporary Internet Files\Content.IE5\22LZYA79\MC9003606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353778"/>
            <a:ext cx="2376264" cy="2459598"/>
          </a:xfrm>
          <a:prstGeom prst="rect">
            <a:avLst/>
          </a:prstGeom>
          <a:noFill/>
        </p:spPr>
      </p:pic>
      <p:pic>
        <p:nvPicPr>
          <p:cNvPr id="1028" name="Picture 4" descr="C:\Documents and Settings\Monča\Local Settings\Temporary Internet Files\Content.IE5\CBS9BJV2\MC90044132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3998168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Monča\Local Settings\Temporary Internet Files\Content.IE5\EZ1LCE0J\MM910001089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-99392"/>
            <a:ext cx="1958618" cy="244827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MP3 přehrávač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Přenosný digitální audio přehrávač.</a:t>
            </a:r>
          </a:p>
          <a:p>
            <a:r>
              <a:rPr lang="cs-CZ" dirty="0" smtClean="0"/>
              <a:t>Hudba je nahrána do paměti přehrávače ve formátu MP3(zmenšené hudební soubory zachovávající celkem vysokou kvalitu zvuku).</a:t>
            </a:r>
          </a:p>
          <a:p>
            <a:r>
              <a:rPr lang="cs-CZ" dirty="0" smtClean="0"/>
              <a:t>Předchůdcem byl přenosný CD přehrávač (tzv. </a:t>
            </a:r>
            <a:r>
              <a:rPr lang="cs-CZ" dirty="0" err="1" smtClean="0"/>
              <a:t>discman</a:t>
            </a:r>
            <a:r>
              <a:rPr lang="cs-CZ" dirty="0" smtClean="0"/>
              <a:t>).</a:t>
            </a:r>
          </a:p>
          <a:p>
            <a:endParaRPr lang="cs-CZ" dirty="0"/>
          </a:p>
        </p:txBody>
      </p:sp>
      <p:pic>
        <p:nvPicPr>
          <p:cNvPr id="1026" name="Picture 2" descr="C:\Documents and Settings\Monča\Local Settings\Temporary Internet Files\Content.IE5\22LZYA79\MC9003606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353778"/>
            <a:ext cx="2376264" cy="2459598"/>
          </a:xfrm>
          <a:prstGeom prst="rect">
            <a:avLst/>
          </a:prstGeom>
          <a:noFill/>
        </p:spPr>
      </p:pic>
      <p:pic>
        <p:nvPicPr>
          <p:cNvPr id="1028" name="Picture 4" descr="C:\Documents and Settings\Monča\Local Settings\Temporary Internet Files\Content.IE5\CBS9BJV2\MC90044132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3998168"/>
            <a:ext cx="2743200" cy="2743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58199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1628800"/>
            <a:ext cx="890506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1 </a:t>
            </a:r>
            <a:r>
              <a:rPr lang="cs-CZ" dirty="0" smtClean="0"/>
              <a:t>- </a:t>
            </a:r>
            <a:r>
              <a:rPr lang="cs-CZ" dirty="0">
                <a:hlinkClick r:id="rId2"/>
              </a:rPr>
              <a:t>http://commons.wikimedia.org/wiki/File:EdisonPhonograph.jpg?uselang=cs</a:t>
            </a:r>
            <a:endParaRPr lang="cs-CZ" dirty="0" smtClean="0"/>
          </a:p>
          <a:p>
            <a:r>
              <a:rPr lang="cs-CZ" dirty="0" smtClean="0"/>
              <a:t>Ostatní obrázky – Klipart Microsoft PowerPoint</a:t>
            </a:r>
          </a:p>
          <a:p>
            <a:r>
              <a:rPr lang="cs-CZ" dirty="0" smtClean="0"/>
              <a:t>Odkazy byly vloženy dne 13.1.2013.</a:t>
            </a:r>
          </a:p>
          <a:p>
            <a:r>
              <a:rPr lang="cs-CZ" dirty="0" smtClean="0"/>
              <a:t>Není-li uvedeno jinak, </a:t>
            </a:r>
            <a:r>
              <a:rPr lang="cs-CZ" smtClean="0"/>
              <a:t>vlastní zdroje.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271</TotalTime>
  <Words>646</Words>
  <Application>Microsoft Office PowerPoint</Application>
  <PresentationFormat>Předvádění na obrazovce (4:3)</PresentationFormat>
  <Paragraphs>180</Paragraphs>
  <Slides>33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33</vt:i4>
      </vt:variant>
    </vt:vector>
  </HeadingPairs>
  <TitlesOfParts>
    <vt:vector size="35" baseType="lpstr">
      <vt:lpstr>Bohatý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Hudební přehrávače a hudební nosiče</vt:lpstr>
      <vt:lpstr>Pojmy</vt:lpstr>
      <vt:lpstr>Pojmy</vt:lpstr>
      <vt:lpstr>Pojmy</vt:lpstr>
      <vt:lpstr>fonograf</vt:lpstr>
      <vt:lpstr>fonograf</vt:lpstr>
      <vt:lpstr>fonograf</vt:lpstr>
      <vt:lpstr>fonograf</vt:lpstr>
      <vt:lpstr>fonograf</vt:lpstr>
      <vt:lpstr>Zdokonalování fonografu</vt:lpstr>
      <vt:lpstr>Zdokonalování fonografu</vt:lpstr>
      <vt:lpstr>Zdokonalování fonografu</vt:lpstr>
      <vt:lpstr>Zdokonalování fonografu</vt:lpstr>
      <vt:lpstr>Elektrický způsob záznamu</vt:lpstr>
      <vt:lpstr>Elektrický způsob záznamu</vt:lpstr>
      <vt:lpstr>Elektrický způsob záznamu</vt:lpstr>
      <vt:lpstr>Magnetické kazety</vt:lpstr>
      <vt:lpstr>Magnetické kazety</vt:lpstr>
      <vt:lpstr>Magnetické kazety</vt:lpstr>
      <vt:lpstr>Magnetické kazety</vt:lpstr>
      <vt:lpstr>magnetofon</vt:lpstr>
      <vt:lpstr>magnetofon</vt:lpstr>
      <vt:lpstr>magnetofon</vt:lpstr>
      <vt:lpstr>magnetofon</vt:lpstr>
      <vt:lpstr>magnetofon</vt:lpstr>
      <vt:lpstr>Nevýhody audiokazet a lp</vt:lpstr>
      <vt:lpstr>Digitální záznam a přehrávání</vt:lpstr>
      <vt:lpstr>Digitální nosič</vt:lpstr>
      <vt:lpstr>Digitální nosič</vt:lpstr>
      <vt:lpstr>MP3 přehrávač</vt:lpstr>
      <vt:lpstr>MP3 přehrávač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45</cp:revision>
  <dcterms:created xsi:type="dcterms:W3CDTF">2012-11-04T17:08:50Z</dcterms:created>
  <dcterms:modified xsi:type="dcterms:W3CDTF">2013-10-28T12:28:01Z</dcterms:modified>
</cp:coreProperties>
</file>