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62" r:id="rId3"/>
    <p:sldId id="256" r:id="rId4"/>
    <p:sldId id="257" r:id="rId5"/>
    <p:sldId id="258" r:id="rId6"/>
    <p:sldId id="260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840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01A6D-18D9-49A2-9598-3F4204B6205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DB3D8-BC9C-464A-8AA9-24A700061D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5AA4B98-4082-41D3-8B81-941F829641F4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622FB15-747D-486E-B8DC-CFB3FBE17B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VY_32_INOVACE_02.03.08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nabízí 3 příklady na procvičení kalkulace prostým dělením.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Kalkulace prostým 	dělením 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příklady	k 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Firma Dřevotvar vyrábí nábytek do jídelny – komplet skládající se ze stolu a 4 židlí. Firma jich vyrobí i prodá 400ks. Vypočítejte prodejní cenu, víte-li, že:</a:t>
            </a:r>
          </a:p>
          <a:p>
            <a:pPr>
              <a:buNone/>
            </a:pPr>
            <a:r>
              <a:rPr lang="cs-CZ" dirty="0" smtClean="0"/>
              <a:t>Materiál:</a:t>
            </a:r>
          </a:p>
          <a:p>
            <a:r>
              <a:rPr lang="cs-CZ" dirty="0" smtClean="0"/>
              <a:t>spotřeba přímého materiálu na stůl a židle je 2.400,-Kč, </a:t>
            </a:r>
          </a:p>
          <a:p>
            <a:r>
              <a:rPr lang="cs-CZ" dirty="0" smtClean="0"/>
              <a:t>spotřeba látky na čalounění je 4m tkaniny, </a:t>
            </a:r>
          </a:p>
          <a:p>
            <a:r>
              <a:rPr lang="cs-CZ" dirty="0" smtClean="0"/>
              <a:t>cena látky 260,-Kč/ 1m, </a:t>
            </a:r>
          </a:p>
          <a:p>
            <a:pPr>
              <a:buNone/>
            </a:pPr>
            <a:r>
              <a:rPr lang="cs-CZ" dirty="0" smtClean="0"/>
              <a:t>Mzdy:</a:t>
            </a:r>
          </a:p>
          <a:p>
            <a:r>
              <a:rPr lang="cs-CZ" dirty="0" smtClean="0"/>
              <a:t>přímé mzdy u truhláře 3,5hod práce – platíme mu 85,-Kč/hod, </a:t>
            </a:r>
          </a:p>
          <a:p>
            <a:r>
              <a:rPr lang="cs-CZ" dirty="0" smtClean="0"/>
              <a:t>u šičky 0,5hod – platíme jí 48,-Kč/hod,</a:t>
            </a:r>
          </a:p>
          <a:p>
            <a:pPr>
              <a:buNone/>
            </a:pPr>
            <a:r>
              <a:rPr lang="cs-CZ" dirty="0" smtClean="0"/>
              <a:t>Ostatní přímý materiál 160,-Kč</a:t>
            </a:r>
          </a:p>
          <a:p>
            <a:r>
              <a:rPr lang="cs-CZ" dirty="0" smtClean="0"/>
              <a:t>VR = 606.720,-Kč 	SR = 944.367,-Kč   </a:t>
            </a:r>
          </a:p>
          <a:p>
            <a:r>
              <a:rPr lang="cs-CZ" dirty="0" smtClean="0"/>
              <a:t>ZR = 224.000,-Kč	OR = 240.000,-Kč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Zisk uvažujte ve výši 25% z úplných vlastních nákladů výkonu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Jaká bude prodejní cena za komplet nábytku? 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Sestavte kalkulaci 1 m</a:t>
            </a:r>
            <a:r>
              <a:rPr lang="cs-CZ" baseline="30000" dirty="0" smtClean="0"/>
              <a:t>3</a:t>
            </a:r>
            <a:r>
              <a:rPr lang="cs-CZ" dirty="0" smtClean="0"/>
              <a:t> bukového řeziva, na které se spotřebuje 1,45 m</a:t>
            </a:r>
            <a:r>
              <a:rPr lang="cs-CZ" baseline="30000" dirty="0" smtClean="0"/>
              <a:t>3</a:t>
            </a:r>
            <a:r>
              <a:rPr lang="cs-CZ" dirty="0" smtClean="0"/>
              <a:t> výřezů po Kč 380,-Kč/ 1 m</a:t>
            </a:r>
            <a:r>
              <a:rPr lang="cs-CZ" baseline="30000" dirty="0" smtClean="0"/>
              <a:t>3</a:t>
            </a:r>
            <a:r>
              <a:rPr lang="cs-CZ" dirty="0" smtClean="0"/>
              <a:t>. Souhrnná výkonová norma je 5 hodin při průměrné tarifní sazbě Kč 14,-Kč/hod.</a:t>
            </a:r>
          </a:p>
          <a:p>
            <a:r>
              <a:rPr lang="cs-CZ" dirty="0" smtClean="0"/>
              <a:t>Rozpočty režií v Kč: výrobní 1.750.000,-, správní 350.000,-, odbytová 95.000,-. </a:t>
            </a:r>
          </a:p>
          <a:p>
            <a:r>
              <a:rPr lang="cs-CZ" dirty="0" smtClean="0"/>
              <a:t>Dohodnutá prodejní cena zahrnuje úplné vlastní náklady, zisk 24,85% z ÚVNV a haléřové vyrovnání.</a:t>
            </a:r>
          </a:p>
          <a:p>
            <a:r>
              <a:rPr lang="cs-CZ" dirty="0" smtClean="0"/>
              <a:t>Plánovaná výroba 10 000 m</a:t>
            </a:r>
            <a:r>
              <a:rPr lang="cs-CZ" baseline="30000" dirty="0" smtClean="0"/>
              <a:t>3</a:t>
            </a:r>
            <a:r>
              <a:rPr lang="cs-CZ" dirty="0" smtClean="0"/>
              <a:t>, plánovaný odbyt 9 500 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Jaká bude prodejní cena 1 m</a:t>
            </a:r>
            <a:r>
              <a:rPr lang="cs-CZ" b="1" baseline="30000" dirty="0" smtClean="0"/>
              <a:t>3</a:t>
            </a:r>
            <a:r>
              <a:rPr lang="cs-CZ" b="1" dirty="0" smtClean="0"/>
              <a:t> dřeva?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 pekárně pečou vánočky, kterých vyrobí ve sledovaném období 7 200ks. Podle receptu je třeba na jednu vánočku: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Zpracování a vyválení těsta, zapletení jedné vánočky trvá pekaři 12 minut, přičemž jeho mzdový tarif je 60,-Kč/hod.</a:t>
            </a:r>
          </a:p>
          <a:p>
            <a:r>
              <a:rPr lang="cs-CZ" dirty="0" smtClean="0"/>
              <a:t>Ostatní přímý materiál – tj. rozinky, mandle, sůl – 3,-Kč.</a:t>
            </a:r>
          </a:p>
          <a:p>
            <a:r>
              <a:rPr lang="cs-CZ" dirty="0" smtClean="0"/>
              <a:t>VR = 24.400,-	SR = 10.000,-   ZR = 3.000,-   OR = 2.080,-</a:t>
            </a:r>
          </a:p>
          <a:p>
            <a:r>
              <a:rPr lang="cs-CZ" dirty="0" smtClean="0"/>
              <a:t>Zisk je plánován ve výši 30% z úplných vlastních nákladů výkonu.</a:t>
            </a:r>
          </a:p>
          <a:p>
            <a:r>
              <a:rPr lang="cs-CZ" b="1" dirty="0" smtClean="0"/>
              <a:t>Jaká bude prodejní cena jedné vánočky?</a:t>
            </a:r>
            <a:endParaRPr lang="cs-CZ" dirty="0" smtClean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857224" y="2143116"/>
          <a:ext cx="6286544" cy="2000266"/>
        </p:xfrm>
        <a:graphic>
          <a:graphicData uri="http://schemas.openxmlformats.org/drawingml/2006/table">
            <a:tbl>
              <a:tblPr/>
              <a:tblGrid>
                <a:gridCol w="1571636"/>
                <a:gridCol w="1571636"/>
                <a:gridCol w="1571636"/>
                <a:gridCol w="1571636"/>
              </a:tblGrid>
              <a:tr h="444503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Surovina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Spotřeba na 1ks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Měrná jednotka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Cena za měrnou jednotku (Kč)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503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Mouka polohrubá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50dg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5,60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Cukr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10dg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16,00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Máslo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10dg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80,00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Droždí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2,5dg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10dg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3,00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Mléko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0,5l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 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8,00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Vejce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2ks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1ks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1,50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Příklad č. 1   11.199,-Kč</a:t>
            </a:r>
          </a:p>
          <a:p>
            <a:r>
              <a:rPr lang="cs-CZ" dirty="0" smtClean="0"/>
              <a:t>Příklad č. 2     1.050,-Kč</a:t>
            </a:r>
          </a:p>
          <a:p>
            <a:r>
              <a:rPr lang="cs-CZ" dirty="0" smtClean="0"/>
              <a:t>Příklad č. 3          52,83 Kč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vydání. Fortuna Praha, 1994, ISBN </a:t>
            </a:r>
            <a:r>
              <a:rPr lang="cs-CZ" dirty="0" smtClean="0"/>
              <a:t>80-7168-095-8</a:t>
            </a:r>
          </a:p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338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8. Kalkulace prostým  dělením    příklady k procvičování</vt:lpstr>
      <vt:lpstr>Příklad č. 1</vt:lpstr>
      <vt:lpstr>Příklad č. 2</vt:lpstr>
      <vt:lpstr>Příklad č. 3</vt:lpstr>
      <vt:lpstr>Výsledky: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10. Kalkulace   s poměrovými čísly </dc:title>
  <dc:creator>Rachota</dc:creator>
  <cp:lastModifiedBy>Rachota</cp:lastModifiedBy>
  <cp:revision>14</cp:revision>
  <dcterms:created xsi:type="dcterms:W3CDTF">2013-02-24T14:27:12Z</dcterms:created>
  <dcterms:modified xsi:type="dcterms:W3CDTF">2013-05-16T17:17:43Z</dcterms:modified>
</cp:coreProperties>
</file>