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71" r:id="rId3"/>
    <p:sldId id="256" r:id="rId4"/>
    <p:sldId id="257" r:id="rId5"/>
    <p:sldId id="272" r:id="rId6"/>
    <p:sldId id="273" r:id="rId7"/>
    <p:sldId id="274" r:id="rId8"/>
    <p:sldId id="275" r:id="rId9"/>
    <p:sldId id="276" r:id="rId10"/>
    <p:sldId id="258" r:id="rId11"/>
    <p:sldId id="277" r:id="rId12"/>
    <p:sldId id="278" r:id="rId13"/>
    <p:sldId id="264" r:id="rId14"/>
    <p:sldId id="279" r:id="rId15"/>
    <p:sldId id="280" r:id="rId16"/>
    <p:sldId id="259" r:id="rId17"/>
    <p:sldId id="261" r:id="rId18"/>
    <p:sldId id="268" r:id="rId19"/>
    <p:sldId id="265" r:id="rId20"/>
    <p:sldId id="266" r:id="rId21"/>
    <p:sldId id="267" r:id="rId22"/>
    <p:sldId id="262" r:id="rId23"/>
    <p:sldId id="263" r:id="rId24"/>
    <p:sldId id="281" r:id="rId25"/>
    <p:sldId id="282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C775864C-BE66-457B-A7F2-9A332BA3F3C7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A10D36C-8158-4959-B745-2DD67850FA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775864C-BE66-457B-A7F2-9A332BA3F3C7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10D36C-8158-4959-B745-2DD67850FA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C775864C-BE66-457B-A7F2-9A332BA3F3C7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A10D36C-8158-4959-B745-2DD67850FA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775864C-BE66-457B-A7F2-9A332BA3F3C7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DA10D36C-8158-4959-B745-2DD67850FA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775864C-BE66-457B-A7F2-9A332BA3F3C7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DA10D36C-8158-4959-B745-2DD67850FA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775864C-BE66-457B-A7F2-9A332BA3F3C7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10D36C-8158-4959-B745-2DD67850FA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775864C-BE66-457B-A7F2-9A332BA3F3C7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10D36C-8158-4959-B745-2DD67850FA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C775864C-BE66-457B-A7F2-9A332BA3F3C7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A10D36C-8158-4959-B745-2DD67850FA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C775864C-BE66-457B-A7F2-9A332BA3F3C7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A10D36C-8158-4959-B745-2DD67850FA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775864C-BE66-457B-A7F2-9A332BA3F3C7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10D36C-8158-4959-B745-2DD67850FA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775864C-BE66-457B-A7F2-9A332BA3F3C7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10D36C-8158-4959-B745-2DD67850FA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75864C-BE66-457B-A7F2-9A332BA3F3C7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10D36C-8158-4959-B745-2DD67850FA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75864C-BE66-457B-A7F2-9A332BA3F3C7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10D36C-8158-4959-B745-2DD67850FA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75864C-BE66-457B-A7F2-9A332BA3F3C7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10D36C-8158-4959-B745-2DD67850FA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75864C-BE66-457B-A7F2-9A332BA3F3C7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10D36C-8158-4959-B745-2DD67850FA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75864C-BE66-457B-A7F2-9A332BA3F3C7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10D36C-8158-4959-B745-2DD67850FA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75864C-BE66-457B-A7F2-9A332BA3F3C7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10D36C-8158-4959-B745-2DD67850FA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75864C-BE66-457B-A7F2-9A332BA3F3C7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10D36C-8158-4959-B745-2DD67850FA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75864C-BE66-457B-A7F2-9A332BA3F3C7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10D36C-8158-4959-B745-2DD67850FA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75864C-BE66-457B-A7F2-9A332BA3F3C7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10D36C-8158-4959-B745-2DD67850FA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75864C-BE66-457B-A7F2-9A332BA3F3C7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10D36C-8158-4959-B745-2DD67850FA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75864C-BE66-457B-A7F2-9A332BA3F3C7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10D36C-8158-4959-B745-2DD67850FA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C775864C-BE66-457B-A7F2-9A332BA3F3C7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DA10D36C-8158-4959-B745-2DD67850FA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C775864C-BE66-457B-A7F2-9A332BA3F3C7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DA10D36C-8158-4959-B745-2DD67850FA7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1211263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198813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/>
              <a:t>: VY_32_INOVACE_13_25_Lidová píseň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Monika Kloučková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/>
              <a:t>Vzdělávací obor/Předmět/Téma</a:t>
            </a:r>
            <a:r>
              <a:rPr lang="cs-CZ" sz="1700" dirty="0" smtClean="0"/>
              <a:t>: Umění a kultura/Hudební výchova/Lidová píseň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výuková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</a:t>
            </a:r>
            <a:r>
              <a:rPr lang="cs-CZ" sz="1700" smtClean="0"/>
              <a:t>list:</a:t>
            </a:r>
            <a:r>
              <a:rPr lang="cs-CZ" sz="1700"/>
              <a:t> </a:t>
            </a:r>
            <a:r>
              <a:rPr lang="cs-CZ" sz="1700" smtClean="0"/>
              <a:t>ne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Žáci poznají umělou a lidovou píseň. Seznámí se se vznikem lidové písně, jejími náměty a druhy. Zařadí sběratele lidových písní a určí druhy písní podle textu.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15.2.2013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14475" y="4445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Lidová píseň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lidová píseň?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</p:txBody>
      </p:sp>
      <p:pic>
        <p:nvPicPr>
          <p:cNvPr id="1027" name="Picture 3" descr="C:\Documents and Settings\Monc a\Local Settings\Temporary Internet Files\Content.IE5\CY2FQB6R\MC90043799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2348880"/>
            <a:ext cx="3458172" cy="26642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lidová píseň?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nejrozšířenější hudební druh</a:t>
            </a:r>
          </a:p>
          <a:p>
            <a:endParaRPr lang="cs-CZ" dirty="0" smtClean="0"/>
          </a:p>
        </p:txBody>
      </p:sp>
      <p:pic>
        <p:nvPicPr>
          <p:cNvPr id="1027" name="Picture 3" descr="C:\Documents and Settings\Monc a\Local Settings\Temporary Internet Files\Content.IE5\CY2FQB6R\MC90043799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2348880"/>
            <a:ext cx="3458172" cy="266429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73429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lidová píseň?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nejrozšířenější hudební druh</a:t>
            </a:r>
          </a:p>
          <a:p>
            <a:endParaRPr lang="cs-CZ" dirty="0" smtClean="0"/>
          </a:p>
          <a:p>
            <a:r>
              <a:rPr lang="cs-CZ" dirty="0" smtClean="0"/>
              <a:t>nevelká vokální skladba</a:t>
            </a:r>
          </a:p>
          <a:p>
            <a:endParaRPr lang="cs-CZ" dirty="0" smtClean="0"/>
          </a:p>
        </p:txBody>
      </p:sp>
      <p:pic>
        <p:nvPicPr>
          <p:cNvPr id="1027" name="Picture 3" descr="C:\Documents and Settings\Monc a\Local Settings\Temporary Internet Files\Content.IE5\CY2FQB6R\MC90043799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2348880"/>
            <a:ext cx="3458172" cy="266429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73429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lidová píseň?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nejrozšířenější hudební druh</a:t>
            </a:r>
          </a:p>
          <a:p>
            <a:endParaRPr lang="cs-CZ" dirty="0" smtClean="0"/>
          </a:p>
          <a:p>
            <a:r>
              <a:rPr lang="cs-CZ" dirty="0" smtClean="0"/>
              <a:t>nevelká vokální skladba</a:t>
            </a:r>
          </a:p>
          <a:p>
            <a:endParaRPr lang="cs-CZ" dirty="0" smtClean="0"/>
          </a:p>
          <a:p>
            <a:r>
              <a:rPr lang="cs-CZ" dirty="0" smtClean="0"/>
              <a:t>má veršovaný text</a:t>
            </a:r>
          </a:p>
          <a:p>
            <a:endParaRPr lang="cs-CZ" dirty="0" smtClean="0"/>
          </a:p>
        </p:txBody>
      </p:sp>
      <p:pic>
        <p:nvPicPr>
          <p:cNvPr id="1027" name="Picture 3" descr="C:\Documents and Settings\Monc a\Local Settings\Temporary Internet Files\Content.IE5\CY2FQB6R\MC90043799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2348880"/>
            <a:ext cx="3458172" cy="266429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73429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000"/>
                            </p:stCondLst>
                            <p:childTnLst>
                              <p:par>
                                <p:cTn id="3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lidová píseň?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nejrozšířenější hudební druh</a:t>
            </a:r>
          </a:p>
          <a:p>
            <a:endParaRPr lang="cs-CZ" dirty="0" smtClean="0"/>
          </a:p>
          <a:p>
            <a:r>
              <a:rPr lang="cs-CZ" dirty="0" smtClean="0"/>
              <a:t>nevelká vokální skladba</a:t>
            </a:r>
          </a:p>
          <a:p>
            <a:endParaRPr lang="cs-CZ" dirty="0" smtClean="0"/>
          </a:p>
          <a:p>
            <a:r>
              <a:rPr lang="cs-CZ" dirty="0" smtClean="0"/>
              <a:t>má veršovaný text</a:t>
            </a:r>
          </a:p>
          <a:p>
            <a:endParaRPr lang="cs-CZ" dirty="0" smtClean="0"/>
          </a:p>
          <a:p>
            <a:r>
              <a:rPr lang="cs-CZ" dirty="0" smtClean="0"/>
              <a:t>má jednoduchou stavbu</a:t>
            </a:r>
          </a:p>
          <a:p>
            <a:endParaRPr lang="cs-CZ" dirty="0" smtClean="0"/>
          </a:p>
        </p:txBody>
      </p:sp>
      <p:pic>
        <p:nvPicPr>
          <p:cNvPr id="1027" name="Picture 3" descr="C:\Documents and Settings\Monc a\Local Settings\Temporary Internet Files\Content.IE5\CY2FQB6R\MC90043799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2348880"/>
            <a:ext cx="3458172" cy="266429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73429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000"/>
                            </p:stCondLst>
                            <p:childTnLst>
                              <p:par>
                                <p:cTn id="3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6000"/>
                            </p:stCondLst>
                            <p:childTnLst>
                              <p:par>
                                <p:cTn id="3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lidová píseň?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nejrozšířenější hudební druh</a:t>
            </a:r>
          </a:p>
          <a:p>
            <a:endParaRPr lang="cs-CZ" dirty="0" smtClean="0"/>
          </a:p>
          <a:p>
            <a:r>
              <a:rPr lang="cs-CZ" dirty="0" smtClean="0"/>
              <a:t>nevelká vokální skladba</a:t>
            </a:r>
          </a:p>
          <a:p>
            <a:endParaRPr lang="cs-CZ" dirty="0" smtClean="0"/>
          </a:p>
          <a:p>
            <a:r>
              <a:rPr lang="cs-CZ" dirty="0" smtClean="0"/>
              <a:t>má veršovaný text</a:t>
            </a:r>
          </a:p>
          <a:p>
            <a:endParaRPr lang="cs-CZ" dirty="0" smtClean="0"/>
          </a:p>
          <a:p>
            <a:r>
              <a:rPr lang="cs-CZ" dirty="0" smtClean="0"/>
              <a:t>má jednoduchou stavbu</a:t>
            </a:r>
          </a:p>
          <a:p>
            <a:endParaRPr lang="cs-CZ" dirty="0" smtClean="0"/>
          </a:p>
          <a:p>
            <a:r>
              <a:rPr lang="cs-CZ" dirty="0" smtClean="0"/>
              <a:t>má prosté výrazové prostředky</a:t>
            </a:r>
          </a:p>
        </p:txBody>
      </p:sp>
      <p:pic>
        <p:nvPicPr>
          <p:cNvPr id="1027" name="Picture 3" descr="C:\Documents and Settings\Monc a\Local Settings\Temporary Internet Files\Content.IE5\CY2FQB6R\MC90043799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2348880"/>
            <a:ext cx="3458172" cy="266429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73429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000"/>
                            </p:stCondLst>
                            <p:childTnLst>
                              <p:par>
                                <p:cTn id="3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6000"/>
                            </p:stCondLst>
                            <p:childTnLst>
                              <p:par>
                                <p:cTn id="3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8000"/>
                            </p:stCondLst>
                            <p:childTnLst>
                              <p:par>
                                <p:cTn id="4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písní: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2050" name="Picture 2" descr="C:\Documents and Settings\Monc a\Local Settings\Temporary Internet Files\Content.IE5\OZ1L3PS7\MC9004244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1772816"/>
            <a:ext cx="3659702" cy="28083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písní: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Lidová píseň</a:t>
            </a:r>
          </a:p>
          <a:p>
            <a:pPr lvl="1"/>
            <a:r>
              <a:rPr lang="cs-CZ" dirty="0" smtClean="0"/>
              <a:t>obyčejně je anonymní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2050" name="Picture 2" descr="C:\Documents and Settings\Monc a\Local Settings\Temporary Internet Files\Content.IE5\OZ1L3PS7\MC9004244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1772816"/>
            <a:ext cx="3659702" cy="280831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54803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písní: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Lidová píseň</a:t>
            </a:r>
          </a:p>
          <a:p>
            <a:pPr lvl="1"/>
            <a:r>
              <a:rPr lang="cs-CZ" dirty="0" smtClean="0"/>
              <a:t>obyčejně je anonymní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Umělá píseň</a:t>
            </a:r>
          </a:p>
          <a:p>
            <a:pPr lvl="1"/>
            <a:r>
              <a:rPr lang="cs-CZ" dirty="0" smtClean="0"/>
              <a:t>složená určitým známým autorem</a:t>
            </a:r>
            <a:endParaRPr lang="cs-CZ" dirty="0"/>
          </a:p>
        </p:txBody>
      </p:sp>
      <p:pic>
        <p:nvPicPr>
          <p:cNvPr id="2050" name="Picture 2" descr="C:\Documents and Settings\Monc a\Local Settings\Temporary Internet Files\Content.IE5\OZ1L3PS7\MC9004244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1772816"/>
            <a:ext cx="3659702" cy="280831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54803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000"/>
                            </p:stCondLst>
                            <p:childTnLst>
                              <p:par>
                                <p:cTn id="3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Lidové písně existují od pradávna.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Lidové písně existují od pradávna.</a:t>
            </a:r>
          </a:p>
          <a:p>
            <a:endParaRPr lang="cs-CZ" dirty="0" smtClean="0"/>
          </a:p>
          <a:p>
            <a:r>
              <a:rPr lang="cs-CZ" dirty="0" smtClean="0"/>
              <a:t>To o čem a jak se v nich zpívá souvisí s tím, kde a při jaké události vznikaly a co lidé – jejich tvůrci – dělali.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931114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Lidové písně existují od pradávna.</a:t>
            </a:r>
          </a:p>
          <a:p>
            <a:endParaRPr lang="cs-CZ" dirty="0" smtClean="0"/>
          </a:p>
          <a:p>
            <a:r>
              <a:rPr lang="cs-CZ" dirty="0" smtClean="0"/>
              <a:t>To o čem a jak se v nich zpívá souvisí s tím, kde a při jaké události vznikaly a co lidé – jejich tvůrci – dělali.</a:t>
            </a:r>
          </a:p>
          <a:p>
            <a:endParaRPr lang="cs-CZ" dirty="0" smtClean="0"/>
          </a:p>
          <a:p>
            <a:r>
              <a:rPr lang="cs-CZ" dirty="0" smtClean="0"/>
              <a:t>Předávaly se ústní tradicí z generace na generaci.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1114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000"/>
                            </p:stCondLst>
                            <p:childTnLst>
                              <p:par>
                                <p:cTn id="44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Text lidové písně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Texty lidových písní mohou vyjadřovat:</a:t>
            </a:r>
          </a:p>
          <a:p>
            <a:endParaRPr lang="cs-CZ" dirty="0" smtClean="0"/>
          </a:p>
          <a:p>
            <a:pPr lvl="1"/>
            <a:r>
              <a:rPr lang="cs-CZ" dirty="0" smtClean="0"/>
              <a:t>různé náměty ze všedního života</a:t>
            </a:r>
          </a:p>
          <a:p>
            <a:pPr lvl="1"/>
            <a:r>
              <a:rPr lang="cs-CZ" dirty="0" smtClean="0"/>
              <a:t>pocity člověka</a:t>
            </a:r>
          </a:p>
          <a:p>
            <a:pPr lvl="1"/>
            <a:r>
              <a:rPr lang="cs-CZ" dirty="0" smtClean="0"/>
              <a:t>reakce na společenské události</a:t>
            </a:r>
          </a:p>
          <a:p>
            <a:pPr lvl="1"/>
            <a:r>
              <a:rPr lang="cs-CZ" dirty="0" smtClean="0"/>
              <a:t>životní zkušenosti</a:t>
            </a:r>
          </a:p>
          <a:p>
            <a:pPr lvl="1"/>
            <a:r>
              <a:rPr lang="cs-CZ" dirty="0" smtClean="0"/>
              <a:t>sílu národa</a:t>
            </a:r>
          </a:p>
          <a:p>
            <a:pPr lvl="1"/>
            <a:r>
              <a:rPr lang="cs-CZ" dirty="0" smtClean="0"/>
              <a:t>zvyky národa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"/>
                            </p:stCondLst>
                            <p:childTnLst>
                              <p:par>
                                <p:cTn id="2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500"/>
                            </p:stCondLst>
                            <p:childTnLst>
                              <p:par>
                                <p:cTn id="3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lidových písní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Ukolébavky</a:t>
            </a:r>
          </a:p>
          <a:p>
            <a:r>
              <a:rPr lang="cs-CZ" dirty="0" smtClean="0"/>
              <a:t>Milostné písně</a:t>
            </a:r>
          </a:p>
          <a:p>
            <a:r>
              <a:rPr lang="cs-CZ" dirty="0" smtClean="0"/>
              <a:t>Pracovní písně</a:t>
            </a:r>
          </a:p>
          <a:p>
            <a:r>
              <a:rPr lang="cs-CZ" dirty="0" smtClean="0"/>
              <a:t>Písně, kterými byli vyprovázeni chlapci na vojnu (lidový tanec verbuňk)</a:t>
            </a:r>
          </a:p>
          <a:p>
            <a:r>
              <a:rPr lang="cs-CZ" dirty="0" smtClean="0"/>
              <a:t>Koledy</a:t>
            </a:r>
          </a:p>
          <a:p>
            <a:r>
              <a:rPr lang="cs-CZ" dirty="0" smtClean="0"/>
              <a:t>Písně k obřadům či oslavám (narozeniny, křtiny, pohřby, svatby…)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Malý úkol: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Přiřaďte následující texty k jednomu z druhů lidových písní.</a:t>
            </a:r>
            <a:endParaRPr lang="cs-CZ" dirty="0"/>
          </a:p>
        </p:txBody>
      </p:sp>
      <p:pic>
        <p:nvPicPr>
          <p:cNvPr id="6146" name="Picture 2" descr="C:\Documents and Settings\Monc a\Local Settings\Temporary Internet Files\Content.IE5\8UJSQMM5\MC90044190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04664"/>
            <a:ext cx="2088232" cy="2467514"/>
          </a:xfrm>
          <a:prstGeom prst="rect">
            <a:avLst/>
          </a:prstGeom>
          <a:noFill/>
        </p:spPr>
      </p:pic>
      <p:pic>
        <p:nvPicPr>
          <p:cNvPr id="6147" name="Picture 3" descr="C:\Documents and Settings\Monc a\Local Settings\Temporary Internet Files\Content.IE5\DJ1JC301\MC90044193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3717032"/>
            <a:ext cx="2612537" cy="25202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26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Dobrú</a:t>
            </a:r>
            <a:r>
              <a:rPr lang="cs-CZ" dirty="0" smtClean="0"/>
              <a:t> noc má milá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3271624"/>
            <a:ext cx="5660524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err="1" smtClean="0"/>
              <a:t>Dobrú</a:t>
            </a:r>
            <a:r>
              <a:rPr lang="cs-CZ" sz="2800" i="1" dirty="0" smtClean="0"/>
              <a:t> noc, má milá, </a:t>
            </a:r>
            <a:r>
              <a:rPr lang="cs-CZ" sz="2800" i="1" dirty="0" err="1" smtClean="0"/>
              <a:t>dobrú</a:t>
            </a:r>
            <a:r>
              <a:rPr lang="cs-CZ" sz="2800" i="1" dirty="0" smtClean="0"/>
              <a:t> noc,</a:t>
            </a:r>
          </a:p>
          <a:p>
            <a:r>
              <a:rPr lang="cs-CZ" sz="2800" i="1" dirty="0" smtClean="0"/>
              <a:t>nech ti je sám Pán </a:t>
            </a:r>
            <a:r>
              <a:rPr lang="cs-CZ" sz="2800" i="1" dirty="0" err="1" smtClean="0"/>
              <a:t>Boh</a:t>
            </a:r>
            <a:r>
              <a:rPr lang="cs-CZ" sz="2800" i="1" dirty="0" smtClean="0"/>
              <a:t> na pomoc!</a:t>
            </a:r>
          </a:p>
          <a:p>
            <a:r>
              <a:rPr lang="cs-CZ" sz="2800" i="1" dirty="0" err="1" smtClean="0"/>
              <a:t>Dobrú</a:t>
            </a:r>
            <a:r>
              <a:rPr lang="cs-CZ" sz="2800" i="1" dirty="0" smtClean="0"/>
              <a:t> noc, dobře spi,</a:t>
            </a:r>
          </a:p>
          <a:p>
            <a:r>
              <a:rPr lang="cs-CZ" sz="2800" i="1" dirty="0" smtClean="0"/>
              <a:t>nech </a:t>
            </a:r>
            <a:r>
              <a:rPr lang="cs-CZ" sz="2800" i="1" dirty="0" err="1" smtClean="0"/>
              <a:t>sa</a:t>
            </a:r>
            <a:r>
              <a:rPr lang="cs-CZ" sz="2800" i="1" dirty="0" smtClean="0"/>
              <a:t> ti </a:t>
            </a:r>
            <a:r>
              <a:rPr lang="cs-CZ" sz="2800" i="1" dirty="0" err="1" smtClean="0"/>
              <a:t>snívajú</a:t>
            </a:r>
            <a:r>
              <a:rPr lang="cs-CZ" sz="2800" i="1" dirty="0" smtClean="0"/>
              <a:t> sladké sny.</a:t>
            </a:r>
          </a:p>
          <a:p>
            <a:r>
              <a:rPr lang="cs-CZ" sz="2800" i="1" dirty="0" err="1" smtClean="0"/>
              <a:t>Dobrú</a:t>
            </a:r>
            <a:r>
              <a:rPr lang="cs-CZ" sz="2800" i="1" dirty="0" smtClean="0"/>
              <a:t> noc, dobře spi,</a:t>
            </a:r>
          </a:p>
          <a:p>
            <a:r>
              <a:rPr lang="cs-CZ" sz="2800" i="1" dirty="0" smtClean="0"/>
              <a:t>nech </a:t>
            </a:r>
            <a:r>
              <a:rPr lang="cs-CZ" sz="2800" i="1" dirty="0" err="1" smtClean="0"/>
              <a:t>sa</a:t>
            </a:r>
            <a:r>
              <a:rPr lang="cs-CZ" sz="2800" i="1" dirty="0" smtClean="0"/>
              <a:t> ti </a:t>
            </a:r>
            <a:r>
              <a:rPr lang="cs-CZ" sz="2800" i="1" dirty="0" err="1" smtClean="0"/>
              <a:t>snívajú</a:t>
            </a:r>
            <a:r>
              <a:rPr lang="cs-CZ" sz="2800" i="1" dirty="0" smtClean="0"/>
              <a:t> sladké sny.</a:t>
            </a:r>
          </a:p>
        </p:txBody>
      </p:sp>
      <p:pic>
        <p:nvPicPr>
          <p:cNvPr id="3074" name="Picture 2" descr="C:\Documents and Settings\Monc a\Local Settings\Temporary Internet Files\Content.IE5\SB8UIX2O\MC9003974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1484784"/>
            <a:ext cx="1549904" cy="486444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0"/>
                            </p:stCondLst>
                            <p:childTnLst>
                              <p:par>
                                <p:cTn id="3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7000"/>
                            </p:stCondLst>
                            <p:childTnLst>
                              <p:par>
                                <p:cTn id="3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9000"/>
                            </p:stCondLst>
                            <p:childTnLst>
                              <p:par>
                                <p:cTn id="4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3000"/>
                            </p:stCondLst>
                            <p:childTnLst>
                              <p:par>
                                <p:cTn id="4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 Hodoníně za vojáčka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2555026"/>
            <a:ext cx="6800260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V Hodoníně za vojáčka </a:t>
            </a:r>
            <a:r>
              <a:rPr lang="cs-CZ" sz="2800" i="1" dirty="0" err="1" smtClean="0"/>
              <a:t>mňa</a:t>
            </a:r>
            <a:r>
              <a:rPr lang="cs-CZ" sz="2800" i="1" dirty="0" smtClean="0"/>
              <a:t> vzali,</a:t>
            </a:r>
          </a:p>
          <a:p>
            <a:r>
              <a:rPr lang="cs-CZ" sz="2800" i="1" dirty="0" smtClean="0"/>
              <a:t>moje vlásky na </a:t>
            </a:r>
            <a:r>
              <a:rPr lang="cs-CZ" sz="2800" i="1" dirty="0" err="1" smtClean="0"/>
              <a:t>kraťučko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strihali</a:t>
            </a:r>
            <a:r>
              <a:rPr lang="cs-CZ" sz="2800" i="1" dirty="0" smtClean="0"/>
              <a:t>,</a:t>
            </a:r>
          </a:p>
          <a:p>
            <a:r>
              <a:rPr lang="cs-CZ" sz="2800" i="1" dirty="0" smtClean="0"/>
              <a:t>moje vlásky hej, haj, na kolena padaly,</a:t>
            </a:r>
          </a:p>
          <a:p>
            <a:r>
              <a:rPr lang="cs-CZ" sz="2800" i="1" dirty="0" err="1" smtClean="0"/>
              <a:t>moja</a:t>
            </a:r>
            <a:r>
              <a:rPr lang="cs-CZ" sz="2800" i="1" dirty="0" smtClean="0"/>
              <a:t> mamka aj </a:t>
            </a:r>
            <a:r>
              <a:rPr lang="cs-CZ" sz="2800" i="1" dirty="0" err="1" smtClean="0"/>
              <a:t>frajárka</a:t>
            </a:r>
            <a:r>
              <a:rPr lang="cs-CZ" sz="2800" i="1" dirty="0" smtClean="0"/>
              <a:t> plakaly.</a:t>
            </a:r>
          </a:p>
          <a:p>
            <a:endParaRPr lang="cs-CZ" sz="2800" i="1" dirty="0" smtClean="0"/>
          </a:p>
          <a:p>
            <a:r>
              <a:rPr lang="cs-CZ" sz="2800" i="1" dirty="0" smtClean="0"/>
              <a:t>Neplačte vy, </a:t>
            </a:r>
            <a:r>
              <a:rPr lang="cs-CZ" sz="2800" i="1" dirty="0" err="1" smtClean="0"/>
              <a:t>moja</a:t>
            </a:r>
            <a:r>
              <a:rPr lang="cs-CZ" sz="2800" i="1" dirty="0" smtClean="0"/>
              <a:t> mamka, matička,</a:t>
            </a:r>
          </a:p>
          <a:p>
            <a:r>
              <a:rPr lang="cs-CZ" sz="2800" i="1" dirty="0" smtClean="0"/>
              <a:t>já uskočím, až poletí </a:t>
            </a:r>
            <a:r>
              <a:rPr lang="cs-CZ" sz="2800" i="1" dirty="0" err="1" smtClean="0"/>
              <a:t>gulička</a:t>
            </a:r>
            <a:r>
              <a:rPr lang="cs-CZ" sz="2800" i="1" dirty="0" smtClean="0"/>
              <a:t>.</a:t>
            </a:r>
          </a:p>
          <a:p>
            <a:r>
              <a:rPr lang="cs-CZ" sz="2800" i="1" dirty="0" smtClean="0"/>
              <a:t>Já uskočím hej, haj, jak na nebi </a:t>
            </a:r>
            <a:r>
              <a:rPr lang="cs-CZ" sz="2800" i="1" dirty="0" err="1" smtClean="0"/>
              <a:t>vězdička</a:t>
            </a:r>
            <a:r>
              <a:rPr lang="cs-CZ" sz="2800" i="1" dirty="0" smtClean="0"/>
              <a:t>,</a:t>
            </a:r>
          </a:p>
          <a:p>
            <a:r>
              <a:rPr lang="cs-CZ" sz="2800" i="1" dirty="0" smtClean="0"/>
              <a:t>já uskočím, až poletí </a:t>
            </a:r>
            <a:r>
              <a:rPr lang="cs-CZ" sz="2800" i="1" dirty="0" err="1" smtClean="0"/>
              <a:t>gulička</a:t>
            </a:r>
            <a:r>
              <a:rPr lang="cs-CZ" sz="2800" i="1" dirty="0" smtClean="0"/>
              <a:t>.</a:t>
            </a:r>
            <a:endParaRPr lang="cs-CZ" sz="2800" i="1" dirty="0"/>
          </a:p>
        </p:txBody>
      </p:sp>
      <p:pic>
        <p:nvPicPr>
          <p:cNvPr id="4098" name="Picture 2" descr="C:\Documents and Settings\Monc a\Local Settings\Temporary Internet Files\Content.IE5\SB8UIX2O\MC9003974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1772816"/>
            <a:ext cx="1261872" cy="44644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0"/>
                            </p:stCondLst>
                            <p:childTnLst>
                              <p:par>
                                <p:cTn id="3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7000"/>
                            </p:stCondLst>
                            <p:childTnLst>
                              <p:par>
                                <p:cTn id="3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9000"/>
                            </p:stCondLst>
                            <p:childTnLst>
                              <p:par>
                                <p:cTn id="4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3000"/>
                            </p:stCondLst>
                            <p:childTnLst>
                              <p:par>
                                <p:cTn id="4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5000"/>
                            </p:stCondLst>
                            <p:childTnLst>
                              <p:par>
                                <p:cTn id="5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7000"/>
                            </p:stCondLst>
                            <p:childTnLst>
                              <p:par>
                                <p:cTn id="5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Ej, lásko, </a:t>
            </a:r>
            <a:r>
              <a:rPr lang="cs-CZ" dirty="0" err="1" smtClean="0"/>
              <a:t>lásko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996952"/>
            <a:ext cx="4857420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Ej, lásko, </a:t>
            </a:r>
            <a:r>
              <a:rPr lang="cs-CZ" sz="2800" i="1" dirty="0" err="1" smtClean="0"/>
              <a:t>lásko</a:t>
            </a:r>
            <a:r>
              <a:rPr lang="cs-CZ" sz="2800" i="1" dirty="0" smtClean="0"/>
              <a:t>, ty nejsi stálá,</a:t>
            </a:r>
          </a:p>
          <a:p>
            <a:r>
              <a:rPr lang="cs-CZ" sz="2800" i="1" dirty="0" smtClean="0"/>
              <a:t>jako voděnka mezi </a:t>
            </a:r>
            <a:r>
              <a:rPr lang="cs-CZ" sz="2800" i="1" dirty="0" err="1" smtClean="0"/>
              <a:t>břehama</a:t>
            </a:r>
            <a:r>
              <a:rPr lang="cs-CZ" sz="2800" i="1" dirty="0" smtClean="0"/>
              <a:t>.</a:t>
            </a:r>
          </a:p>
          <a:p>
            <a:endParaRPr lang="cs-CZ" sz="2800" i="1" dirty="0" smtClean="0"/>
          </a:p>
          <a:p>
            <a:r>
              <a:rPr lang="cs-CZ" sz="2800" i="1" dirty="0" smtClean="0"/>
              <a:t>Voda uplyne, láska pomine</a:t>
            </a:r>
          </a:p>
          <a:p>
            <a:r>
              <a:rPr lang="cs-CZ" sz="2800" i="1" dirty="0" smtClean="0"/>
              <a:t>jako lísteček na rozmarýně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5122" name="Picture 2" descr="C:\Documents and Settings\Monc a\Local Settings\Temporary Internet Files\Content.IE5\SB8UIX2O\MC9003974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1916832"/>
            <a:ext cx="2808312" cy="43204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0"/>
                            </p:stCondLst>
                            <p:childTnLst>
                              <p:par>
                                <p:cTn id="3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7000"/>
                            </p:stCondLst>
                            <p:childTnLst>
                              <p:par>
                                <p:cTn id="3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9000"/>
                            </p:stCondLst>
                            <p:childTnLst>
                              <p:par>
                                <p:cTn id="4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Sběratelé lidových písní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Zkoumali lidové písně a vytvořili obrovské sbírky z jednotlivých krajů naší země.</a:t>
            </a:r>
          </a:p>
          <a:p>
            <a:endParaRPr lang="cs-CZ" dirty="0" smtClean="0"/>
          </a:p>
          <a:p>
            <a:r>
              <a:rPr lang="cs-CZ" dirty="0" smtClean="0"/>
              <a:t>K nejznámějším patřili:</a:t>
            </a:r>
          </a:p>
          <a:p>
            <a:pPr lvl="1"/>
            <a:r>
              <a:rPr lang="cs-CZ" dirty="0" smtClean="0"/>
              <a:t>Karel Jaromír Erben</a:t>
            </a:r>
          </a:p>
          <a:p>
            <a:pPr lvl="1"/>
            <a:r>
              <a:rPr lang="cs-CZ" dirty="0" smtClean="0"/>
              <a:t>František Sušil</a:t>
            </a:r>
          </a:p>
          <a:p>
            <a:pPr lvl="1"/>
            <a:r>
              <a:rPr lang="cs-CZ" dirty="0" smtClean="0"/>
              <a:t>Leoš Janáček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4000"/>
                            </p:stCondLst>
                            <p:childTnLst>
                              <p:par>
                                <p:cTn id="52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Zlidovělé písně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Zlidovělé písně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Jsou to písně, jejichž autor je sice znám, ale staly se tak populárními, že zlidověly.</a:t>
            </a:r>
          </a:p>
          <a:p>
            <a:endParaRPr lang="cs-CZ" dirty="0" smtClean="0"/>
          </a:p>
          <a:p>
            <a:pPr lvl="1"/>
            <a:r>
              <a:rPr lang="cs-CZ" i="1" dirty="0" smtClean="0"/>
              <a:t>Chtíc aby spal </a:t>
            </a:r>
            <a:r>
              <a:rPr lang="cs-CZ" dirty="0" smtClean="0"/>
              <a:t>(autor: Adam Michna z </a:t>
            </a:r>
            <a:r>
              <a:rPr lang="cs-CZ" dirty="0" err="1" smtClean="0"/>
              <a:t>Otradovic</a:t>
            </a:r>
            <a:r>
              <a:rPr lang="cs-CZ" dirty="0" smtClean="0"/>
              <a:t>)</a:t>
            </a:r>
          </a:p>
          <a:p>
            <a:pPr lvl="1"/>
            <a:r>
              <a:rPr lang="cs-CZ" i="1" dirty="0" smtClean="0"/>
              <a:t>Vínečko bílé </a:t>
            </a:r>
            <a:r>
              <a:rPr lang="cs-CZ" dirty="0" smtClean="0"/>
              <a:t>(autor: </a:t>
            </a:r>
            <a:r>
              <a:rPr lang="cs-CZ" dirty="0" err="1" smtClean="0"/>
              <a:t>Fanoš</a:t>
            </a:r>
            <a:r>
              <a:rPr lang="cs-CZ" dirty="0" smtClean="0"/>
              <a:t> </a:t>
            </a:r>
            <a:r>
              <a:rPr lang="cs-CZ" dirty="0" err="1" smtClean="0"/>
              <a:t>Mikulecký</a:t>
            </a:r>
            <a:r>
              <a:rPr lang="cs-CZ" dirty="0" smtClean="0"/>
              <a:t>)</a:t>
            </a:r>
            <a:endParaRPr lang="cs-CZ" i="1" dirty="0" smtClean="0"/>
          </a:p>
        </p:txBody>
      </p:sp>
    </p:spTree>
    <p:extLst>
      <p:ext uri="{BB962C8B-B14F-4D97-AF65-F5344CB8AC3E}">
        <p14:creationId xmlns:p14="http://schemas.microsoft.com/office/powerpoint/2010/main" val="3502993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772816"/>
            <a:ext cx="43524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Obrázky – Klipart Microsoft PowerPoint</a:t>
            </a:r>
          </a:p>
          <a:p>
            <a:r>
              <a:rPr lang="cs-CZ" dirty="0" smtClean="0"/>
              <a:t>Není-li uvedeno jinak, </a:t>
            </a:r>
            <a:r>
              <a:rPr lang="cs-CZ" smtClean="0"/>
              <a:t>vlastní zdroje.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361112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164</TotalTime>
  <Words>555</Words>
  <Application>Microsoft Office PowerPoint</Application>
  <PresentationFormat>Předvádění na obrazovce (4:3)</PresentationFormat>
  <Paragraphs>153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24</vt:i4>
      </vt:variant>
    </vt:vector>
  </HeadingPairs>
  <TitlesOfParts>
    <vt:vector size="26" baseType="lpstr">
      <vt:lpstr>Lití písma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Lidová píseň</vt:lpstr>
      <vt:lpstr>Co je lidová píseň?</vt:lpstr>
      <vt:lpstr>Co je lidová píseň?</vt:lpstr>
      <vt:lpstr>Co je lidová píseň?</vt:lpstr>
      <vt:lpstr>Co je lidová píseň?</vt:lpstr>
      <vt:lpstr>Co je lidová píseň?</vt:lpstr>
      <vt:lpstr>Co je lidová píseň?</vt:lpstr>
      <vt:lpstr>Dělení písní:</vt:lpstr>
      <vt:lpstr>Dělení písní:</vt:lpstr>
      <vt:lpstr>Dělení písní:</vt:lpstr>
      <vt:lpstr>Vznik</vt:lpstr>
      <vt:lpstr>Vznik</vt:lpstr>
      <vt:lpstr>Vznik</vt:lpstr>
      <vt:lpstr>Text lidové písně</vt:lpstr>
      <vt:lpstr>Druhy lidových písní</vt:lpstr>
      <vt:lpstr>Malý úkol:</vt:lpstr>
      <vt:lpstr>Dobrú noc má milá</vt:lpstr>
      <vt:lpstr>V Hodoníně za vojáčka</vt:lpstr>
      <vt:lpstr>Ej, lásko, lásko</vt:lpstr>
      <vt:lpstr>Sběratelé lidových písní</vt:lpstr>
      <vt:lpstr>Zlidovělé písně</vt:lpstr>
      <vt:lpstr>Zlidovělé písně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Lidová píseň</dc:title>
  <dc:creator>Monika</dc:creator>
  <cp:lastModifiedBy>Monika Kloučková</cp:lastModifiedBy>
  <cp:revision>37</cp:revision>
  <dcterms:created xsi:type="dcterms:W3CDTF">2012-10-28T12:35:38Z</dcterms:created>
  <dcterms:modified xsi:type="dcterms:W3CDTF">2013-10-28T12:28:10Z</dcterms:modified>
</cp:coreProperties>
</file>