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B01A6D-18D9-49A2-9598-3F4204B6205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DB3D8-BC9C-464A-8AA9-24A700061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DB3D8-BC9C-464A-8AA9-24A700061D3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vysvětluje kalkulační metodu s poměrovými čísly, její podstatu a na výkladovém příkladu její praktické použití.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10. Kalkulace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	</a:t>
            </a:r>
            <a:r>
              <a:rPr lang="cs-CZ" b="1" dirty="0" smtClean="0"/>
              <a:t>s</a:t>
            </a:r>
            <a:r>
              <a:rPr lang="cs-CZ" b="1" dirty="0"/>
              <a:t> poměrovými čísly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Kalkulace  s poměrovými čísly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Základní pravidlo:</a:t>
            </a:r>
            <a:r>
              <a:rPr lang="cs-CZ" dirty="0" smtClean="0"/>
              <a:t> tuto metodu používáme v případě, že vyrábíme více druhů výrobků, které jsou si určitým způsobem podobné a liší se od sebe např. pracností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Mezi výrobky je stanoven určitý poměr vyjádřený tzv</a:t>
            </a:r>
            <a:r>
              <a:rPr lang="cs-CZ" b="1" dirty="0" smtClean="0"/>
              <a:t>. poměrovými čísly</a:t>
            </a:r>
            <a:r>
              <a:rPr lang="cs-CZ" dirty="0" smtClean="0"/>
              <a:t> např. 1 : 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Mezi danými výrobky zvolíme tzv. </a:t>
            </a:r>
            <a:r>
              <a:rPr lang="cs-CZ" b="1" dirty="0" smtClean="0"/>
              <a:t>reprezentanta,</a:t>
            </a:r>
            <a:r>
              <a:rPr lang="cs-CZ" dirty="0" smtClean="0"/>
              <a:t> tj. výrobek s poměrovým číslem 1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Protože nemůžeme sečíst dohromady počet vyráběných jednotek jednotlivých druhů, výrobu jednotlivých druhů přepočítáme pomocí poměrových čísel na výrobu výrobku reprezentanta – nyní už můžeme výrobu jednotlivých druhů sečíst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Získali jsme tzv. </a:t>
            </a:r>
            <a:r>
              <a:rPr lang="cs-CZ" b="1" dirty="0" smtClean="0"/>
              <a:t>přepočítanou výrobu</a:t>
            </a:r>
            <a:r>
              <a:rPr lang="cs-CZ" dirty="0" smtClean="0"/>
              <a:t> (přepočítanou na výrobu výrobku – reprezentanta)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Touto přepočítanou výrobou můžeme vydělit částku  jednotlivých režií – získaný podíl platí pro výrobek – reprezentanta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Pro ostatní výrobky podíl upravíme vynásobením jejich poměrovým číslem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Výkladový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Šroubárna vyrábí </a:t>
            </a:r>
            <a:r>
              <a:rPr lang="cs-CZ" b="1" dirty="0" smtClean="0"/>
              <a:t>3 druhy </a:t>
            </a:r>
            <a:r>
              <a:rPr lang="cs-CZ" dirty="0" smtClean="0"/>
              <a:t>šroubů ze stejného materiálu v různém provedení. </a:t>
            </a:r>
          </a:p>
          <a:p>
            <a:r>
              <a:rPr lang="cs-CZ" dirty="0" smtClean="0"/>
              <a:t>Spotřeba přímého materiálu podle spotřební normy na kalkulační jednici – tj. 1 kg – činí Kč 4,15 (druh 1), Kč 4,10 (druh 2) a Kč 4,20 (druh 3). </a:t>
            </a:r>
          </a:p>
          <a:p>
            <a:r>
              <a:rPr lang="cs-CZ" dirty="0" smtClean="0"/>
              <a:t>Přímé mzdy jsou rozpočtovány na všechny 3 druhy ve výši Kč 292.300,-, výrobní režie Kč 190.180,-, správní režie Kč 224.220,-. </a:t>
            </a:r>
          </a:p>
          <a:p>
            <a:r>
              <a:rPr lang="cs-CZ" dirty="0" smtClean="0"/>
              <a:t>Sestavte předběžnou kalkulaci s přesností na tři desetinná místa do úrovně vlastních nákladů výkonu, víte-li, že poměrová čísla pro rozvržení těchto nákladů jsou 1 : 0,8 : 1,2. </a:t>
            </a:r>
          </a:p>
          <a:p>
            <a:r>
              <a:rPr lang="cs-CZ" dirty="0" smtClean="0"/>
              <a:t>Plán výroby v kg: 20 000, 30 000, 25 000.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457200" lvl="0" indent="-457200">
              <a:buNone/>
            </a:pPr>
            <a:r>
              <a:rPr lang="cs-CZ" dirty="0" smtClean="0"/>
              <a:t>	A		B		C</a:t>
            </a:r>
          </a:p>
          <a:p>
            <a:pPr marL="457200" indent="-457200">
              <a:buNone/>
            </a:pPr>
            <a:r>
              <a:rPr lang="cs-CZ" dirty="0" smtClean="0"/>
              <a:t>	1	:	0,8	:	1,2</a:t>
            </a:r>
          </a:p>
          <a:p>
            <a:pPr marL="457200" indent="-457200">
              <a:buNone/>
            </a:pPr>
            <a:r>
              <a:rPr lang="cs-CZ" dirty="0" smtClean="0"/>
              <a:t>				=</a:t>
            </a:r>
            <a:r>
              <a:rPr lang="en-US" dirty="0" smtClean="0"/>
              <a:t>&gt;</a:t>
            </a:r>
            <a:r>
              <a:rPr lang="cs-CZ" dirty="0" smtClean="0"/>
              <a:t> Jako reprezentanta volíme výrobek A</a:t>
            </a:r>
          </a:p>
          <a:p>
            <a:pPr marL="457200" lvl="0" indent="-457200">
              <a:buNone/>
            </a:pPr>
            <a:r>
              <a:rPr lang="cs-CZ" dirty="0" smtClean="0"/>
              <a:t>Přepočet výroby : </a:t>
            </a:r>
          </a:p>
          <a:p>
            <a:pPr marL="457200" lvl="0" indent="-457200">
              <a:buNone/>
            </a:pPr>
            <a:r>
              <a:rPr lang="cs-CZ" dirty="0" smtClean="0"/>
              <a:t>		A – zůstává 20 000kg</a:t>
            </a:r>
          </a:p>
          <a:p>
            <a:pPr marL="457200" lvl="0" indent="-457200">
              <a:buNone/>
            </a:pPr>
            <a:r>
              <a:rPr lang="cs-CZ" dirty="0" smtClean="0"/>
              <a:t>		B – 30 000kg x 0,8 = 24 000kg</a:t>
            </a:r>
          </a:p>
          <a:p>
            <a:pPr marL="457200" lvl="0" indent="-457200">
              <a:buNone/>
            </a:pPr>
            <a:r>
              <a:rPr lang="cs-CZ" dirty="0" smtClean="0"/>
              <a:t>		C – 25 000kg x 1,2 = 30 000kg</a:t>
            </a:r>
          </a:p>
          <a:p>
            <a:pPr marL="457200" indent="-457200">
              <a:buNone/>
            </a:pPr>
            <a:r>
              <a:rPr lang="cs-CZ" dirty="0" smtClean="0"/>
              <a:t>		Přepočtená výroba = 74 000kg</a:t>
            </a:r>
          </a:p>
          <a:p>
            <a:pPr marL="457200" lvl="0" indent="-457200">
              <a:buNone/>
            </a:pPr>
            <a:r>
              <a:rPr lang="cs-CZ" dirty="0" smtClean="0"/>
              <a:t>Mzdy: 292.300,- : 74 000kg = 3,95    vše platí pro výrobek A</a:t>
            </a:r>
          </a:p>
          <a:p>
            <a:pPr marL="457200" lvl="0" indent="-457200">
              <a:buNone/>
            </a:pPr>
            <a:r>
              <a:rPr lang="cs-CZ" dirty="0" smtClean="0"/>
              <a:t>VR: 190.180,- : 74 000 = 2,57</a:t>
            </a:r>
          </a:p>
          <a:p>
            <a:pPr marL="457200" indent="-457200">
              <a:buNone/>
            </a:pPr>
            <a:r>
              <a:rPr lang="cs-CZ" dirty="0" smtClean="0"/>
              <a:t>SR: 224.220,- : 74 000 = 3,03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lvl="0" indent="-457200">
              <a:buNone/>
            </a:pPr>
            <a:r>
              <a:rPr lang="cs-CZ" dirty="0" smtClean="0"/>
              <a:t>Pro výrobek B: 3,95 x 0,8 =3,16, 2,57 x 0,8 =2,056, 3,03 x 0,8 = 2,424</a:t>
            </a:r>
          </a:p>
          <a:p>
            <a:pPr marL="457200" indent="-457200">
              <a:buNone/>
            </a:pPr>
            <a:r>
              <a:rPr lang="cs-CZ" dirty="0" smtClean="0"/>
              <a:t>Pro výrobek C: 3,95 x 1,2 =4,74, 2,57 x 1,2 =3,084, 3,03 x 1,2 = 3,636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(v Kč)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		 A		B		C	</a:t>
            </a:r>
          </a:p>
          <a:p>
            <a:pPr>
              <a:buNone/>
            </a:pPr>
            <a:r>
              <a:rPr lang="cs-CZ" dirty="0" smtClean="0"/>
              <a:t>Přímý materiál				</a:t>
            </a:r>
          </a:p>
          <a:p>
            <a:pPr>
              <a:buNone/>
            </a:pPr>
            <a:r>
              <a:rPr lang="cs-CZ" dirty="0" smtClean="0"/>
              <a:t>			4,15		4,10		4,20</a:t>
            </a:r>
          </a:p>
          <a:p>
            <a:pPr>
              <a:buNone/>
            </a:pPr>
            <a:r>
              <a:rPr lang="cs-CZ" dirty="0" smtClean="0"/>
              <a:t>Přímé mzdy	</a:t>
            </a:r>
          </a:p>
          <a:p>
            <a:pPr>
              <a:buNone/>
            </a:pPr>
            <a:r>
              <a:rPr lang="cs-CZ" dirty="0" smtClean="0"/>
              <a:t>			3,95		3,16		4,74</a:t>
            </a:r>
          </a:p>
          <a:p>
            <a:pPr>
              <a:buNone/>
            </a:pPr>
            <a:r>
              <a:rPr lang="cs-CZ" dirty="0" smtClean="0"/>
              <a:t>VR						</a:t>
            </a:r>
          </a:p>
          <a:p>
            <a:pPr>
              <a:buNone/>
            </a:pPr>
            <a:r>
              <a:rPr lang="cs-CZ" dirty="0" smtClean="0"/>
              <a:t>			2,57		2,056		3,084</a:t>
            </a:r>
          </a:p>
          <a:p>
            <a:pPr>
              <a:buNone/>
            </a:pPr>
            <a:r>
              <a:rPr lang="cs-CZ" dirty="0" smtClean="0"/>
              <a:t>SR						</a:t>
            </a:r>
          </a:p>
          <a:p>
            <a:pPr>
              <a:buNone/>
            </a:pPr>
            <a:r>
              <a:rPr lang="cs-CZ" dirty="0" smtClean="0"/>
              <a:t>			3,03		2,424		3,636</a:t>
            </a:r>
          </a:p>
          <a:p>
            <a:pPr>
              <a:buNone/>
            </a:pPr>
            <a:r>
              <a:rPr lang="cs-CZ" dirty="0" smtClean="0"/>
              <a:t>Vlastní náklady výkonu		            </a:t>
            </a:r>
          </a:p>
          <a:p>
            <a:pPr>
              <a:buNone/>
            </a:pPr>
            <a:r>
              <a:rPr lang="cs-CZ" dirty="0" smtClean="0"/>
              <a:t>			13,70	          11,740	          15,660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EICHLER, Bohuslav. Hospodářské výpočty pro střední školy, 3. vydání, nakladatelství Fortuna Praha, 1994, ISBN 80-7168-095-8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</TotalTime>
  <Words>241</Words>
  <Application>Microsoft Office PowerPoint</Application>
  <PresentationFormat>Předvádění na obrazovce (4:3)</PresentationFormat>
  <Paragraphs>73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ANOTACE</vt:lpstr>
      <vt:lpstr>10. Kalkulace   s poměrovými čísly </vt:lpstr>
      <vt:lpstr>Kalkulace  s poměrovými čísly</vt:lpstr>
      <vt:lpstr>Postup</vt:lpstr>
      <vt:lpstr>Výkladový příklad</vt:lpstr>
      <vt:lpstr>Kroky řešení</vt:lpstr>
      <vt:lpstr>Řešení (v Kč)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10. Kalkulace   s poměrovými čísly </dc:title>
  <dc:creator>Rachota</dc:creator>
  <cp:lastModifiedBy>Rachota</cp:lastModifiedBy>
  <cp:revision>8</cp:revision>
  <dcterms:created xsi:type="dcterms:W3CDTF">2013-02-24T14:27:12Z</dcterms:created>
  <dcterms:modified xsi:type="dcterms:W3CDTF">2013-05-16T17:19:58Z</dcterms:modified>
</cp:coreProperties>
</file>