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8F994A7-DEBD-4791-924C-DA1F9B4231F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30994D-E01A-4A3F-A64F-9AA2A75B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nabízí 3 příklady na procvičování kalkulace s poměrovými čísly.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Kalkulace </a:t>
            </a:r>
            <a:br>
              <a:rPr lang="cs-CZ" dirty="0" smtClean="0"/>
            </a:br>
            <a:r>
              <a:rPr lang="cs-CZ" dirty="0" smtClean="0"/>
              <a:t>	s poměrovými čísly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příklady k procvičování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V pekárně pečou loupáčky a </a:t>
            </a:r>
            <a:r>
              <a:rPr lang="cs-CZ" dirty="0" err="1" smtClean="0"/>
              <a:t>jidáše</a:t>
            </a:r>
            <a:r>
              <a:rPr lang="cs-CZ" dirty="0" smtClean="0"/>
              <a:t> (loupáček = sladký rohlík sypaný mákem, </a:t>
            </a:r>
            <a:r>
              <a:rPr lang="cs-CZ" dirty="0" err="1" smtClean="0"/>
              <a:t>jidáš</a:t>
            </a:r>
            <a:r>
              <a:rPr lang="cs-CZ" dirty="0" smtClean="0"/>
              <a:t> = velikonoční sladké pečivo rovněž sypané mákem). Ve sledovaném období upekli 1 500 loupáčků a 2 500 </a:t>
            </a:r>
            <a:r>
              <a:rPr lang="cs-CZ" dirty="0" err="1" smtClean="0"/>
              <a:t>jidášů</a:t>
            </a:r>
            <a:r>
              <a:rPr lang="cs-CZ" dirty="0" smtClean="0"/>
              <a:t>. Poměr pracnosti výrobků je 1 : 3.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				Loupáček 		Jidáš</a:t>
            </a:r>
          </a:p>
          <a:p>
            <a:pPr>
              <a:buNone/>
            </a:pPr>
            <a:r>
              <a:rPr lang="cs-CZ" dirty="0" smtClean="0"/>
              <a:t>Přímý materiál		2,60Kč			4,20Kč</a:t>
            </a:r>
          </a:p>
          <a:p>
            <a:pPr>
              <a:buNone/>
            </a:pPr>
            <a:r>
              <a:rPr lang="cs-CZ" dirty="0" smtClean="0"/>
              <a:t>Přímé mzdy		2 min			4 min</a:t>
            </a:r>
          </a:p>
          <a:p>
            <a:pPr>
              <a:buNone/>
            </a:pPr>
            <a:r>
              <a:rPr lang="cs-CZ" dirty="0" smtClean="0"/>
              <a:t>Zisk (% z ÚVNV)	10%			25%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Mzdový tarif je 60,-Kč/hod.</a:t>
            </a:r>
          </a:p>
          <a:p>
            <a:r>
              <a:rPr lang="cs-CZ" dirty="0" smtClean="0"/>
              <a:t>VR = 24.400,-   SR = 10.000,-   ZR = 3.000,-	OR = 2.080,-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Jaká je prodejní cena jednoho loupáčku a </a:t>
            </a:r>
            <a:r>
              <a:rPr lang="cs-CZ" b="1" dirty="0" err="1" smtClean="0"/>
              <a:t>jidáše</a:t>
            </a:r>
            <a:r>
              <a:rPr lang="cs-CZ" b="1" dirty="0" smtClean="0"/>
              <a:t>?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Firma Dekor vyrábí koberce a předložky, poměr pracnosti  výrobků je 3 : 1. Koberců vyrobí 2 500ks a předložek 5 000ks.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Koberec	Předložka</a:t>
            </a:r>
          </a:p>
          <a:p>
            <a:pPr>
              <a:buNone/>
            </a:pPr>
            <a:r>
              <a:rPr lang="cs-CZ" dirty="0" smtClean="0"/>
              <a:t>Přímý materiál		4,5kg		1,5kg</a:t>
            </a:r>
          </a:p>
          <a:p>
            <a:pPr>
              <a:buNone/>
            </a:pPr>
            <a:r>
              <a:rPr lang="cs-CZ" dirty="0" smtClean="0"/>
              <a:t>Přímé mzdy		4hod		1,5hod</a:t>
            </a:r>
          </a:p>
          <a:p>
            <a:pPr>
              <a:buNone/>
            </a:pPr>
            <a:r>
              <a:rPr lang="cs-CZ" dirty="0" smtClean="0"/>
              <a:t>Zisk(% z ÚVNV)	35%		30%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Cena za 1 kg příze je 280,-Kč. </a:t>
            </a:r>
          </a:p>
          <a:p>
            <a:r>
              <a:rPr lang="cs-CZ" dirty="0" smtClean="0"/>
              <a:t>Mzdový tarif je 72,-Kč/hod.</a:t>
            </a:r>
          </a:p>
          <a:p>
            <a:r>
              <a:rPr lang="cs-CZ" dirty="0" smtClean="0"/>
              <a:t>VR=191.800,-  SR=96.600,-  ZR=144.200,-  OR=106.250,-</a:t>
            </a:r>
          </a:p>
          <a:p>
            <a:endParaRPr lang="cs-CZ" b="1" dirty="0" smtClean="0"/>
          </a:p>
          <a:p>
            <a:r>
              <a:rPr lang="cs-CZ" b="1" dirty="0" smtClean="0"/>
              <a:t>Jaká je prodejní cena jednoho koberce a jedné předložky?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Vyrábíme 4 druhy součástek – A – D – pracnost je dána poměrem 0,8 : 0,9 : 1 : </a:t>
            </a:r>
            <a:r>
              <a:rPr lang="cs-CZ" dirty="0" err="1" smtClean="0"/>
              <a:t>1</a:t>
            </a:r>
            <a:r>
              <a:rPr lang="cs-CZ" dirty="0" smtClean="0"/>
              <a:t>,3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A	B	C	D</a:t>
            </a:r>
          </a:p>
          <a:p>
            <a:pPr>
              <a:buNone/>
            </a:pPr>
            <a:r>
              <a:rPr lang="cs-CZ" dirty="0" smtClean="0"/>
              <a:t>Plán výroby (ks)	2 000	1 500	3 000	2 500</a:t>
            </a:r>
          </a:p>
          <a:p>
            <a:pPr>
              <a:buNone/>
            </a:pPr>
            <a:r>
              <a:rPr lang="cs-CZ" dirty="0" smtClean="0"/>
              <a:t>Přímý materiál (Kč)	8,40	8,50	8,80	9,50</a:t>
            </a:r>
          </a:p>
          <a:p>
            <a:pPr>
              <a:buNone/>
            </a:pPr>
            <a:r>
              <a:rPr lang="cs-CZ" dirty="0" smtClean="0"/>
              <a:t>Přímé mzdy (Kč)	3,90	4,40	4,60	5,30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VR=31.200,-  SR=45.860,-  ZR=22.440,-  OR=18.920,-</a:t>
            </a:r>
          </a:p>
          <a:p>
            <a:r>
              <a:rPr lang="cs-CZ" dirty="0" smtClean="0"/>
              <a:t>Zisk počítejte pro všechny druhy ve výši 10% z úplných vlastních nákladů výkonu.</a:t>
            </a:r>
          </a:p>
          <a:p>
            <a:r>
              <a:rPr lang="cs-CZ" b="1" dirty="0" smtClean="0"/>
              <a:t>Jaká bude prodejní cena jednotlivých druhů součástek?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Příklad č. 1 loupáček 9,87Kč, </a:t>
            </a:r>
            <a:r>
              <a:rPr lang="cs-CZ" dirty="0" err="1" smtClean="0"/>
              <a:t>jidáš</a:t>
            </a:r>
            <a:r>
              <a:rPr lang="cs-CZ" dirty="0" smtClean="0"/>
              <a:t> 26,68Kč</a:t>
            </a:r>
          </a:p>
          <a:p>
            <a:r>
              <a:rPr lang="cs-CZ" dirty="0" smtClean="0"/>
              <a:t>Příklad č. 2 koberec 2.264,4Kč, předložka 742,4Kč</a:t>
            </a:r>
          </a:p>
          <a:p>
            <a:r>
              <a:rPr lang="cs-CZ" dirty="0" smtClean="0"/>
              <a:t>Příklad č. 3  A - 24,85Kč, B – 26,93Kč,</a:t>
            </a:r>
          </a:p>
          <a:p>
            <a:pPr>
              <a:buNone/>
            </a:pPr>
            <a:r>
              <a:rPr lang="cs-CZ" dirty="0" smtClean="0"/>
              <a:t>                        C – 28,9Kč, D – 34,68Kč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</TotalTime>
  <Words>175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</vt:lpstr>
      <vt:lpstr>Kalkulace   s poměrovými čísly  příklady k procvičování</vt:lpstr>
      <vt:lpstr>Příklad č. 1</vt:lpstr>
      <vt:lpstr>Příklad č. 2</vt:lpstr>
      <vt:lpstr>Příklad č. 3</vt:lpstr>
      <vt:lpstr>Výsledky: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Kalkulace  s poměrovými čísly  příklady</dc:title>
  <dc:creator>Rachota</dc:creator>
  <cp:lastModifiedBy>Rachota</cp:lastModifiedBy>
  <cp:revision>5</cp:revision>
  <dcterms:created xsi:type="dcterms:W3CDTF">2013-02-24T14:37:22Z</dcterms:created>
  <dcterms:modified xsi:type="dcterms:W3CDTF">2013-05-16T17:21:29Z</dcterms:modified>
</cp:coreProperties>
</file>