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68" r:id="rId3"/>
    <p:sldId id="256" r:id="rId4"/>
    <p:sldId id="257" r:id="rId5"/>
    <p:sldId id="258" r:id="rId6"/>
    <p:sldId id="271" r:id="rId7"/>
    <p:sldId id="269" r:id="rId8"/>
    <p:sldId id="270" r:id="rId9"/>
    <p:sldId id="259" r:id="rId10"/>
    <p:sldId id="272" r:id="rId11"/>
    <p:sldId id="273" r:id="rId12"/>
    <p:sldId id="260" r:id="rId13"/>
    <p:sldId id="274" r:id="rId14"/>
    <p:sldId id="275" r:id="rId15"/>
    <p:sldId id="276" r:id="rId16"/>
    <p:sldId id="277" r:id="rId17"/>
    <p:sldId id="261" r:id="rId18"/>
    <p:sldId id="278" r:id="rId19"/>
    <p:sldId id="279" r:id="rId20"/>
    <p:sldId id="262" r:id="rId21"/>
    <p:sldId id="280" r:id="rId22"/>
    <p:sldId id="281" r:id="rId23"/>
    <p:sldId id="263" r:id="rId24"/>
    <p:sldId id="282" r:id="rId25"/>
    <p:sldId id="283" r:id="rId26"/>
    <p:sldId id="264" r:id="rId27"/>
    <p:sldId id="284" r:id="rId28"/>
    <p:sldId id="285" r:id="rId29"/>
    <p:sldId id="265" r:id="rId30"/>
    <p:sldId id="286" r:id="rId31"/>
    <p:sldId id="287" r:id="rId32"/>
    <p:sldId id="288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9" d="100"/>
          <a:sy n="69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6E4F471-5519-4FFF-843B-D414C8B8CF70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B0BC0A7E-5313-4079-8B7D-DE90E1358D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VY_32_INOVACE_16_25_Hudební výrazové prostředky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výchova/Hudební výrazové prostředky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smtClean="0"/>
              <a:t>list:</a:t>
            </a:r>
            <a:r>
              <a:rPr lang="cs-CZ" sz="1700"/>
              <a:t> </a:t>
            </a:r>
            <a:r>
              <a:rPr lang="cs-CZ" sz="170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poznají hudební výrazové prostředky. Seznámí se s jejich významem.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8.4.2013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výrazové prostředky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1986513"/>
            <a:ext cx="5543505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Každý z nás už v životě slyšel</a:t>
            </a:r>
          </a:p>
          <a:p>
            <a:r>
              <a:rPr lang="cs-CZ" sz="2800" b="1" dirty="0" smtClean="0"/>
              <a:t> velké množství písní.</a:t>
            </a:r>
          </a:p>
          <a:p>
            <a:r>
              <a:rPr lang="cs-CZ" sz="2800" b="1" dirty="0" smtClean="0"/>
              <a:t> S hudbou se totiž setkáváme,</a:t>
            </a:r>
          </a:p>
          <a:p>
            <a:r>
              <a:rPr lang="cs-CZ" sz="2800" b="1" dirty="0" smtClean="0"/>
              <a:t> ať už chceme nebo ne, každý den. </a:t>
            </a:r>
          </a:p>
          <a:p>
            <a:r>
              <a:rPr lang="cs-CZ" sz="2800" b="1" dirty="0" smtClean="0"/>
              <a:t>Zkusme tedy odpovědět</a:t>
            </a:r>
          </a:p>
          <a:p>
            <a:r>
              <a:rPr lang="cs-CZ" sz="2800" b="1" dirty="0" smtClean="0"/>
              <a:t> na pár otázek.</a:t>
            </a:r>
          </a:p>
          <a:p>
            <a:endParaRPr lang="cs-CZ" dirty="0"/>
          </a:p>
        </p:txBody>
      </p:sp>
      <p:pic>
        <p:nvPicPr>
          <p:cNvPr id="1027" name="Picture 3" descr="C:\Documents and Settings\Monc a\Local Settings\Temporary Internet Files\Content.IE5\DJ1JC301\MC900234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1295" y="2636912"/>
            <a:ext cx="3187169" cy="36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Pár otázek na začátek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Documents and Settings\Monc a\Local Settings\Temporary Internet Files\Content.IE5\PUSEMSLT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528011"/>
            <a:ext cx="2736304" cy="30783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Pár otázek na začátek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hudba?</a:t>
            </a:r>
          </a:p>
          <a:p>
            <a:endParaRPr lang="cs-CZ" dirty="0" smtClean="0"/>
          </a:p>
        </p:txBody>
      </p:sp>
      <p:pic>
        <p:nvPicPr>
          <p:cNvPr id="2050" name="Picture 2" descr="C:\Documents and Settings\Monc a\Local Settings\Temporary Internet Files\Content.IE5\PUSEMSLT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528011"/>
            <a:ext cx="2736304" cy="30783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6968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Pár otázek na začátek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hudba?</a:t>
            </a:r>
          </a:p>
          <a:p>
            <a:endParaRPr lang="cs-CZ" dirty="0" smtClean="0"/>
          </a:p>
          <a:p>
            <a:r>
              <a:rPr lang="cs-CZ" dirty="0" smtClean="0"/>
              <a:t>Jak poznáme, že to, co slyšíme, je hudba?</a:t>
            </a:r>
          </a:p>
          <a:p>
            <a:endParaRPr lang="cs-CZ" dirty="0" smtClean="0"/>
          </a:p>
        </p:txBody>
      </p:sp>
      <p:pic>
        <p:nvPicPr>
          <p:cNvPr id="2050" name="Picture 2" descr="C:\Documents and Settings\Monc a\Local Settings\Temporary Internet Files\Content.IE5\PUSEMSLT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528011"/>
            <a:ext cx="2736304" cy="30783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6968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Pár otázek na začátek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hudba?</a:t>
            </a:r>
          </a:p>
          <a:p>
            <a:endParaRPr lang="cs-CZ" dirty="0" smtClean="0"/>
          </a:p>
          <a:p>
            <a:r>
              <a:rPr lang="cs-CZ" dirty="0" smtClean="0"/>
              <a:t>Jak poznáme, že to, co slyšíme, je hudba?</a:t>
            </a:r>
          </a:p>
          <a:p>
            <a:endParaRPr lang="cs-CZ" dirty="0" smtClean="0"/>
          </a:p>
          <a:p>
            <a:r>
              <a:rPr lang="cs-CZ" dirty="0" smtClean="0"/>
              <a:t>Co dělá hudbu hudbou?</a:t>
            </a:r>
            <a:endParaRPr lang="cs-CZ" dirty="0"/>
          </a:p>
        </p:txBody>
      </p:sp>
      <p:pic>
        <p:nvPicPr>
          <p:cNvPr id="2050" name="Picture 2" descr="C:\Documents and Settings\Monc a\Local Settings\Temporary Internet Files\Content.IE5\PUSEMSLT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528011"/>
            <a:ext cx="2736304" cy="30783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6968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jsou hudební výrazové prostředky?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Monc a\Local Settings\Temporary Internet Files\Content.IE5\M3JI579V\MC90044179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653136"/>
            <a:ext cx="7992888" cy="2527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jsou hudební výrazové prostředky?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prvky, bez kterých by hudba nemohla existovat.</a:t>
            </a:r>
          </a:p>
          <a:p>
            <a:endParaRPr lang="cs-CZ" dirty="0" smtClean="0"/>
          </a:p>
        </p:txBody>
      </p:sp>
      <p:pic>
        <p:nvPicPr>
          <p:cNvPr id="3074" name="Picture 2" descr="C:\Documents and Settings\Monc a\Local Settings\Temporary Internet Files\Content.IE5\M3JI579V\MC90044179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653136"/>
            <a:ext cx="7992888" cy="25271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82563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jsou hudební výrazové prostředky?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prvky, bez kterých by hudba nemohla existovat.</a:t>
            </a:r>
          </a:p>
          <a:p>
            <a:endParaRPr lang="cs-CZ" dirty="0" smtClean="0"/>
          </a:p>
          <a:p>
            <a:r>
              <a:rPr lang="cs-CZ" dirty="0" smtClean="0"/>
              <a:t>Je to hudební materiál, se kterým skladatel pracuje a kombinuje ho tak, aby vznikla písnička či skladba.</a:t>
            </a:r>
            <a:endParaRPr lang="cs-CZ" dirty="0"/>
          </a:p>
        </p:txBody>
      </p:sp>
      <p:pic>
        <p:nvPicPr>
          <p:cNvPr id="3074" name="Picture 2" descr="C:\Documents and Settings\Monc a\Local Settings\Temporary Internet Files\Content.IE5\M3JI579V\MC90044179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653136"/>
            <a:ext cx="7992888" cy="25271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82563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výrazové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Melodie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Documents and Settings\Monc a\Local Settings\Temporary Internet Files\Content.IE5\61BVPD7Q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591727"/>
            <a:ext cx="1296144" cy="50776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výrazové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Melodie</a:t>
            </a:r>
          </a:p>
          <a:p>
            <a:endParaRPr lang="cs-CZ" dirty="0" smtClean="0"/>
          </a:p>
          <a:p>
            <a:r>
              <a:rPr lang="cs-CZ" dirty="0" smtClean="0"/>
              <a:t>Rytmus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Documents and Settings\Monc a\Local Settings\Temporary Internet Files\Content.IE5\61BVPD7Q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591727"/>
            <a:ext cx="1296144" cy="50776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792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výrazové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Melodie</a:t>
            </a:r>
          </a:p>
          <a:p>
            <a:endParaRPr lang="cs-CZ" dirty="0" smtClean="0"/>
          </a:p>
          <a:p>
            <a:r>
              <a:rPr lang="cs-CZ" dirty="0" smtClean="0"/>
              <a:t>Rytmus</a:t>
            </a:r>
          </a:p>
          <a:p>
            <a:endParaRPr lang="cs-CZ" dirty="0" smtClean="0"/>
          </a:p>
          <a:p>
            <a:r>
              <a:rPr lang="cs-CZ" dirty="0" smtClean="0"/>
              <a:t>Harmonie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Documents and Settings\Monc a\Local Settings\Temporary Internet Files\Content.IE5\61BVPD7Q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591727"/>
            <a:ext cx="1296144" cy="50776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792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výrazové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Melodie</a:t>
            </a:r>
          </a:p>
          <a:p>
            <a:endParaRPr lang="cs-CZ" dirty="0" smtClean="0"/>
          </a:p>
          <a:p>
            <a:r>
              <a:rPr lang="cs-CZ" dirty="0" smtClean="0"/>
              <a:t>Rytmus</a:t>
            </a:r>
          </a:p>
          <a:p>
            <a:endParaRPr lang="cs-CZ" dirty="0" smtClean="0"/>
          </a:p>
          <a:p>
            <a:r>
              <a:rPr lang="cs-CZ" dirty="0" smtClean="0"/>
              <a:t>Harmonie</a:t>
            </a:r>
          </a:p>
          <a:p>
            <a:endParaRPr lang="cs-CZ" dirty="0" smtClean="0"/>
          </a:p>
          <a:p>
            <a:r>
              <a:rPr lang="cs-CZ" dirty="0" smtClean="0"/>
              <a:t>Dynamika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Documents and Settings\Monc a\Local Settings\Temporary Internet Files\Content.IE5\61BVPD7Q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591727"/>
            <a:ext cx="1296144" cy="50776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792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výrazové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Melodie</a:t>
            </a:r>
          </a:p>
          <a:p>
            <a:endParaRPr lang="cs-CZ" dirty="0" smtClean="0"/>
          </a:p>
          <a:p>
            <a:r>
              <a:rPr lang="cs-CZ" dirty="0" smtClean="0"/>
              <a:t>Rytmus</a:t>
            </a:r>
          </a:p>
          <a:p>
            <a:endParaRPr lang="cs-CZ" dirty="0" smtClean="0"/>
          </a:p>
          <a:p>
            <a:r>
              <a:rPr lang="cs-CZ" dirty="0" smtClean="0"/>
              <a:t>Harmonie</a:t>
            </a:r>
          </a:p>
          <a:p>
            <a:endParaRPr lang="cs-CZ" dirty="0" smtClean="0"/>
          </a:p>
          <a:p>
            <a:r>
              <a:rPr lang="cs-CZ" dirty="0" smtClean="0"/>
              <a:t>Dynamika</a:t>
            </a:r>
          </a:p>
          <a:p>
            <a:endParaRPr lang="cs-CZ" dirty="0" smtClean="0"/>
          </a:p>
          <a:p>
            <a:r>
              <a:rPr lang="cs-CZ" dirty="0" smtClean="0"/>
              <a:t>Barva</a:t>
            </a:r>
          </a:p>
          <a:p>
            <a:endParaRPr lang="cs-CZ" dirty="0"/>
          </a:p>
        </p:txBody>
      </p:sp>
      <p:pic>
        <p:nvPicPr>
          <p:cNvPr id="4098" name="Picture 2" descr="C:\Documents and Settings\Monc a\Local Settings\Temporary Internet Files\Content.IE5\61BVPD7Q\MC9003496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591727"/>
            <a:ext cx="1296144" cy="50776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8757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Melodie vychází z řady tónů, které jsou uspořádány tak, abychom je vnímaly jako písničku.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Melodie vychází z řady tónů, které jsou uspořádány tak, abychom je vnímaly jako písničku.</a:t>
            </a:r>
          </a:p>
          <a:p>
            <a:endParaRPr lang="cs-CZ" dirty="0" smtClean="0"/>
          </a:p>
          <a:p>
            <a:r>
              <a:rPr lang="cs-CZ" dirty="0" smtClean="0"/>
              <a:t>Může být zpívaná nebo hraná na hudební nástroj.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7791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Melodie vychází z řady tónů, které jsou uspořádány tak, abychom je vnímaly jako písničku.</a:t>
            </a:r>
          </a:p>
          <a:p>
            <a:endParaRPr lang="cs-CZ" dirty="0" smtClean="0"/>
          </a:p>
          <a:p>
            <a:r>
              <a:rPr lang="cs-CZ" dirty="0" smtClean="0"/>
              <a:t>Může být zpívaná nebo hraná na hudební nástroj.</a:t>
            </a:r>
          </a:p>
          <a:p>
            <a:endParaRPr lang="cs-CZ" dirty="0" smtClean="0"/>
          </a:p>
          <a:p>
            <a:r>
              <a:rPr lang="cs-CZ" dirty="0" smtClean="0"/>
              <a:t>Některé melodie obsahují příliš vysoké nebo příliš hluboké tóny, proto se těžko zpívají.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791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Rytmus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Rytmus je střídání dlouhých a krátkých not či pomlk.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Rytmus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Rytmus je střídání dlouhých a krátkých not či pomlk.</a:t>
            </a:r>
          </a:p>
          <a:p>
            <a:endParaRPr lang="cs-CZ" dirty="0" smtClean="0"/>
          </a:p>
          <a:p>
            <a:r>
              <a:rPr lang="cs-CZ" dirty="0" smtClean="0"/>
              <a:t>Je kombinován s melodií.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6058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Rytmus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Rytmus je střídání dlouhých a krátkých not či pomlk.</a:t>
            </a:r>
          </a:p>
          <a:p>
            <a:endParaRPr lang="cs-CZ" dirty="0" smtClean="0"/>
          </a:p>
          <a:p>
            <a:r>
              <a:rPr lang="cs-CZ" dirty="0" smtClean="0"/>
              <a:t>Je kombinován s melodií.</a:t>
            </a:r>
          </a:p>
          <a:p>
            <a:endParaRPr lang="cs-CZ" dirty="0" smtClean="0"/>
          </a:p>
          <a:p>
            <a:r>
              <a:rPr lang="cs-CZ" dirty="0" smtClean="0"/>
              <a:t>Velmi úzce souvisí s nemelodickými bicími nástroji, jejichž hudební zápis je pouze rytmický.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58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Harmonie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Každá písnička je doprovázena akordy.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Harmonie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Každá písnička je doprovázena akordy.</a:t>
            </a:r>
          </a:p>
          <a:p>
            <a:endParaRPr lang="cs-CZ" dirty="0" smtClean="0"/>
          </a:p>
          <a:p>
            <a:r>
              <a:rPr lang="cs-CZ" dirty="0" smtClean="0"/>
              <a:t>Harmonie je spojování různých akordů podle určitých pravidel.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475218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Harmonie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Každá písnička je doprovázena akordy.</a:t>
            </a:r>
          </a:p>
          <a:p>
            <a:endParaRPr lang="cs-CZ" dirty="0" smtClean="0"/>
          </a:p>
          <a:p>
            <a:r>
              <a:rPr lang="cs-CZ" dirty="0" smtClean="0"/>
              <a:t>Harmonie je spojování různých akordů podle určitých pravidel.</a:t>
            </a:r>
          </a:p>
          <a:p>
            <a:endParaRPr lang="cs-CZ" dirty="0" smtClean="0"/>
          </a:p>
          <a:p>
            <a:r>
              <a:rPr lang="cs-CZ" dirty="0" smtClean="0"/>
              <a:t>Jedna melodie může být doprovázena jiným sledem akordů. Díky tomu, můžeme měnit výraz písně.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5218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Dynamika je hlasitost neboli síla zvuku.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Dynamika je hlasitost neboli síla zvuku.</a:t>
            </a:r>
          </a:p>
          <a:p>
            <a:r>
              <a:rPr lang="cs-CZ" dirty="0" smtClean="0"/>
              <a:t>V </a:t>
            </a:r>
            <a:r>
              <a:rPr lang="cs-CZ" dirty="0" err="1" smtClean="0"/>
              <a:t>notopisu</a:t>
            </a:r>
            <a:r>
              <a:rPr lang="cs-CZ" dirty="0" smtClean="0"/>
              <a:t> má své určené značky:</a:t>
            </a:r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7859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Dynamika je hlasitost neboli síla zvuku.</a:t>
            </a:r>
          </a:p>
          <a:p>
            <a:r>
              <a:rPr lang="cs-CZ" dirty="0" smtClean="0"/>
              <a:t>V </a:t>
            </a:r>
            <a:r>
              <a:rPr lang="cs-CZ" dirty="0" err="1" smtClean="0"/>
              <a:t>notopisu</a:t>
            </a:r>
            <a:r>
              <a:rPr lang="cs-CZ" dirty="0" smtClean="0"/>
              <a:t> má své určené značky: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pp</a:t>
            </a:r>
            <a:r>
              <a:rPr lang="cs-CZ" dirty="0" smtClean="0"/>
              <a:t>=pianissimo</a:t>
            </a:r>
          </a:p>
          <a:p>
            <a:pPr>
              <a:buNone/>
            </a:pPr>
            <a:r>
              <a:rPr lang="cs-CZ" dirty="0" smtClean="0"/>
              <a:t>		p=piano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mf</a:t>
            </a:r>
            <a:r>
              <a:rPr lang="cs-CZ" dirty="0" smtClean="0"/>
              <a:t>=mezzoforte</a:t>
            </a:r>
          </a:p>
          <a:p>
            <a:pPr>
              <a:buNone/>
            </a:pPr>
            <a:r>
              <a:rPr lang="cs-CZ" dirty="0" smtClean="0"/>
              <a:t>		f=forte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ff</a:t>
            </a:r>
            <a:r>
              <a:rPr lang="cs-CZ" dirty="0" smtClean="0"/>
              <a:t>=fortissimo</a:t>
            </a:r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 flipH="1">
            <a:off x="1619672" y="5517232"/>
            <a:ext cx="122413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619672" y="5661248"/>
            <a:ext cx="122413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619672" y="6021288"/>
            <a:ext cx="1152128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>
            <a:off x="1619672" y="6165304"/>
            <a:ext cx="122413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275856" y="5301208"/>
            <a:ext cx="2121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=crescendo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75856" y="5868561"/>
            <a:ext cx="2544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=decrescendo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827859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hudební nástroj má jiný zvuk.</a:t>
            </a:r>
          </a:p>
        </p:txBody>
      </p:sp>
      <p:pic>
        <p:nvPicPr>
          <p:cNvPr id="1026" name="Picture 2" descr="C:\Documents and Settings\Monc a\Local Settings\Temporary Internet Files\Content.IE5\8UJSQMM5\MC900438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0356" y="4895304"/>
            <a:ext cx="2392084" cy="1630040"/>
          </a:xfrm>
          <a:prstGeom prst="rect">
            <a:avLst/>
          </a:prstGeom>
          <a:noFill/>
        </p:spPr>
      </p:pic>
      <p:pic>
        <p:nvPicPr>
          <p:cNvPr id="1027" name="Picture 3" descr="C:\Documents and Settings\Monc a\Local Settings\Temporary Internet Files\Content.IE5\TS04YRPX\MC900438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898480"/>
            <a:ext cx="2304256" cy="1566266"/>
          </a:xfrm>
          <a:prstGeom prst="rect">
            <a:avLst/>
          </a:prstGeom>
          <a:noFill/>
        </p:spPr>
      </p:pic>
      <p:pic>
        <p:nvPicPr>
          <p:cNvPr id="1028" name="Picture 4" descr="C:\Documents and Settings\Monc a\Local Settings\Temporary Internet Files\Content.IE5\OZ1L3PS7\MC9004343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4013" y="4917777"/>
            <a:ext cx="1870075" cy="16795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hudební nástroj má jiný zvuk.</a:t>
            </a:r>
          </a:p>
          <a:p>
            <a:r>
              <a:rPr lang="cs-CZ" dirty="0" smtClean="0"/>
              <a:t>Barva je výběr hudebních nástrojů a jejich různá kombinace.</a:t>
            </a:r>
          </a:p>
        </p:txBody>
      </p:sp>
      <p:pic>
        <p:nvPicPr>
          <p:cNvPr id="1026" name="Picture 2" descr="C:\Documents and Settings\Monc a\Local Settings\Temporary Internet Files\Content.IE5\8UJSQMM5\MC900438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0356" y="4895304"/>
            <a:ext cx="2392084" cy="1630040"/>
          </a:xfrm>
          <a:prstGeom prst="rect">
            <a:avLst/>
          </a:prstGeom>
          <a:noFill/>
        </p:spPr>
      </p:pic>
      <p:pic>
        <p:nvPicPr>
          <p:cNvPr id="1027" name="Picture 3" descr="C:\Documents and Settings\Monc a\Local Settings\Temporary Internet Files\Content.IE5\TS04YRPX\MC900438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898480"/>
            <a:ext cx="2304256" cy="1566266"/>
          </a:xfrm>
          <a:prstGeom prst="rect">
            <a:avLst/>
          </a:prstGeom>
          <a:noFill/>
        </p:spPr>
      </p:pic>
      <p:pic>
        <p:nvPicPr>
          <p:cNvPr id="1028" name="Picture 4" descr="C:\Documents and Settings\Monc a\Local Settings\Temporary Internet Files\Content.IE5\OZ1L3PS7\MC9004343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4013" y="4917777"/>
            <a:ext cx="1870075" cy="1679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403198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hudební nástroj má jiný zvuk.</a:t>
            </a:r>
          </a:p>
          <a:p>
            <a:r>
              <a:rPr lang="cs-CZ" dirty="0" smtClean="0"/>
              <a:t>Barva je výběr hudebních nástrojů a jejich různá kombinace.</a:t>
            </a:r>
          </a:p>
          <a:p>
            <a:r>
              <a:rPr lang="cs-CZ" dirty="0" smtClean="0"/>
              <a:t>Každý z nás má jinou barvu hlasu. Vyzkoušejte si se zavázanýma očima, jestli poznáte, který ze spolužáků mluví.</a:t>
            </a:r>
            <a:endParaRPr lang="cs-CZ" dirty="0"/>
          </a:p>
        </p:txBody>
      </p:sp>
      <p:pic>
        <p:nvPicPr>
          <p:cNvPr id="1026" name="Picture 2" descr="C:\Documents and Settings\Monc a\Local Settings\Temporary Internet Files\Content.IE5\8UJSQMM5\MC900438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0356" y="4895304"/>
            <a:ext cx="2392084" cy="1630040"/>
          </a:xfrm>
          <a:prstGeom prst="rect">
            <a:avLst/>
          </a:prstGeom>
          <a:noFill/>
        </p:spPr>
      </p:pic>
      <p:pic>
        <p:nvPicPr>
          <p:cNvPr id="1027" name="Picture 3" descr="C:\Documents and Settings\Monc a\Local Settings\Temporary Internet Files\Content.IE5\TS04YRPX\MC900438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898480"/>
            <a:ext cx="2304256" cy="1566266"/>
          </a:xfrm>
          <a:prstGeom prst="rect">
            <a:avLst/>
          </a:prstGeom>
          <a:noFill/>
        </p:spPr>
      </p:pic>
      <p:pic>
        <p:nvPicPr>
          <p:cNvPr id="1028" name="Picture 4" descr="C:\Documents and Settings\Monc a\Local Settings\Temporary Internet Files\Content.IE5\OZ1L3PS7\MC9004343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4013" y="4917777"/>
            <a:ext cx="1870075" cy="1679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403198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844824"/>
            <a:ext cx="40446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Obrázky – Klipart Microsoft PowerPoint</a:t>
            </a:r>
          </a:p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53774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99</TotalTime>
  <Words>562</Words>
  <Application>Microsoft Office PowerPoint</Application>
  <PresentationFormat>Předvádění na obrazovce (4:3)</PresentationFormat>
  <Paragraphs>154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31</vt:i4>
      </vt:variant>
    </vt:vector>
  </HeadingPairs>
  <TitlesOfParts>
    <vt:vector size="33" baseType="lpstr">
      <vt:lpstr>Modul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Hudební výrazové prostředky</vt:lpstr>
      <vt:lpstr>Úvod</vt:lpstr>
      <vt:lpstr>Pár otázek na začátek</vt:lpstr>
      <vt:lpstr>Pár otázek na začátek</vt:lpstr>
      <vt:lpstr>Pár otázek na začátek</vt:lpstr>
      <vt:lpstr>Pár otázek na začátek</vt:lpstr>
      <vt:lpstr>Co jsou hudební výrazové prostředky?</vt:lpstr>
      <vt:lpstr>Co jsou hudební výrazové prostředky?</vt:lpstr>
      <vt:lpstr>Co jsou hudební výrazové prostředky?</vt:lpstr>
      <vt:lpstr>Hudební výrazové prostředky</vt:lpstr>
      <vt:lpstr>Hudební výrazové prostředky</vt:lpstr>
      <vt:lpstr>Hudební výrazové prostředky</vt:lpstr>
      <vt:lpstr>Hudební výrazové prostředky</vt:lpstr>
      <vt:lpstr>Hudební výrazové prostředky</vt:lpstr>
      <vt:lpstr>Melodie</vt:lpstr>
      <vt:lpstr>Melodie</vt:lpstr>
      <vt:lpstr>Melodie</vt:lpstr>
      <vt:lpstr>Rytmus</vt:lpstr>
      <vt:lpstr>Rytmus</vt:lpstr>
      <vt:lpstr>Rytmus</vt:lpstr>
      <vt:lpstr>Harmonie</vt:lpstr>
      <vt:lpstr>Harmonie</vt:lpstr>
      <vt:lpstr>Harmonie</vt:lpstr>
      <vt:lpstr>Dynamika</vt:lpstr>
      <vt:lpstr>Dynamika</vt:lpstr>
      <vt:lpstr>Dynamika</vt:lpstr>
      <vt:lpstr>Barva</vt:lpstr>
      <vt:lpstr>Barva</vt:lpstr>
      <vt:lpstr>Barva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výrazové prostředky</dc:title>
  <dc:creator>Monika</dc:creator>
  <cp:lastModifiedBy>Monika Kloučková</cp:lastModifiedBy>
  <cp:revision>20</cp:revision>
  <dcterms:created xsi:type="dcterms:W3CDTF">2012-10-26T10:21:32Z</dcterms:created>
  <dcterms:modified xsi:type="dcterms:W3CDTF">2013-10-28T12:28:20Z</dcterms:modified>
</cp:coreProperties>
</file>