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3" r:id="rId3"/>
    <p:sldId id="256" r:id="rId4"/>
    <p:sldId id="258" r:id="rId5"/>
    <p:sldId id="259" r:id="rId6"/>
    <p:sldId id="260" r:id="rId7"/>
    <p:sldId id="261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8888" y="2133600"/>
          <a:ext cx="6697662" cy="44893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Cena,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kalkulace – VY_32_INOVACE_02.03.14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– březen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cena včetně zvládnutí kalkulačních metod při výpočtech.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písemné práce k jednotlivým metodám a závěrečný opakovací test.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je výkladový – pomocí výkladového příkladu vysvětluje použití přirážkové kalkulace pomocí režijní přirážky.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14. Kalkulace přirážková pomocí režijní přirážky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výkladový příklad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Výkladový 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Sestavte předběžnou kalkulaci do úrovně vlastních nákladů výkonu pro tři druhy výrobků: 1ks násady k nářadí, 1ks tříramenného lustru a 1m</a:t>
            </a:r>
            <a:r>
              <a:rPr lang="cs-CZ" baseline="30000" dirty="0" smtClean="0"/>
              <a:t>2</a:t>
            </a:r>
            <a:r>
              <a:rPr lang="cs-CZ" dirty="0" smtClean="0"/>
              <a:t> dřevěných lišt, víte-li, že: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VR = 497.250,-		SR =  79.560,-	</a:t>
            </a:r>
          </a:p>
          <a:p>
            <a:r>
              <a:rPr lang="cs-CZ" dirty="0" smtClean="0"/>
              <a:t>Rozvrhová základna pro oba druhy režií jsou celkové přímé mzdy. 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472" y="3000372"/>
          <a:ext cx="6786612" cy="2000265"/>
        </p:xfrm>
        <a:graphic>
          <a:graphicData uri="http://schemas.openxmlformats.org/drawingml/2006/table">
            <a:tbl>
              <a:tblPr/>
              <a:tblGrid>
                <a:gridCol w="1696653"/>
                <a:gridCol w="1696653"/>
                <a:gridCol w="1696653"/>
                <a:gridCol w="1696653"/>
              </a:tblGrid>
              <a:tr h="4000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Times New Roman"/>
                          <a:cs typeface="Times New Roman"/>
                        </a:rPr>
                        <a:t>Kalkulační  položka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Times New Roman"/>
                          <a:cs typeface="Times New Roman"/>
                        </a:rPr>
                        <a:t>Násada k nářadí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Times New Roman"/>
                          <a:cs typeface="Times New Roman"/>
                        </a:rPr>
                        <a:t>Lustr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Times New Roman"/>
                          <a:cs typeface="Times New Roman"/>
                        </a:rPr>
                        <a:t>Dřevěné lišty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Times New Roman"/>
                          <a:cs typeface="Times New Roman"/>
                        </a:rPr>
                        <a:t>Přímý materiál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Times New Roman"/>
                          <a:cs typeface="Times New Roman"/>
                        </a:rPr>
                        <a:t>10,-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Times New Roman"/>
                          <a:cs typeface="Times New Roman"/>
                        </a:rPr>
                        <a:t>11,-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Times New Roman"/>
                          <a:cs typeface="Times New Roman"/>
                        </a:rPr>
                        <a:t>800,-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Times New Roman"/>
                          <a:cs typeface="Times New Roman"/>
                        </a:rPr>
                        <a:t>Přímé mzdy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Times New Roman"/>
                          <a:cs typeface="Times New Roman"/>
                        </a:rPr>
                        <a:t>1,-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Times New Roman"/>
                          <a:cs typeface="Times New Roman"/>
                        </a:rPr>
                        <a:t>24,-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Times New Roman"/>
                          <a:cs typeface="Times New Roman"/>
                        </a:rPr>
                        <a:t>270,-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010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Times New Roman"/>
                          <a:cs typeface="Times New Roman"/>
                        </a:rPr>
                        <a:t>Počet vyráběných jednotek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Times New Roman"/>
                          <a:cs typeface="Times New Roman"/>
                        </a:rPr>
                        <a:t>60 000ks</a:t>
                      </a:r>
                      <a:endParaRPr lang="cs-CZ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Times New Roman"/>
                          <a:cs typeface="Times New Roman"/>
                        </a:rPr>
                        <a:t>5 000ks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Times New Roman"/>
                          <a:cs typeface="Times New Roman"/>
                        </a:rPr>
                        <a:t>70m</a:t>
                      </a:r>
                      <a:r>
                        <a:rPr lang="cs-CZ" sz="1600" baseline="30000" dirty="0"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počítáme pomocí kalkulačního vzorce současně pro všechny 3 druhy výrobků</a:t>
            </a:r>
          </a:p>
          <a:p>
            <a:pPr lvl="0"/>
            <a:r>
              <a:rPr lang="cs-CZ" dirty="0" smtClean="0"/>
              <a:t>pro výpočet režijních přirážek použijeme výše uvedený vztah</a:t>
            </a:r>
          </a:p>
          <a:p>
            <a:pPr lvl="0"/>
            <a:r>
              <a:rPr lang="cs-CZ" dirty="0" smtClean="0"/>
              <a:t>vypočítaným % přirážky násobíme přímé mzdy jednotlivých výrobků a tím dostaneme částky režií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71472" y="1428736"/>
            <a:ext cx="7467600" cy="487375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Násada	Lustr		Lišty</a:t>
            </a:r>
          </a:p>
          <a:p>
            <a:r>
              <a:rPr lang="cs-CZ" dirty="0" smtClean="0"/>
              <a:t>Přímý materiál	10,-		11,-		800,</a:t>
            </a:r>
          </a:p>
          <a:p>
            <a:r>
              <a:rPr lang="cs-CZ" dirty="0" smtClean="0"/>
              <a:t>Přímé mzdy	  1,-		24,-		270,-</a:t>
            </a:r>
          </a:p>
          <a:p>
            <a:r>
              <a:rPr lang="cs-CZ" dirty="0" smtClean="0"/>
              <a:t>VR 250% z př. mezd	 </a:t>
            </a:r>
          </a:p>
          <a:p>
            <a:pPr>
              <a:buNone/>
            </a:pPr>
            <a:r>
              <a:rPr lang="cs-CZ" dirty="0" smtClean="0"/>
              <a:t>				2,50		60,0		675,-</a:t>
            </a:r>
          </a:p>
          <a:p>
            <a:r>
              <a:rPr lang="cs-CZ" dirty="0" smtClean="0"/>
              <a:t>SR 40% z př. mezd                 </a:t>
            </a:r>
          </a:p>
          <a:p>
            <a:pPr>
              <a:buNone/>
            </a:pPr>
            <a:r>
              <a:rPr lang="cs-CZ" dirty="0" smtClean="0"/>
              <a:t>				0,40                9,6		108,-</a:t>
            </a:r>
          </a:p>
          <a:p>
            <a:r>
              <a:rPr lang="cs-CZ" dirty="0" smtClean="0"/>
              <a:t>Vlastní náklady výkonu		</a:t>
            </a:r>
          </a:p>
          <a:p>
            <a:pPr>
              <a:buNone/>
            </a:pPr>
            <a:r>
              <a:rPr lang="cs-CZ" dirty="0" smtClean="0"/>
              <a:t>				13,90		104,6	        1.853,-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Výpočet přirážky k VR = 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= 							     *100  =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=	       		 * 100 = 250%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Výpočet přirážky k SR =  	         * 100 = 40%</a:t>
            </a:r>
          </a:p>
          <a:p>
            <a:endParaRPr lang="cs-CZ" dirty="0"/>
          </a:p>
        </p:txBody>
      </p:sp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7409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5786" y="2857496"/>
            <a:ext cx="5407307" cy="571504"/>
          </a:xfrm>
          <a:prstGeom prst="rect">
            <a:avLst/>
          </a:prstGeom>
          <a:noFill/>
        </p:spPr>
      </p:pic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57224" y="3714752"/>
            <a:ext cx="1357322" cy="758503"/>
          </a:xfrm>
          <a:prstGeom prst="rect">
            <a:avLst/>
          </a:prstGeom>
          <a:noFill/>
        </p:spPr>
      </p:pic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7413" name="Picture 5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29124" y="5072074"/>
            <a:ext cx="1285884" cy="7185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EICHLER, Bohuslav. Hospodářské výpočty pro střední školy, 3. vydání, nakladatelství Fortuna Praha, 1994, ISBN 80-7168-095-8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</TotalTime>
  <Words>219</Words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ANOTACE</vt:lpstr>
      <vt:lpstr>14. Kalkulace přirážková pomocí režijní přirážky   výkladový příklad</vt:lpstr>
      <vt:lpstr>Výkladový příklad</vt:lpstr>
      <vt:lpstr>Postup</vt:lpstr>
      <vt:lpstr>řešení</vt:lpstr>
      <vt:lpstr>řešení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Výkladový příklad</dc:title>
  <dc:creator>Martina</dc:creator>
  <cp:lastModifiedBy>Rachota</cp:lastModifiedBy>
  <cp:revision>7</cp:revision>
  <dcterms:created xsi:type="dcterms:W3CDTF">2013-03-02T10:34:11Z</dcterms:created>
  <dcterms:modified xsi:type="dcterms:W3CDTF">2013-05-16T17:24:44Z</dcterms:modified>
</cp:coreProperties>
</file>