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86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615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82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11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53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938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28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762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797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827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EF96B-0FAB-4FE2-8C87-B3EEA438CBA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D692A2-AF3E-469E-A90C-9789CA381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132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oine_Lavoisier" TargetMode="External"/><Relationship Id="rId2" Type="http://schemas.openxmlformats.org/officeDocument/2006/relationships/hyperlink" Target="http://cs.wikipedia.org/wiki/Michail_Lomonosov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menskeho66.cz/materialy/chemie/WEB-CHEMIE8/zakonzh.html" TargetMode="External"/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Michail_Lomonosov" TargetMode="External"/><Relationship Id="rId4" Type="http://schemas.openxmlformats.org/officeDocument/2006/relationships/hyperlink" Target="http://cs.wikipedia.org/wiki/Antoine_Lavoisi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5523598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VY_32_INOVACE_09_CH8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Zákon zachování hmotnosti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854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</a:t>
            </a:r>
            <a:r>
              <a:rPr lang="cs-CZ" smtClean="0"/>
              <a:t>zachování hmotnosti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51620" y="5589240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interaktivní materiál pro sdílení ve školní síti pro samostudium nebo pro prezentaci na projektoru. Ovládání je řešeno skrz hypertextové odkazy.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05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zachování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2202042"/>
            <a:ext cx="8229600" cy="1468760"/>
          </a:xfrm>
        </p:spPr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V uzavřené soustavě se při chemické reakci hmotnost reaktantů rovná hmotnosti produktů.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75502" y="486916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- objevili v 18. stol. </a:t>
            </a:r>
            <a:r>
              <a:rPr lang="cs-CZ" u="sng" dirty="0" err="1">
                <a:hlinkClick r:id="rId2"/>
              </a:rPr>
              <a:t>M.V.Lomonosov</a:t>
            </a:r>
            <a:r>
              <a:rPr lang="cs-CZ" dirty="0"/>
              <a:t> a </a:t>
            </a:r>
            <a:r>
              <a:rPr lang="cs-CZ" u="sng" dirty="0" err="1" smtClean="0">
                <a:hlinkClick r:id="rId3"/>
              </a:rPr>
              <a:t>A.L.Lavoisier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9928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070" y="3545632"/>
            <a:ext cx="3312368" cy="331236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zachování hmotnosti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0809496"/>
              </p:ext>
            </p:extLst>
          </p:nvPr>
        </p:nvGraphicFramePr>
        <p:xfrm>
          <a:off x="1187624" y="1988840"/>
          <a:ext cx="6667500" cy="518160"/>
        </p:xfrm>
        <a:graphic>
          <a:graphicData uri="http://schemas.openxmlformats.org/drawingml/2006/table">
            <a:tbl>
              <a:tblPr/>
              <a:tblGrid>
                <a:gridCol w="66675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/>
                        </a:rPr>
                        <a:t>hmotnost reaktantů = hmotnost produktů</a:t>
                      </a:r>
                      <a:endParaRPr lang="cs-CZ" sz="2800" b="1" dirty="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9" name="Lichoběžník 8"/>
          <p:cNvSpPr/>
          <p:nvPr/>
        </p:nvSpPr>
        <p:spPr>
          <a:xfrm>
            <a:off x="1475656" y="5118645"/>
            <a:ext cx="1296144" cy="575021"/>
          </a:xfrm>
          <a:prstGeom prst="trapezoid">
            <a:avLst>
              <a:gd name="adj" fmla="val 31271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1372404" y="5517232"/>
            <a:ext cx="1502647" cy="975138"/>
          </a:xfrm>
          <a:custGeom>
            <a:avLst/>
            <a:gdLst>
              <a:gd name="connsiteX0" fmla="*/ 1750851 w 1954934"/>
              <a:gd name="connsiteY0" fmla="*/ 20069 h 1138928"/>
              <a:gd name="connsiteX1" fmla="*/ 1886318 w 1954934"/>
              <a:gd name="connsiteY1" fmla="*/ 494202 h 1138928"/>
              <a:gd name="connsiteX2" fmla="*/ 1954051 w 1954934"/>
              <a:gd name="connsiteY2" fmla="*/ 719980 h 1138928"/>
              <a:gd name="connsiteX3" fmla="*/ 1920184 w 1954934"/>
              <a:gd name="connsiteY3" fmla="*/ 900602 h 1138928"/>
              <a:gd name="connsiteX4" fmla="*/ 1852451 w 1954934"/>
              <a:gd name="connsiteY4" fmla="*/ 1002202 h 1138928"/>
              <a:gd name="connsiteX5" fmla="*/ 1750851 w 1954934"/>
              <a:gd name="connsiteY5" fmla="*/ 1092514 h 1138928"/>
              <a:gd name="connsiteX6" fmla="*/ 1344451 w 1954934"/>
              <a:gd name="connsiteY6" fmla="*/ 1137669 h 1138928"/>
              <a:gd name="connsiteX7" fmla="*/ 904184 w 1954934"/>
              <a:gd name="connsiteY7" fmla="*/ 1126380 h 1138928"/>
              <a:gd name="connsiteX8" fmla="*/ 509073 w 1954934"/>
              <a:gd name="connsiteY8" fmla="*/ 1126380 h 1138928"/>
              <a:gd name="connsiteX9" fmla="*/ 238140 w 1954934"/>
              <a:gd name="connsiteY9" fmla="*/ 1103802 h 1138928"/>
              <a:gd name="connsiteX10" fmla="*/ 91384 w 1954934"/>
              <a:gd name="connsiteY10" fmla="*/ 1024780 h 1138928"/>
              <a:gd name="connsiteX11" fmla="*/ 1073 w 1954934"/>
              <a:gd name="connsiteY11" fmla="*/ 866736 h 1138928"/>
              <a:gd name="connsiteX12" fmla="*/ 46229 w 1954934"/>
              <a:gd name="connsiteY12" fmla="*/ 595802 h 1138928"/>
              <a:gd name="connsiteX13" fmla="*/ 113962 w 1954934"/>
              <a:gd name="connsiteY13" fmla="*/ 291002 h 1138928"/>
              <a:gd name="connsiteX14" fmla="*/ 192984 w 1954934"/>
              <a:gd name="connsiteY14" fmla="*/ 20069 h 1138928"/>
              <a:gd name="connsiteX15" fmla="*/ 204273 w 1954934"/>
              <a:gd name="connsiteY15" fmla="*/ 20069 h 1138928"/>
              <a:gd name="connsiteX16" fmla="*/ 1750851 w 1954934"/>
              <a:gd name="connsiteY16" fmla="*/ 20069 h 1138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954934" h="1138928">
                <a:moveTo>
                  <a:pt x="1750851" y="20069"/>
                </a:moveTo>
                <a:cubicBezTo>
                  <a:pt x="1801651" y="198809"/>
                  <a:pt x="1852451" y="377550"/>
                  <a:pt x="1886318" y="494202"/>
                </a:cubicBezTo>
                <a:cubicBezTo>
                  <a:pt x="1920185" y="610854"/>
                  <a:pt x="1948407" y="652247"/>
                  <a:pt x="1954051" y="719980"/>
                </a:cubicBezTo>
                <a:cubicBezTo>
                  <a:pt x="1959695" y="787713"/>
                  <a:pt x="1937117" y="853565"/>
                  <a:pt x="1920184" y="900602"/>
                </a:cubicBezTo>
                <a:cubicBezTo>
                  <a:pt x="1903251" y="947639"/>
                  <a:pt x="1880673" y="970217"/>
                  <a:pt x="1852451" y="1002202"/>
                </a:cubicBezTo>
                <a:cubicBezTo>
                  <a:pt x="1824229" y="1034187"/>
                  <a:pt x="1835518" y="1069936"/>
                  <a:pt x="1750851" y="1092514"/>
                </a:cubicBezTo>
                <a:cubicBezTo>
                  <a:pt x="1666184" y="1115092"/>
                  <a:pt x="1485562" y="1132025"/>
                  <a:pt x="1344451" y="1137669"/>
                </a:cubicBezTo>
                <a:cubicBezTo>
                  <a:pt x="1203340" y="1143313"/>
                  <a:pt x="1043414" y="1128262"/>
                  <a:pt x="904184" y="1126380"/>
                </a:cubicBezTo>
                <a:cubicBezTo>
                  <a:pt x="764954" y="1124499"/>
                  <a:pt x="620080" y="1130143"/>
                  <a:pt x="509073" y="1126380"/>
                </a:cubicBezTo>
                <a:cubicBezTo>
                  <a:pt x="398066" y="1122617"/>
                  <a:pt x="307755" y="1120735"/>
                  <a:pt x="238140" y="1103802"/>
                </a:cubicBezTo>
                <a:cubicBezTo>
                  <a:pt x="168525" y="1086869"/>
                  <a:pt x="130895" y="1064291"/>
                  <a:pt x="91384" y="1024780"/>
                </a:cubicBezTo>
                <a:cubicBezTo>
                  <a:pt x="51873" y="985269"/>
                  <a:pt x="8599" y="938232"/>
                  <a:pt x="1073" y="866736"/>
                </a:cubicBezTo>
                <a:cubicBezTo>
                  <a:pt x="-6453" y="795240"/>
                  <a:pt x="27414" y="691758"/>
                  <a:pt x="46229" y="595802"/>
                </a:cubicBezTo>
                <a:cubicBezTo>
                  <a:pt x="65044" y="499846"/>
                  <a:pt x="89503" y="386957"/>
                  <a:pt x="113962" y="291002"/>
                </a:cubicBezTo>
                <a:cubicBezTo>
                  <a:pt x="138421" y="195047"/>
                  <a:pt x="177932" y="65225"/>
                  <a:pt x="192984" y="20069"/>
                </a:cubicBezTo>
                <a:cubicBezTo>
                  <a:pt x="208036" y="-25087"/>
                  <a:pt x="204273" y="20069"/>
                  <a:pt x="204273" y="20069"/>
                </a:cubicBezTo>
                <a:lnTo>
                  <a:pt x="1750851" y="20069"/>
                </a:lnTo>
                <a:close/>
              </a:path>
            </a:pathLst>
          </a:cu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807753" y="5162971"/>
            <a:ext cx="631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kg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81280" y="5820135"/>
            <a:ext cx="864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 kg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632250"/>
            <a:ext cx="3312368" cy="3312368"/>
          </a:xfrm>
          <a:prstGeom prst="rect">
            <a:avLst/>
          </a:prstGeom>
        </p:spPr>
      </p:pic>
      <p:sp>
        <p:nvSpPr>
          <p:cNvPr id="16" name="Volný tvar 15"/>
          <p:cNvSpPr/>
          <p:nvPr/>
        </p:nvSpPr>
        <p:spPr>
          <a:xfrm>
            <a:off x="5692884" y="5589722"/>
            <a:ext cx="1502647" cy="975138"/>
          </a:xfrm>
          <a:custGeom>
            <a:avLst/>
            <a:gdLst>
              <a:gd name="connsiteX0" fmla="*/ 1750851 w 1954934"/>
              <a:gd name="connsiteY0" fmla="*/ 20069 h 1138928"/>
              <a:gd name="connsiteX1" fmla="*/ 1886318 w 1954934"/>
              <a:gd name="connsiteY1" fmla="*/ 494202 h 1138928"/>
              <a:gd name="connsiteX2" fmla="*/ 1954051 w 1954934"/>
              <a:gd name="connsiteY2" fmla="*/ 719980 h 1138928"/>
              <a:gd name="connsiteX3" fmla="*/ 1920184 w 1954934"/>
              <a:gd name="connsiteY3" fmla="*/ 900602 h 1138928"/>
              <a:gd name="connsiteX4" fmla="*/ 1852451 w 1954934"/>
              <a:gd name="connsiteY4" fmla="*/ 1002202 h 1138928"/>
              <a:gd name="connsiteX5" fmla="*/ 1750851 w 1954934"/>
              <a:gd name="connsiteY5" fmla="*/ 1092514 h 1138928"/>
              <a:gd name="connsiteX6" fmla="*/ 1344451 w 1954934"/>
              <a:gd name="connsiteY6" fmla="*/ 1137669 h 1138928"/>
              <a:gd name="connsiteX7" fmla="*/ 904184 w 1954934"/>
              <a:gd name="connsiteY7" fmla="*/ 1126380 h 1138928"/>
              <a:gd name="connsiteX8" fmla="*/ 509073 w 1954934"/>
              <a:gd name="connsiteY8" fmla="*/ 1126380 h 1138928"/>
              <a:gd name="connsiteX9" fmla="*/ 238140 w 1954934"/>
              <a:gd name="connsiteY9" fmla="*/ 1103802 h 1138928"/>
              <a:gd name="connsiteX10" fmla="*/ 91384 w 1954934"/>
              <a:gd name="connsiteY10" fmla="*/ 1024780 h 1138928"/>
              <a:gd name="connsiteX11" fmla="*/ 1073 w 1954934"/>
              <a:gd name="connsiteY11" fmla="*/ 866736 h 1138928"/>
              <a:gd name="connsiteX12" fmla="*/ 46229 w 1954934"/>
              <a:gd name="connsiteY12" fmla="*/ 595802 h 1138928"/>
              <a:gd name="connsiteX13" fmla="*/ 113962 w 1954934"/>
              <a:gd name="connsiteY13" fmla="*/ 291002 h 1138928"/>
              <a:gd name="connsiteX14" fmla="*/ 192984 w 1954934"/>
              <a:gd name="connsiteY14" fmla="*/ 20069 h 1138928"/>
              <a:gd name="connsiteX15" fmla="*/ 204273 w 1954934"/>
              <a:gd name="connsiteY15" fmla="*/ 20069 h 1138928"/>
              <a:gd name="connsiteX16" fmla="*/ 1750851 w 1954934"/>
              <a:gd name="connsiteY16" fmla="*/ 20069 h 1138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954934" h="1138928">
                <a:moveTo>
                  <a:pt x="1750851" y="20069"/>
                </a:moveTo>
                <a:cubicBezTo>
                  <a:pt x="1801651" y="198809"/>
                  <a:pt x="1852451" y="377550"/>
                  <a:pt x="1886318" y="494202"/>
                </a:cubicBezTo>
                <a:cubicBezTo>
                  <a:pt x="1920185" y="610854"/>
                  <a:pt x="1948407" y="652247"/>
                  <a:pt x="1954051" y="719980"/>
                </a:cubicBezTo>
                <a:cubicBezTo>
                  <a:pt x="1959695" y="787713"/>
                  <a:pt x="1937117" y="853565"/>
                  <a:pt x="1920184" y="900602"/>
                </a:cubicBezTo>
                <a:cubicBezTo>
                  <a:pt x="1903251" y="947639"/>
                  <a:pt x="1880673" y="970217"/>
                  <a:pt x="1852451" y="1002202"/>
                </a:cubicBezTo>
                <a:cubicBezTo>
                  <a:pt x="1824229" y="1034187"/>
                  <a:pt x="1835518" y="1069936"/>
                  <a:pt x="1750851" y="1092514"/>
                </a:cubicBezTo>
                <a:cubicBezTo>
                  <a:pt x="1666184" y="1115092"/>
                  <a:pt x="1485562" y="1132025"/>
                  <a:pt x="1344451" y="1137669"/>
                </a:cubicBezTo>
                <a:cubicBezTo>
                  <a:pt x="1203340" y="1143313"/>
                  <a:pt x="1043414" y="1128262"/>
                  <a:pt x="904184" y="1126380"/>
                </a:cubicBezTo>
                <a:cubicBezTo>
                  <a:pt x="764954" y="1124499"/>
                  <a:pt x="620080" y="1130143"/>
                  <a:pt x="509073" y="1126380"/>
                </a:cubicBezTo>
                <a:cubicBezTo>
                  <a:pt x="398066" y="1122617"/>
                  <a:pt x="307755" y="1120735"/>
                  <a:pt x="238140" y="1103802"/>
                </a:cubicBezTo>
                <a:cubicBezTo>
                  <a:pt x="168525" y="1086869"/>
                  <a:pt x="130895" y="1064291"/>
                  <a:pt x="91384" y="1024780"/>
                </a:cubicBezTo>
                <a:cubicBezTo>
                  <a:pt x="51873" y="985269"/>
                  <a:pt x="8599" y="938232"/>
                  <a:pt x="1073" y="866736"/>
                </a:cubicBezTo>
                <a:cubicBezTo>
                  <a:pt x="-6453" y="795240"/>
                  <a:pt x="27414" y="691758"/>
                  <a:pt x="46229" y="595802"/>
                </a:cubicBezTo>
                <a:cubicBezTo>
                  <a:pt x="65044" y="499846"/>
                  <a:pt x="89503" y="386957"/>
                  <a:pt x="113962" y="291002"/>
                </a:cubicBezTo>
                <a:cubicBezTo>
                  <a:pt x="138421" y="195047"/>
                  <a:pt x="177932" y="65225"/>
                  <a:pt x="192984" y="20069"/>
                </a:cubicBezTo>
                <a:cubicBezTo>
                  <a:pt x="208036" y="-25087"/>
                  <a:pt x="204273" y="20069"/>
                  <a:pt x="204273" y="20069"/>
                </a:cubicBezTo>
                <a:lnTo>
                  <a:pt x="1750851" y="20069"/>
                </a:ln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Lichoběžník 14"/>
          <p:cNvSpPr/>
          <p:nvPr/>
        </p:nvSpPr>
        <p:spPr>
          <a:xfrm>
            <a:off x="5796136" y="5245114"/>
            <a:ext cx="1296144" cy="575021"/>
          </a:xfrm>
          <a:prstGeom prst="trapezoid">
            <a:avLst>
              <a:gd name="adj" fmla="val 31271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200241" y="5393170"/>
            <a:ext cx="631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kg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5972535"/>
            <a:ext cx="864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 kg</a:t>
            </a:r>
            <a:endParaRPr lang="cs-CZ" dirty="0"/>
          </a:p>
        </p:txBody>
      </p:sp>
      <p:sp>
        <p:nvSpPr>
          <p:cNvPr id="19" name="Šipka doprava 18"/>
          <p:cNvSpPr/>
          <p:nvPr/>
        </p:nvSpPr>
        <p:spPr>
          <a:xfrm>
            <a:off x="3563888" y="5118645"/>
            <a:ext cx="1728192" cy="70149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848438" y="5288434"/>
            <a:ext cx="1011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7302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věty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755576" y="1600201"/>
            <a:ext cx="7931224" cy="225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Během reakce hmotnost produktů roste.</a:t>
            </a:r>
          </a:p>
          <a:p>
            <a:r>
              <a:rPr lang="cs-CZ" dirty="0"/>
              <a:t>Během reakce hmotnost reaktantů klesá.</a:t>
            </a:r>
          </a:p>
          <a:p>
            <a:r>
              <a:rPr lang="cs-CZ" dirty="0"/>
              <a:t>Počet atomů všech látek při reakci zůstává stejný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5320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věty – výsledek 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755576" y="1600201"/>
            <a:ext cx="80648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Během reakce hmotnost produktů roste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Produkty jsou látky, které VZNIKAJÍ</a:t>
            </a:r>
            <a:endParaRPr lang="cs-CZ" b="1" dirty="0"/>
          </a:p>
          <a:p>
            <a:r>
              <a:rPr lang="cs-CZ" dirty="0"/>
              <a:t>Během reakce hmotnost reaktantů klesá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/>
              <a:t>Reaktanty jsou látky, které ZANIKAJÍ</a:t>
            </a:r>
          </a:p>
          <a:p>
            <a:r>
              <a:rPr lang="cs-CZ" dirty="0" smtClean="0"/>
              <a:t>Počet </a:t>
            </a:r>
            <a:r>
              <a:rPr lang="cs-CZ" dirty="0"/>
              <a:t>atomů všech látek při reakci zůstává stejný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	Mění se pouze VAZBY, nikoli počty atomů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7259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http://office.microsoft.com/cs-cz/images/?CTT=97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http://www.komenskeho66.cz/materialy/chemie/WEB-CHEMIE8/zakonzh.html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http://cs.wikipedia.org/wiki/Antoine_Lavoisier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http://cs.wikipedia.org/wiki/Michail_Lomonosov</a:t>
            </a:r>
            <a:endParaRPr lang="cs-CZ" dirty="0" smtClean="0"/>
          </a:p>
          <a:p>
            <a:pPr lvl="2"/>
            <a:r>
              <a:rPr lang="cs-CZ" dirty="0" smtClean="0"/>
              <a:t>Odkazy jsou platné k 5.2.2012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267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152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Zákon zachování hmotnosti</vt:lpstr>
      <vt:lpstr>Zákon zachování hmotnosti</vt:lpstr>
      <vt:lpstr>Zákon zachování hmotnosti</vt:lpstr>
      <vt:lpstr>Vysvětlete věty</vt:lpstr>
      <vt:lpstr>Vysvětlete věty – výsledek 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006</dc:creator>
  <cp:lastModifiedBy>Aleš Polívka</cp:lastModifiedBy>
  <cp:revision>10</cp:revision>
  <dcterms:created xsi:type="dcterms:W3CDTF">2012-02-05T20:49:43Z</dcterms:created>
  <dcterms:modified xsi:type="dcterms:W3CDTF">2012-03-15T21:02:16Z</dcterms:modified>
</cp:coreProperties>
</file>